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Lst>
  <p:notesMasterIdLst>
    <p:notesMasterId r:id="rId18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7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47A411-5C1B-4D60-8214-08057023D7F2}">
  <a:tblStyle styleId="{2747A411-5C1B-4D60-8214-08057023D7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248" d="100"/>
          <a:sy n="248" d="100"/>
        </p:scale>
        <p:origin x="-3984" y="-2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presProps" Target="pres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Edward - Good Morning Maam, I am edward Neo and my fellow group mates are Ben, Isha, Hiong Kai, and Dexter. We will be presenting on our assignment 2 today.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e6a5ee6700_4_1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e6a5ee6700_4_1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Edward- For compiling and fitting the model, rmsprop optimiser at default learning rate is used. Loss is set to categorical_crossentropy as there are multiple classes. Metrics is set to acc as we are trying to find out the accuracy of classifying strings into their appropriate label. The epochs were set to 10, batch size to 32 and validation split at 0.2</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e7c879b050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3" name="Google Shape;1703;ge7c879b050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e7dbc81244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e7dbc81244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e7dbc81244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e7dbc81244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e7dbc81244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9" name="Google Shape;1729;ge7dbc81244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ge6a5ee6700_7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6" name="Google Shape;1736;ge6a5ee6700_7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e6a5ee6700_7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e6a5ee6700_7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e6a5ee6700_7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e6a5ee6700_7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e6a5ee6700_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e6a5ee6700_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e6a5ee6700_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7" name="Google Shape;1767;ge6a5ee6700_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e6a5ee6700_7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e6a5ee6700_7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a39e4857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a39e4857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Edward- So this his how the baseline model looks like</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e6a5ee6700_7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e6a5ee6700_7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e6a5ee6700_7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e6a5ee6700_7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e6a5ee6700_7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e6a5ee6700_7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e6a5ee6700_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e6a5ee6700_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e6a5ee6700_7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e6a5ee6700_7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e7dbc81244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e7dbc81244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e6a5ee6700_7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e6a5ee6700_7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e6a5ee6700_7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e6a5ee6700_7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e6a5ee6700_7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e6a5ee6700_7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e6a5ee6700_7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e6a5ee6700_7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e7c879b050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e7c879b050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make a model better than the baseline, I first tried to change the layers and experimented with GRU and LSTM. But, SimpleRNN layers were better.</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e6a5ee6700_7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0" name="Google Shape;1940;ge6a5ee6700_7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e6a5ee6700_7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1" name="Google Shape;1961;ge6a5ee6700_7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
        <p:cNvGrpSpPr/>
        <p:nvPr/>
      </p:nvGrpSpPr>
      <p:grpSpPr>
        <a:xfrm>
          <a:off x="0" y="0"/>
          <a:ext cx="0" cy="0"/>
          <a:chOff x="0" y="0"/>
          <a:chExt cx="0" cy="0"/>
        </a:xfrm>
      </p:grpSpPr>
      <p:sp>
        <p:nvSpPr>
          <p:cNvPr id="1981" name="Google Shape;1981;ge6a5ee6700_7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2" name="Google Shape;1982;ge6a5ee6700_7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ge6a5ee6700_7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9" name="Google Shape;1999;ge6a5ee6700_7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8"/>
        <p:cNvGrpSpPr/>
        <p:nvPr/>
      </p:nvGrpSpPr>
      <p:grpSpPr>
        <a:xfrm>
          <a:off x="0" y="0"/>
          <a:ext cx="0" cy="0"/>
          <a:chOff x="0" y="0"/>
          <a:chExt cx="0" cy="0"/>
        </a:xfrm>
      </p:grpSpPr>
      <p:sp>
        <p:nvSpPr>
          <p:cNvPr id="2019" name="Google Shape;2019;ge6a5ee6700_7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0" name="Google Shape;2020;ge6a5ee6700_7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e6a5ee6700_7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7" name="Google Shape;2037;ge6a5ee6700_7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ge6a5ee6700_7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4" name="Google Shape;2054;ge6a5ee6700_7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e6a5ee6700_7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e6a5ee6700_7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p:cNvGrpSpPr/>
        <p:nvPr/>
      </p:nvGrpSpPr>
      <p:grpSpPr>
        <a:xfrm>
          <a:off x="0" y="0"/>
          <a:ext cx="0" cy="0"/>
          <a:chOff x="0" y="0"/>
          <a:chExt cx="0" cy="0"/>
        </a:xfrm>
      </p:grpSpPr>
      <p:sp>
        <p:nvSpPr>
          <p:cNvPr id="2079" name="Google Shape;2079;ge6a5ee6700_7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0" name="Google Shape;2080;ge6a5ee6700_7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e7c879b050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6" name="Google Shape;2086;ge7c879b05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e7c879b050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e7c879b050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Edward - Next, Adam and SGD optimizers would tested as well to see if the model would perform better. SGD optimiser performed better and thus was used</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e7dbc812d9_5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8" name="Google Shape;2098;ge7dbc812d9_5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Google Shape;2109;ge7dbc812d9_5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0" name="Google Shape;2110;ge7dbc812d9_5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e7dbc812d9_5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0" name="Google Shape;2120;ge7dbc812d9_5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ge7dbc812d9_5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9" name="Google Shape;2129;ge7dbc812d9_5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ge7dbc812d9_5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5" name="Google Shape;2145;ge7dbc812d9_5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e7dbc812d9_5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e7dbc812d9_5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e7dbc812d9_5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e7dbc812d9_5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e7dbc812d9_5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e7dbc812d9_5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ge7dbc812d9_5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5" name="Google Shape;2185;ge7dbc812d9_5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ge7e3f2b5aa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e7e3f2b5a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7c879b050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e7c879b050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Edward- This is how the model that is better than the baseline look.</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e7dbc812d9_5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e7dbc812d9_5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e7e3f2b5aa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e7e3f2b5a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ge6a5ee6700_3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6" name="Google Shape;2226;ge6a5ee6700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e6a5ee6700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e6a5ee6700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e6a5ee6700_3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e6a5ee6700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e7c879b05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e7c879b05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ge6a5ee6700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2" name="Google Shape;2262;ge6a5ee670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8"/>
        <p:cNvGrpSpPr/>
        <p:nvPr/>
      </p:nvGrpSpPr>
      <p:grpSpPr>
        <a:xfrm>
          <a:off x="0" y="0"/>
          <a:ext cx="0" cy="0"/>
          <a:chOff x="0" y="0"/>
          <a:chExt cx="0" cy="0"/>
        </a:xfrm>
      </p:grpSpPr>
      <p:sp>
        <p:nvSpPr>
          <p:cNvPr id="2269" name="Google Shape;2269;ge6a5ee6700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0" name="Google Shape;2270;ge6a5ee670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e6a5ee6700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8" name="Google Shape;2278;ge6a5ee670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ge6a5ee6700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7" name="Google Shape;2287;ge6a5ee670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e7c879b050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e7c879b050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is scaling up the model, 4 SimpleRNN layers @ 64 nodes were used and the epochs increased to 20</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ge6a5ee6700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6" name="Google Shape;2296;ge6a5ee670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e6a5ee6700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e6a5ee670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e6a5ee670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e6a5ee670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e6a5ee6700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e6a5ee6700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e6a5ee6700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e6a5ee6700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9"/>
        <p:cNvGrpSpPr/>
        <p:nvPr/>
      </p:nvGrpSpPr>
      <p:grpSpPr>
        <a:xfrm>
          <a:off x="0" y="0"/>
          <a:ext cx="0" cy="0"/>
          <a:chOff x="0" y="0"/>
          <a:chExt cx="0" cy="0"/>
        </a:xfrm>
      </p:grpSpPr>
      <p:sp>
        <p:nvSpPr>
          <p:cNvPr id="2340" name="Google Shape;2340;ge6a5ee6700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1" name="Google Shape;2341;ge6a5ee6700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e6a5ee6700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e6a5ee6700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e6a5ee6700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e6a5ee670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e6a5ee6700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e6a5ee6700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ge6a5ee6700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6" name="Google Shape;2376;ge6a5ee6700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7c879b050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7c879b050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Edward- This is how the scaled up model looks like</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3"/>
        <p:cNvGrpSpPr/>
        <p:nvPr/>
      </p:nvGrpSpPr>
      <p:grpSpPr>
        <a:xfrm>
          <a:off x="0" y="0"/>
          <a:ext cx="0" cy="0"/>
          <a:chOff x="0" y="0"/>
          <a:chExt cx="0" cy="0"/>
        </a:xfrm>
      </p:grpSpPr>
      <p:sp>
        <p:nvSpPr>
          <p:cNvPr id="2384" name="Google Shape;2384;ge6a5ee6700_5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5" name="Google Shape;2385;ge6a5ee6700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ge6a5ee6700_5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e6a5ee6700_5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0"/>
        <p:cNvGrpSpPr/>
        <p:nvPr/>
      </p:nvGrpSpPr>
      <p:grpSpPr>
        <a:xfrm>
          <a:off x="0" y="0"/>
          <a:ext cx="0" cy="0"/>
          <a:chOff x="0" y="0"/>
          <a:chExt cx="0" cy="0"/>
        </a:xfrm>
      </p:grpSpPr>
      <p:sp>
        <p:nvSpPr>
          <p:cNvPr id="2401" name="Google Shape;2401;ge7c879b050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2" name="Google Shape;2402;ge7c879b050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2"/>
        <p:cNvGrpSpPr/>
        <p:nvPr/>
      </p:nvGrpSpPr>
      <p:grpSpPr>
        <a:xfrm>
          <a:off x="0" y="0"/>
          <a:ext cx="0" cy="0"/>
          <a:chOff x="0" y="0"/>
          <a:chExt cx="0" cy="0"/>
        </a:xfrm>
      </p:grpSpPr>
      <p:sp>
        <p:nvSpPr>
          <p:cNvPr id="2413" name="Google Shape;2413;ge6a5ee6700_1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4" name="Google Shape;2414;ge6a5ee6700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e6a5ee6700_1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e6a5ee6700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6"/>
        <p:cNvGrpSpPr/>
        <p:nvPr/>
      </p:nvGrpSpPr>
      <p:grpSpPr>
        <a:xfrm>
          <a:off x="0" y="0"/>
          <a:ext cx="0" cy="0"/>
          <a:chOff x="0" y="0"/>
          <a:chExt cx="0" cy="0"/>
        </a:xfrm>
      </p:grpSpPr>
      <p:sp>
        <p:nvSpPr>
          <p:cNvPr id="2427" name="Google Shape;2427;ge6a5ee6700_1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8" name="Google Shape;2428;ge6a5ee6700_1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4"/>
        <p:cNvGrpSpPr/>
        <p:nvPr/>
      </p:nvGrpSpPr>
      <p:grpSpPr>
        <a:xfrm>
          <a:off x="0" y="0"/>
          <a:ext cx="0" cy="0"/>
          <a:chOff x="0" y="0"/>
          <a:chExt cx="0" cy="0"/>
        </a:xfrm>
      </p:grpSpPr>
      <p:sp>
        <p:nvSpPr>
          <p:cNvPr id="2435" name="Google Shape;2435;ge6a5ee6700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6" name="Google Shape;2436;ge6a5ee6700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3"/>
        <p:cNvGrpSpPr/>
        <p:nvPr/>
      </p:nvGrpSpPr>
      <p:grpSpPr>
        <a:xfrm>
          <a:off x="0" y="0"/>
          <a:ext cx="0" cy="0"/>
          <a:chOff x="0" y="0"/>
          <a:chExt cx="0" cy="0"/>
        </a:xfrm>
      </p:grpSpPr>
      <p:sp>
        <p:nvSpPr>
          <p:cNvPr id="2444" name="Google Shape;2444;ge6a5ee6700_1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5" name="Google Shape;2445;ge6a5ee6700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0"/>
        <p:cNvGrpSpPr/>
        <p:nvPr/>
      </p:nvGrpSpPr>
      <p:grpSpPr>
        <a:xfrm>
          <a:off x="0" y="0"/>
          <a:ext cx="0" cy="0"/>
          <a:chOff x="0" y="0"/>
          <a:chExt cx="0" cy="0"/>
        </a:xfrm>
      </p:grpSpPr>
      <p:sp>
        <p:nvSpPr>
          <p:cNvPr id="2451" name="Google Shape;2451;ge6a5ee6700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2" name="Google Shape;2452;ge6a5ee6700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9"/>
        <p:cNvGrpSpPr/>
        <p:nvPr/>
      </p:nvGrpSpPr>
      <p:grpSpPr>
        <a:xfrm>
          <a:off x="0" y="0"/>
          <a:ext cx="0" cy="0"/>
          <a:chOff x="0" y="0"/>
          <a:chExt cx="0" cy="0"/>
        </a:xfrm>
      </p:grpSpPr>
      <p:sp>
        <p:nvSpPr>
          <p:cNvPr id="2460" name="Google Shape;2460;ge6a5ee6700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1" name="Google Shape;2461;ge6a5ee6700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e7c879b050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e7c879b050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Edward- Next is adjusting hyperparameters, learning rate was adjusted first. However, default learning rate was still used as the a faster and slower learning rate did not help improve the model.</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Google Shape;2471;ge6a5ee6700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2" name="Google Shape;2472;ge6a5ee6700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ge6a5ee6700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5" name="Google Shape;2485;ge6a5ee6700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ge6a5ee6700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6" name="Google Shape;2496;ge6a5ee6700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e6a5ee6700_1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e6a5ee6700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4"/>
        <p:cNvGrpSpPr/>
        <p:nvPr/>
      </p:nvGrpSpPr>
      <p:grpSpPr>
        <a:xfrm>
          <a:off x="0" y="0"/>
          <a:ext cx="0" cy="0"/>
          <a:chOff x="0" y="0"/>
          <a:chExt cx="0" cy="0"/>
        </a:xfrm>
      </p:grpSpPr>
      <p:sp>
        <p:nvSpPr>
          <p:cNvPr id="2515" name="Google Shape;2515;ge6a5ee6700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6" name="Google Shape;2516;ge6a5ee6700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1"/>
        <p:cNvGrpSpPr/>
        <p:nvPr/>
      </p:nvGrpSpPr>
      <p:grpSpPr>
        <a:xfrm>
          <a:off x="0" y="0"/>
          <a:ext cx="0" cy="0"/>
          <a:chOff x="0" y="0"/>
          <a:chExt cx="0" cy="0"/>
        </a:xfrm>
      </p:grpSpPr>
      <p:sp>
        <p:nvSpPr>
          <p:cNvPr id="2522" name="Google Shape;2522;ge6a5ee6700_1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3" name="Google Shape;2523;ge6a5ee6700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ge6a5ee6700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0" name="Google Shape;2530;ge6a5ee6700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ge6a5ee6700_1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9" name="Google Shape;2539;ge6a5ee6700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ge6a5ee6700_1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7" name="Google Shape;2547;ge6a5ee6700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1"/>
        <p:cNvGrpSpPr/>
        <p:nvPr/>
      </p:nvGrpSpPr>
      <p:grpSpPr>
        <a:xfrm>
          <a:off x="0" y="0"/>
          <a:ext cx="0" cy="0"/>
          <a:chOff x="0" y="0"/>
          <a:chExt cx="0" cy="0"/>
        </a:xfrm>
      </p:grpSpPr>
      <p:sp>
        <p:nvSpPr>
          <p:cNvPr id="2552" name="Google Shape;2552;ge6a5ee6700_1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3" name="Google Shape;2553;ge6a5ee6700_1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e7c879b050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e7c879b050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Edward - Kernel Regularizers were tuned next, values of 0.1 and 0.01 were used. 0.1 was used in the end as validation accuracy was more consistent.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e7c879b050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e7c879b050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Edward - Next embedding layer output dimensions is adjusted. Default value of 32 was used as the validation accuracy was slightly higher and slightly overfit less.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e7c879b050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e7c879b05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Edward - Before diving into the models, I will first go through the overview of the group assignment.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e7c879b050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e7c879b050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Edward - Next, different batch size was tested, but 32 was still use as the validation accuracy was higher and more consistent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e7c879b050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e7c879b050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Edward - Lastly, I increased the epochs to 40 to ensure the validation accuracy is limiting and 4 layers of dropout and recurrent dropout were used at 0.1.</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e7c879b050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e7c879b05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e7dbc81244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e7dbc81244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e7dbc81244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e7dbc81244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e7dbc81244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e7dbc81244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e7dbc81244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e7dbc81244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Decent validation accuracy compared to the rest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e7dbc81244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e7dbc81244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improve the model, i tested on what improves the model and ended up with a 0.87 val acc by adding 2 layers and quadrupling the neurons.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e7dbc81244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e7dbc81244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e7dbc81244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e7dbc81244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e6a5ee6700_4_10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e6a5ee6700_4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Edward - The problem of the assignment is to build a sentiment analysis model to predict the app’s review score based on the Google Play Store reviews. The objective is to train a model to accurately make probability predictions output that correctly assigns a review to a label. The approach consists of a few steps, load and clean the data, tokenize reviews and convert scores into binary matrixes, build and train models and to test and compare these models. Finally, use the best model to predict an input to see if its assigned correctly. The universal machine learning workflow will also be followed closely.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e7dbc81244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e7dbc81244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e7dbc81244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e7dbc8124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e7dbc81244_1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e7dbc81244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reason tried all many types of regulerizers is because i had trouble balancing fixing the over fit and having a high val acc. By comparing the best of each regularizer, i found the best to balance this was to use 0.2 dropout.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e7dbc81244_1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e7dbc81244_1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e7dbc81244_1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e7dbc81244_1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e7dbc81244_1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e7dbc81244_1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e7dbc81244_1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e7dbc81244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e7dbc81244_1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e7dbc81244_1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e7c879b050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e7c879b05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e7dbc812d9_5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e7dbc812d9_5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7c879b050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7c879b05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e7dbc812d9_5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e7dbc812d9_5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e7c879b050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e7c879b05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e7c879b050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e7c879b050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e7c879b050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e7c879b050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e7dbc812d9_5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e7dbc812d9_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e7c879b050_4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e7c879b050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e7dbc812d9_5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e7dbc812d9_5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e7dbc812d9_5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e7dbc812d9_5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e6a5ee6700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e6a5ee6700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e7c879b050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e7c879b05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e7c879b05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e7c879b05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e7dbc812d9_6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e7dbc812d9_6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e7dbc812d9_6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e7dbc812d9_6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e7dbc812d9_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e7dbc812d9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e7dbc812d9_9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e7dbc812d9_9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e7dbc812d9_9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e7dbc812d9_9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e6a5ee670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e6a5ee67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e6a5ee6700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e6a5ee670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e7dbc812d9_9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e7dbc812d9_9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e7dbc812d9_9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e7dbc812d9_9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e7dbc812d9_9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e7dbc812d9_9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e7dbc812d9_8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e7dbc812d9_8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e7dbc812d9_9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e7dbc812d9_9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e7dbc812d9_9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e7dbc812d9_9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e7dbc812d9_9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e7dbc812d9_9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e7c879b050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e7c879b05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b856c5516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b856c5516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b856c5516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b856c551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b856c5516c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b856c5516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b856c5516c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b856c5516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b856c5516c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b856c5516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b856c5516c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b856c5516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e7dbc812d9_1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e7dbc812d9_1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b856c5516c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b856c5516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e6a5ee670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e6a5ee670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b856c5516c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b856c5516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b856c5516c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b856c5516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e7c879b05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e7c879b05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e7dbc812d9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e7dbc812d9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e7dbc812d9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e7dbc812d9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e7c879b050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e7c879b05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e7dbc812d9_5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e7dbc812d9_5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e6a5ee6700_4_1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e6a5ee6700_4_1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7c879b05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e7c879b0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Edward - Now I will be going the model i built</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e6a5ee6700_4_1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e6a5ee6700_4_1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of the Assignment is to implement a recurrent neural network to create an english language character generator that is capable of building semi-coherent english sentences</a:t>
            </a:r>
            <a:endParaRPr/>
          </a:p>
          <a:p>
            <a:pPr marL="0" lvl="0" indent="0" algn="l" rtl="0">
              <a:spcBef>
                <a:spcPts val="0"/>
              </a:spcBef>
              <a:spcAft>
                <a:spcPts val="0"/>
              </a:spcAft>
              <a:buNone/>
            </a:pPr>
            <a:r>
              <a:rPr lang="en"/>
              <a:t>Objective of the Assignment is to Build and train a model to generate text automatically, character-by-character</a:t>
            </a:r>
            <a:endParaRPr/>
          </a:p>
          <a:p>
            <a:pPr marL="0" lvl="0" indent="0" algn="l" rtl="0">
              <a:spcBef>
                <a:spcPts val="0"/>
              </a:spcBef>
              <a:spcAft>
                <a:spcPts val="0"/>
              </a:spcAft>
              <a:buClr>
                <a:schemeClr val="dk1"/>
              </a:buClr>
              <a:buSzPts val="1100"/>
              <a:buFont typeface="Arial"/>
              <a:buNone/>
            </a:pPr>
            <a:r>
              <a:rPr lang="en"/>
              <a:t>Approach of the assignment is to load and clean the data, build and train model, generate words with model, and follow universal machine learning workflow. </a:t>
            </a:r>
            <a:endParaRPr/>
          </a:p>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e7c879b050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e7c879b050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I will be talking about the model for the individual portion</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e6a5ee6700_4_8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e6a5ee6700_4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First is data loading, data cleaning, and data encoding. Text data is downloaded and saved into a variable. The text data then undergoes cleaning by making all characters lowercase and unnecessary characters are removed. The cleaned text data is then one hot encoded into binary arrays.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e6a5ee6700_4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e6a5ee6700_4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building of the baseline model, I used 1 LSTM layer at 128 nodes, with the input being the number of characters in a sequence, which is 60, and the number of unique characters in the text data, which is 39. Then, one dense layer is used. The nodes for the dense layer is also 39 since the model is outputting probability prediction for each unique character.</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e6a5ee6700_4_1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e6a5ee6700_4_1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compiling and fitting of the model, the optimiser used was rmsprop and the default learning rate was used. The loss was set to categorical_crossentropy as there are multiple classes involved. The metrics is set to acc as we are trying to find the model’s accuracy of probability prediction made by the model. The epochs was set to 10 and batch size to 128. The validation split is 0.2 as it takes 20 % of the training data to become validation data</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e7c879b050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e7c879b050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this is how the baseline model looks like. The text generated made mistakes in spelling and the sentences formed did not make sense.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e7c879b050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e7c879b050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create a model better than a baseline, a few things were tested. Firstly, GRU and SimpleRNN layers were tested out to see if it would make the model better. Unfortunately, it did not.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e7c879b050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e7c879b050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Adam and SGD optimizers were tested out instead to see if the model can improve. The SGD learning rate performed poorly, but the adam learning rate performed similarly. Thus, i experimented further with the two optimizers.</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e7c879b050_0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e7c879b050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Both Adam and RMSprop learning rate were tested at 0.001 learning rate. In the end, RMSprop was used as the accuracy is higher within the same range of epochs.</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e7c879b050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6" name="Google Shape;1476;ge7c879b050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this is how the model better than baseline looks like. The text generated however still had mistakes and more improvements had to be done.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6a5ee6700_4_1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6a5ee6700_4_1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Edward - For the baseline model, the model is built using one embedding layer, with the input being the number of unique words and 32 as the vocab’s output dimensions. 2 SimpleRNN layers were also used at 32 Nodes. Lastly, one dense layer with 6 nodes is also used. 6 nodes is used because there are 6 possible scores, 0,1,2,3,4,5.</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e7c879b050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e7c879b050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the model is scaled up. 3 LSTM layers with 256 nodes were used. Epochs were not increased because the graph showed signs of overfitting from the fourth epoch.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e7c879b050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e7c879b050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Thus, this is a close look on the scaled model. The words generated however is still not up to par as the model still made mistakes in spelling for some words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e7c879b050_0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 name="Google Shape;1535;ge7c879b050_0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adjusting of hyperparameters, learning rate was adjusted first. 0.5 and 0.0005 were used. However, 0.001 learning rate was still used because 0.05 showed signs of validation accuracy limiting alrd, and 0.0005 is inefficient as it took a long time.</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e7c879b050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e7c879b050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kernel regularizer values were tested next. 0.01 and 0.001 were used. 0.001 was decided to be used because it offered more room for improvement as there is a higher training accuracy.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e7c879b050_0_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5" name="Google Shape;1575;ge7c879b050_0_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Batch size was adjusted next to see if a higher or lower batch size will improve the model. Default batch size of 128 was still used because it was noticed that there was a slightly less overfit with a batch size of 128.</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e7c879b050_0_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e7c879b050_0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i adjust maxlen and step values and tried out many combinations. The best combination was with maxlen at 100 and step at 2. The model had a higher validation accuracy and for the words generated, only 3-4 spelling mistakes were made.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e7c879b050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 name="Google Shape;1610;ge7c879b050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then increased the epochs to 50 to show the model is limiting. 3 layers of dropout at 0.3 and 3 recurrent dropouts at 0.2 were used as well.</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e6a5ee6700_4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e6a5ee6700_4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diagram shows the development of the training accuracy and validation accuracy throughout the processes.</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e7dbc812d9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5" name="Google Shape;1675;ge7dbc812d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using  a user input of 100 characters, i used all temperature values for the text generation, and the best temperature value was 0.5 as there is no spelling mistakes. However, the sentences generated did not make much sense. Its closed competitors include temperature 0.4 and 0.6 but 0.4 had repetitions of words like “street” and “little” while 0.6 had a spelling mistake, “decersed”</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e6a5ee6700_4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e6a5ee6700_4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conclusion, the model did quite average as it only had a validation accuracy of 0.59. The words generated were not bad. I think the best phrase produced was, “the papers which i have a written face”. No spelling mistakes were made but overall the sentences formed did not make much sense. Some improvements that could be made includes trying other layers such as conv1D, maxpooling1D, biGru, or biLSTM. Other optimisers such as Adadelta, Adagrad, Adamax could have been tested. Other type of regularizers such as recurrent regularizers and embeddings regularizer could have been experimented with as well. </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freepik.es/foto-gratis/macho-angulo-casco-realidad-virtual_7133530.ht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1"/>
            </a:gs>
            <a:gs pos="100000">
              <a:schemeClr val="accent2"/>
            </a:gs>
          </a:gsLst>
          <a:lin ang="5400012"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2"/>
          <p:cNvSpPr txBox="1"/>
          <p:nvPr/>
        </p:nvSpPr>
        <p:spPr>
          <a:xfrm flipH="1">
            <a:off x="1375550" y="3092475"/>
            <a:ext cx="6393000" cy="670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6000">
              <a:solidFill>
                <a:srgbClr val="FFFFFF"/>
              </a:solidFill>
              <a:latin typeface="Squada One"/>
              <a:ea typeface="Squada One"/>
              <a:cs typeface="Squada One"/>
              <a:sym typeface="Squada One"/>
            </a:endParaRPr>
          </a:p>
        </p:txBody>
      </p:sp>
      <p:pic>
        <p:nvPicPr>
          <p:cNvPr id="12" name="Google Shape;12;p2"/>
          <p:cNvPicPr preferRelativeResize="0"/>
          <p:nvPr/>
        </p:nvPicPr>
        <p:blipFill>
          <a:blip r:embed="rId2">
            <a:alphaModFix/>
          </a:blip>
          <a:stretch>
            <a:fillRect/>
          </a:stretch>
        </p:blipFill>
        <p:spPr>
          <a:xfrm>
            <a:off x="63" y="-399756"/>
            <a:ext cx="9144000" cy="4369387"/>
          </a:xfrm>
          <a:prstGeom prst="rect">
            <a:avLst/>
          </a:prstGeom>
          <a:noFill/>
          <a:ln>
            <a:noFill/>
          </a:ln>
        </p:spPr>
      </p:pic>
      <p:sp>
        <p:nvSpPr>
          <p:cNvPr id="13" name="Google Shape;13;p2"/>
          <p:cNvSpPr txBox="1">
            <a:spLocks noGrp="1"/>
          </p:cNvSpPr>
          <p:nvPr>
            <p:ph type="title"/>
          </p:nvPr>
        </p:nvSpPr>
        <p:spPr>
          <a:xfrm>
            <a:off x="457200" y="2932650"/>
            <a:ext cx="8229600" cy="5109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3000"/>
              <a:buFont typeface="Squada One"/>
              <a:buNone/>
              <a:defRPr sz="3000">
                <a:latin typeface="Squada One"/>
                <a:ea typeface="Squada One"/>
                <a:cs typeface="Squada One"/>
                <a:sym typeface="Squada One"/>
              </a:defRPr>
            </a:lvl2pPr>
            <a:lvl3pPr lvl="2">
              <a:spcBef>
                <a:spcPts val="0"/>
              </a:spcBef>
              <a:spcAft>
                <a:spcPts val="0"/>
              </a:spcAft>
              <a:buSzPts val="3000"/>
              <a:buFont typeface="Squada One"/>
              <a:buNone/>
              <a:defRPr sz="3000">
                <a:latin typeface="Squada One"/>
                <a:ea typeface="Squada One"/>
                <a:cs typeface="Squada One"/>
                <a:sym typeface="Squada One"/>
              </a:defRPr>
            </a:lvl3pPr>
            <a:lvl4pPr lvl="3">
              <a:spcBef>
                <a:spcPts val="0"/>
              </a:spcBef>
              <a:spcAft>
                <a:spcPts val="0"/>
              </a:spcAft>
              <a:buSzPts val="3000"/>
              <a:buFont typeface="Squada One"/>
              <a:buNone/>
              <a:defRPr sz="3000">
                <a:latin typeface="Squada One"/>
                <a:ea typeface="Squada One"/>
                <a:cs typeface="Squada One"/>
                <a:sym typeface="Squada One"/>
              </a:defRPr>
            </a:lvl4pPr>
            <a:lvl5pPr lvl="4">
              <a:spcBef>
                <a:spcPts val="0"/>
              </a:spcBef>
              <a:spcAft>
                <a:spcPts val="0"/>
              </a:spcAft>
              <a:buSzPts val="3000"/>
              <a:buFont typeface="Squada One"/>
              <a:buNone/>
              <a:defRPr sz="3000">
                <a:latin typeface="Squada One"/>
                <a:ea typeface="Squada One"/>
                <a:cs typeface="Squada One"/>
                <a:sym typeface="Squada One"/>
              </a:defRPr>
            </a:lvl5pPr>
            <a:lvl6pPr lvl="5">
              <a:spcBef>
                <a:spcPts val="0"/>
              </a:spcBef>
              <a:spcAft>
                <a:spcPts val="0"/>
              </a:spcAft>
              <a:buSzPts val="3000"/>
              <a:buFont typeface="Squada One"/>
              <a:buNone/>
              <a:defRPr sz="3000">
                <a:latin typeface="Squada One"/>
                <a:ea typeface="Squada One"/>
                <a:cs typeface="Squada One"/>
                <a:sym typeface="Squada One"/>
              </a:defRPr>
            </a:lvl6pPr>
            <a:lvl7pPr lvl="6">
              <a:spcBef>
                <a:spcPts val="0"/>
              </a:spcBef>
              <a:spcAft>
                <a:spcPts val="0"/>
              </a:spcAft>
              <a:buSzPts val="3000"/>
              <a:buFont typeface="Squada One"/>
              <a:buNone/>
              <a:defRPr sz="3000">
                <a:latin typeface="Squada One"/>
                <a:ea typeface="Squada One"/>
                <a:cs typeface="Squada One"/>
                <a:sym typeface="Squada One"/>
              </a:defRPr>
            </a:lvl7pPr>
            <a:lvl8pPr lvl="7">
              <a:spcBef>
                <a:spcPts val="0"/>
              </a:spcBef>
              <a:spcAft>
                <a:spcPts val="0"/>
              </a:spcAft>
              <a:buSzPts val="3000"/>
              <a:buFont typeface="Squada One"/>
              <a:buNone/>
              <a:defRPr sz="3000">
                <a:latin typeface="Squada One"/>
                <a:ea typeface="Squada One"/>
                <a:cs typeface="Squada One"/>
                <a:sym typeface="Squada One"/>
              </a:defRPr>
            </a:lvl8pPr>
            <a:lvl9pPr lvl="8">
              <a:spcBef>
                <a:spcPts val="0"/>
              </a:spcBef>
              <a:spcAft>
                <a:spcPts val="0"/>
              </a:spcAft>
              <a:buSzPts val="3000"/>
              <a:buFont typeface="Squada One"/>
              <a:buNone/>
              <a:defRPr sz="3000">
                <a:latin typeface="Squada One"/>
                <a:ea typeface="Squada One"/>
                <a:cs typeface="Squada One"/>
                <a:sym typeface="Squada One"/>
              </a:defRPr>
            </a:lvl9pPr>
          </a:lstStyle>
          <a:p>
            <a:endParaRPr/>
          </a:p>
        </p:txBody>
      </p:sp>
      <p:sp>
        <p:nvSpPr>
          <p:cNvPr id="14" name="Google Shape;14;p2"/>
          <p:cNvSpPr txBox="1">
            <a:spLocks noGrp="1"/>
          </p:cNvSpPr>
          <p:nvPr>
            <p:ph type="subTitle" idx="1"/>
          </p:nvPr>
        </p:nvSpPr>
        <p:spPr>
          <a:xfrm>
            <a:off x="457275" y="3192525"/>
            <a:ext cx="8229600" cy="417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Google Shape;7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2" name="Google Shape;72;p11"/>
          <p:cNvSpPr txBox="1">
            <a:spLocks noGrp="1"/>
          </p:cNvSpPr>
          <p:nvPr>
            <p:ph type="title" hasCustomPrompt="1"/>
          </p:nvPr>
        </p:nvSpPr>
        <p:spPr>
          <a:xfrm>
            <a:off x="539999" y="1400065"/>
            <a:ext cx="8064000" cy="178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5000"/>
              <a:buNone/>
              <a:defRPr sz="11500"/>
            </a:lvl1pPr>
            <a:lvl2pPr lvl="1" algn="ctr" rtl="0">
              <a:spcBef>
                <a:spcPts val="0"/>
              </a:spcBef>
              <a:spcAft>
                <a:spcPts val="0"/>
              </a:spcAft>
              <a:buSzPts val="5400"/>
              <a:buFont typeface="Fira Sans Extra Condensed"/>
              <a:buNone/>
              <a:defRPr sz="5400">
                <a:latin typeface="Fira Sans Extra Condensed"/>
                <a:ea typeface="Fira Sans Extra Condensed"/>
                <a:cs typeface="Fira Sans Extra Condensed"/>
                <a:sym typeface="Fira Sans Extra Condensed"/>
              </a:defRPr>
            </a:lvl2pPr>
            <a:lvl3pPr lvl="2" algn="ctr" rtl="0">
              <a:spcBef>
                <a:spcPts val="0"/>
              </a:spcBef>
              <a:spcAft>
                <a:spcPts val="0"/>
              </a:spcAft>
              <a:buSzPts val="5400"/>
              <a:buFont typeface="Fira Sans Extra Condensed"/>
              <a:buNone/>
              <a:defRPr sz="5400">
                <a:latin typeface="Fira Sans Extra Condensed"/>
                <a:ea typeface="Fira Sans Extra Condensed"/>
                <a:cs typeface="Fira Sans Extra Condensed"/>
                <a:sym typeface="Fira Sans Extra Condensed"/>
              </a:defRPr>
            </a:lvl3pPr>
            <a:lvl4pPr lvl="3" algn="ctr" rtl="0">
              <a:spcBef>
                <a:spcPts val="0"/>
              </a:spcBef>
              <a:spcAft>
                <a:spcPts val="0"/>
              </a:spcAft>
              <a:buSzPts val="5400"/>
              <a:buFont typeface="Fira Sans Extra Condensed"/>
              <a:buNone/>
              <a:defRPr sz="5400">
                <a:latin typeface="Fira Sans Extra Condensed"/>
                <a:ea typeface="Fira Sans Extra Condensed"/>
                <a:cs typeface="Fira Sans Extra Condensed"/>
                <a:sym typeface="Fira Sans Extra Condensed"/>
              </a:defRPr>
            </a:lvl4pPr>
            <a:lvl5pPr lvl="4" algn="ctr" rtl="0">
              <a:spcBef>
                <a:spcPts val="0"/>
              </a:spcBef>
              <a:spcAft>
                <a:spcPts val="0"/>
              </a:spcAft>
              <a:buSzPts val="5400"/>
              <a:buFont typeface="Fira Sans Extra Condensed"/>
              <a:buNone/>
              <a:defRPr sz="5400">
                <a:latin typeface="Fira Sans Extra Condensed"/>
                <a:ea typeface="Fira Sans Extra Condensed"/>
                <a:cs typeface="Fira Sans Extra Condensed"/>
                <a:sym typeface="Fira Sans Extra Condensed"/>
              </a:defRPr>
            </a:lvl5pPr>
            <a:lvl6pPr lvl="5" algn="ctr" rtl="0">
              <a:spcBef>
                <a:spcPts val="0"/>
              </a:spcBef>
              <a:spcAft>
                <a:spcPts val="0"/>
              </a:spcAft>
              <a:buSzPts val="5400"/>
              <a:buFont typeface="Fira Sans Extra Condensed"/>
              <a:buNone/>
              <a:defRPr sz="5400">
                <a:latin typeface="Fira Sans Extra Condensed"/>
                <a:ea typeface="Fira Sans Extra Condensed"/>
                <a:cs typeface="Fira Sans Extra Condensed"/>
                <a:sym typeface="Fira Sans Extra Condensed"/>
              </a:defRPr>
            </a:lvl6pPr>
            <a:lvl7pPr lvl="6" algn="ctr" rtl="0">
              <a:spcBef>
                <a:spcPts val="0"/>
              </a:spcBef>
              <a:spcAft>
                <a:spcPts val="0"/>
              </a:spcAft>
              <a:buSzPts val="5400"/>
              <a:buFont typeface="Fira Sans Extra Condensed"/>
              <a:buNone/>
              <a:defRPr sz="5400">
                <a:latin typeface="Fira Sans Extra Condensed"/>
                <a:ea typeface="Fira Sans Extra Condensed"/>
                <a:cs typeface="Fira Sans Extra Condensed"/>
                <a:sym typeface="Fira Sans Extra Condensed"/>
              </a:defRPr>
            </a:lvl7pPr>
            <a:lvl8pPr lvl="7" algn="ctr" rtl="0">
              <a:spcBef>
                <a:spcPts val="0"/>
              </a:spcBef>
              <a:spcAft>
                <a:spcPts val="0"/>
              </a:spcAft>
              <a:buSzPts val="5400"/>
              <a:buFont typeface="Fira Sans Extra Condensed"/>
              <a:buNone/>
              <a:defRPr sz="5400">
                <a:latin typeface="Fira Sans Extra Condensed"/>
                <a:ea typeface="Fira Sans Extra Condensed"/>
                <a:cs typeface="Fira Sans Extra Condensed"/>
                <a:sym typeface="Fira Sans Extra Condensed"/>
              </a:defRPr>
            </a:lvl8pPr>
            <a:lvl9pPr lvl="8" algn="ctr" rtl="0">
              <a:spcBef>
                <a:spcPts val="0"/>
              </a:spcBef>
              <a:spcAft>
                <a:spcPts val="0"/>
              </a:spcAft>
              <a:buSzPts val="5400"/>
              <a:buFont typeface="Fira Sans Extra Condensed"/>
              <a:buNone/>
              <a:defRPr sz="5400">
                <a:latin typeface="Fira Sans Extra Condensed"/>
                <a:ea typeface="Fira Sans Extra Condensed"/>
                <a:cs typeface="Fira Sans Extra Condensed"/>
                <a:sym typeface="Fira Sans Extra Condensed"/>
              </a:defRPr>
            </a:lvl9pPr>
          </a:lstStyle>
          <a:p>
            <a:r>
              <a:t>xx%</a:t>
            </a:r>
          </a:p>
        </p:txBody>
      </p:sp>
      <p:sp>
        <p:nvSpPr>
          <p:cNvPr id="73" name="Google Shape;73;p11"/>
          <p:cNvSpPr txBox="1">
            <a:spLocks noGrp="1"/>
          </p:cNvSpPr>
          <p:nvPr>
            <p:ph type="subTitle" idx="1"/>
          </p:nvPr>
        </p:nvSpPr>
        <p:spPr>
          <a:xfrm>
            <a:off x="537375" y="3235240"/>
            <a:ext cx="8066700" cy="39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pic>
        <p:nvPicPr>
          <p:cNvPr id="74" name="Google Shape;74;p11"/>
          <p:cNvPicPr preferRelativeResize="0"/>
          <p:nvPr/>
        </p:nvPicPr>
        <p:blipFill>
          <a:blip r:embed="rId2">
            <a:alphaModFix/>
          </a:blip>
          <a:stretch>
            <a:fillRect/>
          </a:stretch>
        </p:blipFill>
        <p:spPr>
          <a:xfrm flipH="1">
            <a:off x="6945663" y="-346987"/>
            <a:ext cx="2300675" cy="2075900"/>
          </a:xfrm>
          <a:prstGeom prst="rect">
            <a:avLst/>
          </a:prstGeom>
          <a:noFill/>
          <a:ln>
            <a:noFill/>
          </a:ln>
        </p:spPr>
      </p:pic>
      <p:pic>
        <p:nvPicPr>
          <p:cNvPr id="75" name="Google Shape;75;p11"/>
          <p:cNvPicPr preferRelativeResize="0"/>
          <p:nvPr/>
        </p:nvPicPr>
        <p:blipFill>
          <a:blip r:embed="rId2">
            <a:alphaModFix/>
          </a:blip>
          <a:stretch>
            <a:fillRect/>
          </a:stretch>
        </p:blipFill>
        <p:spPr>
          <a:xfrm rot="10800000" flipH="1">
            <a:off x="0" y="3414791"/>
            <a:ext cx="2300675" cy="2075900"/>
          </a:xfrm>
          <a:prstGeom prst="rect">
            <a:avLst/>
          </a:prstGeom>
          <a:noFill/>
          <a:ln>
            <a:noFill/>
          </a:ln>
        </p:spPr>
      </p:pic>
      <p:pic>
        <p:nvPicPr>
          <p:cNvPr id="76" name="Google Shape;76;p11"/>
          <p:cNvPicPr preferRelativeResize="0"/>
          <p:nvPr/>
        </p:nvPicPr>
        <p:blipFill>
          <a:blip r:embed="rId2">
            <a:alphaModFix/>
          </a:blip>
          <a:stretch>
            <a:fillRect/>
          </a:stretch>
        </p:blipFill>
        <p:spPr>
          <a:xfrm rot="10800000" flipH="1">
            <a:off x="-104897" y="-695083"/>
            <a:ext cx="2300675" cy="2075900"/>
          </a:xfrm>
          <a:prstGeom prst="rect">
            <a:avLst/>
          </a:prstGeom>
          <a:noFill/>
          <a:ln>
            <a:noFill/>
          </a:ln>
        </p:spPr>
      </p:pic>
      <p:pic>
        <p:nvPicPr>
          <p:cNvPr id="77" name="Google Shape;77;p11"/>
          <p:cNvPicPr preferRelativeResize="0"/>
          <p:nvPr/>
        </p:nvPicPr>
        <p:blipFill>
          <a:blip r:embed="rId2">
            <a:alphaModFix/>
          </a:blip>
          <a:stretch>
            <a:fillRect/>
          </a:stretch>
        </p:blipFill>
        <p:spPr>
          <a:xfrm flipH="1">
            <a:off x="6945663" y="3773854"/>
            <a:ext cx="2300675" cy="20759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8"/>
        <p:cNvGrpSpPr/>
        <p:nvPr/>
      </p:nvGrpSpPr>
      <p:grpSpPr>
        <a:xfrm>
          <a:off x="0" y="0"/>
          <a:ext cx="0" cy="0"/>
          <a:chOff x="0" y="0"/>
          <a:chExt cx="0" cy="0"/>
        </a:xfrm>
      </p:grpSpPr>
      <p:sp>
        <p:nvSpPr>
          <p:cNvPr id="79" name="Google Shape;7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1">
  <p:cSld name="CUSTOM_6">
    <p:spTree>
      <p:nvGrpSpPr>
        <p:cNvPr id="1" name="Shape 80"/>
        <p:cNvGrpSpPr/>
        <p:nvPr/>
      </p:nvGrpSpPr>
      <p:grpSpPr>
        <a:xfrm>
          <a:off x="0" y="0"/>
          <a:ext cx="0" cy="0"/>
          <a:chOff x="0" y="0"/>
          <a:chExt cx="0" cy="0"/>
        </a:xfrm>
      </p:grpSpPr>
      <p:sp>
        <p:nvSpPr>
          <p:cNvPr id="81" name="Google Shape;81;p13"/>
          <p:cNvSpPr txBox="1">
            <a:spLocks noGrp="1"/>
          </p:cNvSpPr>
          <p:nvPr>
            <p:ph type="ctrTitle"/>
          </p:nvPr>
        </p:nvSpPr>
        <p:spPr>
          <a:xfrm>
            <a:off x="1690457" y="2052406"/>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2" name="Google Shape;82;p13"/>
          <p:cNvSpPr txBox="1">
            <a:spLocks noGrp="1"/>
          </p:cNvSpPr>
          <p:nvPr>
            <p:ph type="subTitle" idx="1"/>
          </p:nvPr>
        </p:nvSpPr>
        <p:spPr>
          <a:xfrm>
            <a:off x="2051807" y="2538657"/>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3" name="Google Shape;83;p13"/>
          <p:cNvSpPr txBox="1">
            <a:spLocks noGrp="1"/>
          </p:cNvSpPr>
          <p:nvPr>
            <p:ph type="ctrTitle" idx="2"/>
          </p:nvPr>
        </p:nvSpPr>
        <p:spPr>
          <a:xfrm>
            <a:off x="1690457" y="3599531"/>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3"/>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5" name="Google Shape;85;p13"/>
          <p:cNvSpPr txBox="1">
            <a:spLocks noGrp="1"/>
          </p:cNvSpPr>
          <p:nvPr>
            <p:ph type="ctrTitle" idx="4"/>
          </p:nvPr>
        </p:nvSpPr>
        <p:spPr>
          <a:xfrm>
            <a:off x="4824357" y="2052406"/>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6" name="Google Shape;86;p13"/>
          <p:cNvSpPr txBox="1">
            <a:spLocks noGrp="1"/>
          </p:cNvSpPr>
          <p:nvPr>
            <p:ph type="subTitle" idx="5"/>
          </p:nvPr>
        </p:nvSpPr>
        <p:spPr>
          <a:xfrm>
            <a:off x="5185707" y="2538657"/>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7" name="Google Shape;87;p13"/>
          <p:cNvSpPr txBox="1">
            <a:spLocks noGrp="1"/>
          </p:cNvSpPr>
          <p:nvPr>
            <p:ph type="ctrTitle" idx="6"/>
          </p:nvPr>
        </p:nvSpPr>
        <p:spPr>
          <a:xfrm>
            <a:off x="4824357" y="3599531"/>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8" name="Google Shape;88;p13"/>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9" name="Google Shape;89;p1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0" name="Google Shape;90;p13"/>
          <p:cNvSpPr txBox="1">
            <a:spLocks noGrp="1"/>
          </p:cNvSpPr>
          <p:nvPr>
            <p:ph type="title" idx="9" hasCustomPrompt="1"/>
          </p:nvPr>
        </p:nvSpPr>
        <p:spPr>
          <a:xfrm>
            <a:off x="2128157" y="1555631"/>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lvl1pPr>
            <a:lvl2pPr lvl="1"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91" name="Google Shape;91;p13"/>
          <p:cNvSpPr txBox="1">
            <a:spLocks noGrp="1"/>
          </p:cNvSpPr>
          <p:nvPr>
            <p:ph type="title" idx="13" hasCustomPrompt="1"/>
          </p:nvPr>
        </p:nvSpPr>
        <p:spPr>
          <a:xfrm>
            <a:off x="2128157" y="307402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92" name="Google Shape;92;p13"/>
          <p:cNvSpPr txBox="1">
            <a:spLocks noGrp="1"/>
          </p:cNvSpPr>
          <p:nvPr>
            <p:ph type="title" idx="14" hasCustomPrompt="1"/>
          </p:nvPr>
        </p:nvSpPr>
        <p:spPr>
          <a:xfrm>
            <a:off x="5262057" y="1555631"/>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93" name="Google Shape;93;p13"/>
          <p:cNvSpPr txBox="1">
            <a:spLocks noGrp="1"/>
          </p:cNvSpPr>
          <p:nvPr>
            <p:ph type="title" idx="15" hasCustomPrompt="1"/>
          </p:nvPr>
        </p:nvSpPr>
        <p:spPr>
          <a:xfrm>
            <a:off x="5262057" y="307402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CUSTOM_39">
    <p:spTree>
      <p:nvGrpSpPr>
        <p:cNvPr id="1" name="Shape 94"/>
        <p:cNvGrpSpPr/>
        <p:nvPr/>
      </p:nvGrpSpPr>
      <p:grpSpPr>
        <a:xfrm>
          <a:off x="0" y="0"/>
          <a:ext cx="0" cy="0"/>
          <a:chOff x="0" y="0"/>
          <a:chExt cx="0" cy="0"/>
        </a:xfrm>
      </p:grpSpPr>
      <p:sp>
        <p:nvSpPr>
          <p:cNvPr id="95" name="Google Shape;95;p14"/>
          <p:cNvSpPr txBox="1">
            <a:spLocks noGrp="1"/>
          </p:cNvSpPr>
          <p:nvPr>
            <p:ph type="subTitle" idx="1"/>
          </p:nvPr>
        </p:nvSpPr>
        <p:spPr>
          <a:xfrm>
            <a:off x="1398700" y="2910300"/>
            <a:ext cx="3486000" cy="17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6" name="Google Shape;96;p14"/>
          <p:cNvSpPr txBox="1">
            <a:spLocks noGrp="1"/>
          </p:cNvSpPr>
          <p:nvPr>
            <p:ph type="ctrTitle"/>
          </p:nvPr>
        </p:nvSpPr>
        <p:spPr>
          <a:xfrm flipH="1">
            <a:off x="1372450" y="1886100"/>
            <a:ext cx="3486000" cy="670500"/>
          </a:xfrm>
          <a:prstGeom prst="rect">
            <a:avLst/>
          </a:prstGeom>
        </p:spPr>
        <p:txBody>
          <a:bodyPr spcFirstLastPara="1" wrap="square" lIns="91425" tIns="91425" rIns="91425" bIns="91425" anchor="b" anchorCtr="0">
            <a:noAutofit/>
          </a:bodyPr>
          <a:lstStyle>
            <a:lvl1pPr lvl="0" algn="l" rtl="0">
              <a:spcBef>
                <a:spcPts val="0"/>
              </a:spcBef>
              <a:spcAft>
                <a:spcPts val="0"/>
              </a:spcAft>
              <a:buClr>
                <a:srgbClr val="FFFFFF"/>
              </a:buClr>
              <a:buSzPts val="4800"/>
              <a:buNone/>
              <a:defRPr sz="5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97" name="Google Shape;97;p14"/>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43">
    <p:spTree>
      <p:nvGrpSpPr>
        <p:cNvPr id="1" name="Shape 98"/>
        <p:cNvGrpSpPr/>
        <p:nvPr/>
      </p:nvGrpSpPr>
      <p:grpSpPr>
        <a:xfrm>
          <a:off x="0" y="0"/>
          <a:ext cx="0" cy="0"/>
          <a:chOff x="0" y="0"/>
          <a:chExt cx="0" cy="0"/>
        </a:xfrm>
      </p:grpSpPr>
      <p:sp>
        <p:nvSpPr>
          <p:cNvPr id="99" name="Google Shape;99;p15"/>
          <p:cNvSpPr txBox="1">
            <a:spLocks noGrp="1"/>
          </p:cNvSpPr>
          <p:nvPr>
            <p:ph type="ctrTitle"/>
          </p:nvPr>
        </p:nvSpPr>
        <p:spPr>
          <a:xfrm>
            <a:off x="457200" y="517918"/>
            <a:ext cx="8229600" cy="670500"/>
          </a:xfrm>
          <a:prstGeom prst="rect">
            <a:avLst/>
          </a:prstGeom>
        </p:spPr>
        <p:txBody>
          <a:bodyPr spcFirstLastPara="1" wrap="square" lIns="91425" tIns="91425" rIns="91425" bIns="91425" anchor="b" anchorCtr="0">
            <a:noAutofit/>
          </a:bodyPr>
          <a:lstStyle>
            <a:lvl1pPr lvl="0" algn="l"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0" name="Google Shape;100;p15"/>
          <p:cNvSpPr txBox="1">
            <a:spLocks noGrp="1"/>
          </p:cNvSpPr>
          <p:nvPr>
            <p:ph type="ctrTitle" idx="2"/>
          </p:nvPr>
        </p:nvSpPr>
        <p:spPr>
          <a:xfrm>
            <a:off x="2750155" y="1492066"/>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1" name="Google Shape;101;p15"/>
          <p:cNvSpPr txBox="1">
            <a:spLocks noGrp="1"/>
          </p:cNvSpPr>
          <p:nvPr>
            <p:ph type="subTitle" idx="1"/>
          </p:nvPr>
        </p:nvSpPr>
        <p:spPr>
          <a:xfrm>
            <a:off x="2750119" y="2192634"/>
            <a:ext cx="15702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2" name="Google Shape;102;p15"/>
          <p:cNvSpPr txBox="1">
            <a:spLocks noGrp="1"/>
          </p:cNvSpPr>
          <p:nvPr>
            <p:ph type="ctrTitle" idx="3"/>
          </p:nvPr>
        </p:nvSpPr>
        <p:spPr>
          <a:xfrm>
            <a:off x="4800201" y="1497325"/>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3" name="Google Shape;103;p15"/>
          <p:cNvSpPr txBox="1">
            <a:spLocks noGrp="1"/>
          </p:cNvSpPr>
          <p:nvPr>
            <p:ph type="subTitle" idx="4"/>
          </p:nvPr>
        </p:nvSpPr>
        <p:spPr>
          <a:xfrm>
            <a:off x="4800165" y="2192634"/>
            <a:ext cx="15702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4" name="Google Shape;104;p15"/>
          <p:cNvSpPr txBox="1">
            <a:spLocks noGrp="1"/>
          </p:cNvSpPr>
          <p:nvPr>
            <p:ph type="ctrTitle" idx="5"/>
          </p:nvPr>
        </p:nvSpPr>
        <p:spPr>
          <a:xfrm>
            <a:off x="3794948" y="3219050"/>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5" name="Google Shape;105;p15"/>
          <p:cNvSpPr txBox="1">
            <a:spLocks noGrp="1"/>
          </p:cNvSpPr>
          <p:nvPr>
            <p:ph type="subTitle" idx="6"/>
          </p:nvPr>
        </p:nvSpPr>
        <p:spPr>
          <a:xfrm>
            <a:off x="3753025" y="3910976"/>
            <a:ext cx="16539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106" name="Google Shape;106;p15"/>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107" name="Google Shape;107;p15"/>
          <p:cNvSpPr/>
          <p:nvPr/>
        </p:nvSpPr>
        <p:spPr>
          <a:xfrm rot="5400000">
            <a:off x="2534502" y="1090938"/>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rot="5400000">
            <a:off x="3566117" y="2781995"/>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rot="5400000">
            <a:off x="4584549" y="1090938"/>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 name="Google Shape;110;p15"/>
          <p:cNvPicPr preferRelativeResize="0"/>
          <p:nvPr/>
        </p:nvPicPr>
        <p:blipFill>
          <a:blip r:embed="rId2">
            <a:alphaModFix/>
          </a:blip>
          <a:stretch>
            <a:fillRect/>
          </a:stretch>
        </p:blipFill>
        <p:spPr>
          <a:xfrm rot="10800000" flipH="1">
            <a:off x="-262630" y="2659235"/>
            <a:ext cx="2928524" cy="26423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6">
  <p:cSld name="CUSTOM_40">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a:off x="1242600" y="183097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3" name="Google Shape;113;p16"/>
          <p:cNvSpPr txBox="1">
            <a:spLocks noGrp="1"/>
          </p:cNvSpPr>
          <p:nvPr>
            <p:ph type="subTitle" idx="1"/>
          </p:nvPr>
        </p:nvSpPr>
        <p:spPr>
          <a:xfrm>
            <a:off x="3106675" y="2632418"/>
            <a:ext cx="2930700" cy="128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cxnSp>
        <p:nvCxnSpPr>
          <p:cNvPr id="114" name="Google Shape;114;p16"/>
          <p:cNvCxnSpPr/>
          <p:nvPr/>
        </p:nvCxnSpPr>
        <p:spPr>
          <a:xfrm>
            <a:off x="3681150" y="2571750"/>
            <a:ext cx="1797900" cy="0"/>
          </a:xfrm>
          <a:prstGeom prst="straightConnector1">
            <a:avLst/>
          </a:prstGeom>
          <a:noFill/>
          <a:ln w="19050" cap="flat" cmpd="sng">
            <a:solidFill>
              <a:schemeClr val="lt1"/>
            </a:solidFill>
            <a:prstDash val="solid"/>
            <a:round/>
            <a:headEnd type="none" w="med" len="med"/>
            <a:tailEnd type="none" w="med" len="med"/>
          </a:ln>
        </p:spPr>
      </p:cxnSp>
      <p:pic>
        <p:nvPicPr>
          <p:cNvPr id="115" name="Google Shape;115;p16"/>
          <p:cNvPicPr preferRelativeResize="0"/>
          <p:nvPr/>
        </p:nvPicPr>
        <p:blipFill>
          <a:blip r:embed="rId2">
            <a:alphaModFix/>
          </a:blip>
          <a:stretch>
            <a:fillRect/>
          </a:stretch>
        </p:blipFill>
        <p:spPr>
          <a:xfrm>
            <a:off x="100" y="-962131"/>
            <a:ext cx="3802725" cy="3431200"/>
          </a:xfrm>
          <a:prstGeom prst="rect">
            <a:avLst/>
          </a:prstGeom>
          <a:noFill/>
          <a:ln>
            <a:noFill/>
          </a:ln>
        </p:spPr>
      </p:pic>
      <p:pic>
        <p:nvPicPr>
          <p:cNvPr id="116" name="Google Shape;116;p16"/>
          <p:cNvPicPr preferRelativeResize="0"/>
          <p:nvPr/>
        </p:nvPicPr>
        <p:blipFill>
          <a:blip r:embed="rId2">
            <a:alphaModFix/>
          </a:blip>
          <a:stretch>
            <a:fillRect/>
          </a:stretch>
        </p:blipFill>
        <p:spPr>
          <a:xfrm rot="10800000">
            <a:off x="5334325" y="2668625"/>
            <a:ext cx="3802725" cy="34312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7">
  <p:cSld name="CUSTOM_11">
    <p:spTree>
      <p:nvGrpSpPr>
        <p:cNvPr id="1" name="Shape 117"/>
        <p:cNvGrpSpPr/>
        <p:nvPr/>
      </p:nvGrpSpPr>
      <p:grpSpPr>
        <a:xfrm>
          <a:off x="0" y="0"/>
          <a:ext cx="0" cy="0"/>
          <a:chOff x="0" y="0"/>
          <a:chExt cx="0" cy="0"/>
        </a:xfrm>
      </p:grpSpPr>
      <p:sp>
        <p:nvSpPr>
          <p:cNvPr id="118" name="Google Shape;118;p17"/>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9" name="Google Shape;119;p17"/>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cxnSp>
        <p:nvCxnSpPr>
          <p:cNvPr id="120" name="Google Shape;120;p17"/>
          <p:cNvCxnSpPr/>
          <p:nvPr/>
        </p:nvCxnSpPr>
        <p:spPr>
          <a:xfrm>
            <a:off x="3681150" y="2571750"/>
            <a:ext cx="1797900" cy="0"/>
          </a:xfrm>
          <a:prstGeom prst="straightConnector1">
            <a:avLst/>
          </a:prstGeom>
          <a:noFill/>
          <a:ln w="19050" cap="flat" cmpd="sng">
            <a:solidFill>
              <a:schemeClr val="lt1"/>
            </a:solidFill>
            <a:prstDash val="solid"/>
            <a:round/>
            <a:headEnd type="none" w="med" len="med"/>
            <a:tailEnd type="none" w="med" len="med"/>
          </a:ln>
        </p:spPr>
      </p:cxnSp>
      <p:pic>
        <p:nvPicPr>
          <p:cNvPr id="121" name="Google Shape;121;p17"/>
          <p:cNvPicPr preferRelativeResize="0"/>
          <p:nvPr/>
        </p:nvPicPr>
        <p:blipFill>
          <a:blip r:embed="rId2">
            <a:alphaModFix/>
          </a:blip>
          <a:stretch>
            <a:fillRect/>
          </a:stretch>
        </p:blipFill>
        <p:spPr>
          <a:xfrm rot="10800000" flipH="1">
            <a:off x="100" y="2134944"/>
            <a:ext cx="3802725" cy="3431200"/>
          </a:xfrm>
          <a:prstGeom prst="rect">
            <a:avLst/>
          </a:prstGeom>
          <a:noFill/>
          <a:ln>
            <a:noFill/>
          </a:ln>
        </p:spPr>
      </p:pic>
      <p:pic>
        <p:nvPicPr>
          <p:cNvPr id="122" name="Google Shape;122;p17"/>
          <p:cNvPicPr preferRelativeResize="0"/>
          <p:nvPr/>
        </p:nvPicPr>
        <p:blipFill>
          <a:blip r:embed="rId2">
            <a:alphaModFix/>
          </a:blip>
          <a:stretch>
            <a:fillRect/>
          </a:stretch>
        </p:blipFill>
        <p:spPr>
          <a:xfrm flipH="1">
            <a:off x="5341285" y="-200131"/>
            <a:ext cx="3802725" cy="3431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1">
  <p:cSld name="CUSTOM_44">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457200" y="453668"/>
            <a:ext cx="82296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600"/>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pic>
        <p:nvPicPr>
          <p:cNvPr id="125" name="Google Shape;125;p18"/>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126" name="Google Shape;126;p18"/>
          <p:cNvSpPr txBox="1">
            <a:spLocks noGrp="1"/>
          </p:cNvSpPr>
          <p:nvPr>
            <p:ph type="subTitle" idx="1"/>
          </p:nvPr>
        </p:nvSpPr>
        <p:spPr>
          <a:xfrm>
            <a:off x="1638300" y="3524733"/>
            <a:ext cx="1381200" cy="83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7" name="Google Shape;127;p18"/>
          <p:cNvSpPr txBox="1">
            <a:spLocks noGrp="1"/>
          </p:cNvSpPr>
          <p:nvPr>
            <p:ph type="subTitle" idx="2"/>
          </p:nvPr>
        </p:nvSpPr>
        <p:spPr>
          <a:xfrm>
            <a:off x="3104700" y="3514233"/>
            <a:ext cx="13971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8" name="Google Shape;128;p18"/>
          <p:cNvSpPr txBox="1">
            <a:spLocks noGrp="1"/>
          </p:cNvSpPr>
          <p:nvPr>
            <p:ph type="subTitle" idx="3"/>
          </p:nvPr>
        </p:nvSpPr>
        <p:spPr>
          <a:xfrm>
            <a:off x="4571100" y="3511408"/>
            <a:ext cx="13812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9" name="Google Shape;129;p18"/>
          <p:cNvSpPr txBox="1">
            <a:spLocks noGrp="1"/>
          </p:cNvSpPr>
          <p:nvPr>
            <p:ph type="subTitle" idx="4"/>
          </p:nvPr>
        </p:nvSpPr>
        <p:spPr>
          <a:xfrm>
            <a:off x="6023400" y="3529870"/>
            <a:ext cx="13971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0" name="Google Shape;130;p18"/>
          <p:cNvSpPr txBox="1">
            <a:spLocks noGrp="1"/>
          </p:cNvSpPr>
          <p:nvPr>
            <p:ph type="subTitle" idx="5"/>
          </p:nvPr>
        </p:nvSpPr>
        <p:spPr>
          <a:xfrm>
            <a:off x="1638300" y="3196233"/>
            <a:ext cx="13971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31" name="Google Shape;131;p18"/>
          <p:cNvSpPr txBox="1">
            <a:spLocks noGrp="1"/>
          </p:cNvSpPr>
          <p:nvPr>
            <p:ph type="subTitle" idx="6"/>
          </p:nvPr>
        </p:nvSpPr>
        <p:spPr>
          <a:xfrm>
            <a:off x="3104700" y="3196233"/>
            <a:ext cx="1381200" cy="465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32" name="Google Shape;132;p18"/>
          <p:cNvSpPr txBox="1">
            <a:spLocks noGrp="1"/>
          </p:cNvSpPr>
          <p:nvPr>
            <p:ph type="subTitle" idx="7"/>
          </p:nvPr>
        </p:nvSpPr>
        <p:spPr>
          <a:xfrm>
            <a:off x="4571999" y="3196233"/>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33" name="Google Shape;133;p18"/>
          <p:cNvSpPr txBox="1">
            <a:spLocks noGrp="1"/>
          </p:cNvSpPr>
          <p:nvPr>
            <p:ph type="subTitle" idx="8"/>
          </p:nvPr>
        </p:nvSpPr>
        <p:spPr>
          <a:xfrm>
            <a:off x="6037498" y="3196233"/>
            <a:ext cx="13812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3">
  <p:cSld name="CUSTOM_48">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flipH="1">
            <a:off x="540000" y="448619"/>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136" name="Google Shape;136;p19"/>
          <p:cNvPicPr preferRelativeResize="0"/>
          <p:nvPr/>
        </p:nvPicPr>
        <p:blipFill>
          <a:blip r:embed="rId2">
            <a:alphaModFix/>
          </a:blip>
          <a:stretch>
            <a:fillRect/>
          </a:stretch>
        </p:blipFill>
        <p:spPr>
          <a:xfrm>
            <a:off x="0" y="0"/>
            <a:ext cx="2300675" cy="2075900"/>
          </a:xfrm>
          <a:prstGeom prst="rect">
            <a:avLst/>
          </a:prstGeom>
          <a:noFill/>
          <a:ln>
            <a:noFill/>
          </a:ln>
        </p:spPr>
      </p:pic>
      <p:sp>
        <p:nvSpPr>
          <p:cNvPr id="137" name="Google Shape;137;p19"/>
          <p:cNvSpPr txBox="1">
            <a:spLocks noGrp="1"/>
          </p:cNvSpPr>
          <p:nvPr>
            <p:ph type="subTitle" idx="1"/>
          </p:nvPr>
        </p:nvSpPr>
        <p:spPr>
          <a:xfrm>
            <a:off x="1526019" y="2570265"/>
            <a:ext cx="18129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8" name="Google Shape;138;p19"/>
          <p:cNvSpPr txBox="1">
            <a:spLocks noGrp="1"/>
          </p:cNvSpPr>
          <p:nvPr>
            <p:ph type="subTitle" idx="2"/>
          </p:nvPr>
        </p:nvSpPr>
        <p:spPr>
          <a:xfrm>
            <a:off x="3635401" y="2570272"/>
            <a:ext cx="18732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9" name="Google Shape;139;p19"/>
          <p:cNvSpPr txBox="1">
            <a:spLocks noGrp="1"/>
          </p:cNvSpPr>
          <p:nvPr>
            <p:ph type="subTitle" idx="3"/>
          </p:nvPr>
        </p:nvSpPr>
        <p:spPr>
          <a:xfrm>
            <a:off x="5797968" y="2559605"/>
            <a:ext cx="18507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0" name="Google Shape;140;p19"/>
          <p:cNvSpPr txBox="1">
            <a:spLocks noGrp="1"/>
          </p:cNvSpPr>
          <p:nvPr>
            <p:ph type="subTitle" idx="4"/>
          </p:nvPr>
        </p:nvSpPr>
        <p:spPr>
          <a:xfrm>
            <a:off x="1526019" y="3166668"/>
            <a:ext cx="1812900" cy="46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41" name="Google Shape;141;p19"/>
          <p:cNvSpPr txBox="1">
            <a:spLocks noGrp="1"/>
          </p:cNvSpPr>
          <p:nvPr>
            <p:ph type="subTitle" idx="5"/>
          </p:nvPr>
        </p:nvSpPr>
        <p:spPr>
          <a:xfrm>
            <a:off x="3646051" y="3166668"/>
            <a:ext cx="1851900" cy="46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42" name="Google Shape;142;p19"/>
          <p:cNvSpPr txBox="1">
            <a:spLocks noGrp="1"/>
          </p:cNvSpPr>
          <p:nvPr>
            <p:ph type="subTitle" idx="6"/>
          </p:nvPr>
        </p:nvSpPr>
        <p:spPr>
          <a:xfrm>
            <a:off x="5797968" y="3170098"/>
            <a:ext cx="1850700" cy="46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43" name="Google Shape;143;p19"/>
          <p:cNvSpPr/>
          <p:nvPr/>
        </p:nvSpPr>
        <p:spPr>
          <a:xfrm rot="5400000">
            <a:off x="1077063" y="1815559"/>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5400000">
            <a:off x="3216713" y="1815559"/>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rot="5400000">
            <a:off x="5356363" y="1815559"/>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14">
    <p:spTree>
      <p:nvGrpSpPr>
        <p:cNvPr id="1" name="Shape 146"/>
        <p:cNvGrpSpPr/>
        <p:nvPr/>
      </p:nvGrpSpPr>
      <p:grpSpPr>
        <a:xfrm>
          <a:off x="0" y="0"/>
          <a:ext cx="0" cy="0"/>
          <a:chOff x="0" y="0"/>
          <a:chExt cx="0" cy="0"/>
        </a:xfrm>
      </p:grpSpPr>
      <p:sp>
        <p:nvSpPr>
          <p:cNvPr id="147" name="Google Shape;147;p20"/>
          <p:cNvSpPr txBox="1">
            <a:spLocks noGrp="1"/>
          </p:cNvSpPr>
          <p:nvPr>
            <p:ph type="ctrTitle"/>
          </p:nvPr>
        </p:nvSpPr>
        <p:spPr>
          <a:xfrm flipH="1">
            <a:off x="457200" y="444387"/>
            <a:ext cx="8229600" cy="670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148" name="Google Shape;148;p20"/>
          <p:cNvPicPr preferRelativeResize="0"/>
          <p:nvPr/>
        </p:nvPicPr>
        <p:blipFill>
          <a:blip r:embed="rId2">
            <a:alphaModFix/>
          </a:blip>
          <a:stretch>
            <a:fillRect/>
          </a:stretch>
        </p:blipFill>
        <p:spPr>
          <a:xfrm>
            <a:off x="0" y="0"/>
            <a:ext cx="2300675" cy="2075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txBox="1">
            <a:spLocks noGrp="1"/>
          </p:cNvSpPr>
          <p:nvPr>
            <p:ph type="ctrTitle"/>
          </p:nvPr>
        </p:nvSpPr>
        <p:spPr>
          <a:xfrm>
            <a:off x="4297175" y="2355550"/>
            <a:ext cx="4299000" cy="65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4297175" y="1317160"/>
            <a:ext cx="4299000" cy="1098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10000"/>
              <a:buNone/>
              <a:defRPr sz="10000"/>
            </a:lvl1pPr>
            <a:lvl2pPr lvl="1"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algn="ctr"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19" name="Google Shape;19;p3"/>
          <p:cNvSpPr txBox="1">
            <a:spLocks noGrp="1"/>
          </p:cNvSpPr>
          <p:nvPr>
            <p:ph type="subTitle" idx="1"/>
          </p:nvPr>
        </p:nvSpPr>
        <p:spPr>
          <a:xfrm>
            <a:off x="4297175" y="2900355"/>
            <a:ext cx="42990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20" name="Google Shape;20;p3"/>
          <p:cNvPicPr preferRelativeResize="0"/>
          <p:nvPr/>
        </p:nvPicPr>
        <p:blipFill>
          <a:blip r:embed="rId2">
            <a:alphaModFix/>
          </a:blip>
          <a:stretch>
            <a:fillRect/>
          </a:stretch>
        </p:blipFill>
        <p:spPr>
          <a:xfrm>
            <a:off x="16176" y="-501681"/>
            <a:ext cx="3802725" cy="3431200"/>
          </a:xfrm>
          <a:prstGeom prst="rect">
            <a:avLst/>
          </a:prstGeom>
          <a:noFill/>
          <a:ln>
            <a:noFill/>
          </a:ln>
        </p:spPr>
      </p:pic>
      <p:pic>
        <p:nvPicPr>
          <p:cNvPr id="21" name="Google Shape;21;p3"/>
          <p:cNvPicPr preferRelativeResize="0"/>
          <p:nvPr/>
        </p:nvPicPr>
        <p:blipFill>
          <a:blip r:embed="rId2">
            <a:alphaModFix/>
          </a:blip>
          <a:stretch>
            <a:fillRect/>
          </a:stretch>
        </p:blipFill>
        <p:spPr>
          <a:xfrm rot="10800000" flipH="1">
            <a:off x="10" y="2213744"/>
            <a:ext cx="3802725" cy="3431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5">
  <p:cSld name="CUSTOM_50">
    <p:spTree>
      <p:nvGrpSpPr>
        <p:cNvPr id="1" name="Shape 149"/>
        <p:cNvGrpSpPr/>
        <p:nvPr/>
      </p:nvGrpSpPr>
      <p:grpSpPr>
        <a:xfrm>
          <a:off x="0" y="0"/>
          <a:ext cx="0" cy="0"/>
          <a:chOff x="0" y="0"/>
          <a:chExt cx="0" cy="0"/>
        </a:xfrm>
      </p:grpSpPr>
      <p:pic>
        <p:nvPicPr>
          <p:cNvPr id="150" name="Google Shape;150;p21"/>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151" name="Google Shape;151;p21"/>
          <p:cNvSpPr txBox="1">
            <a:spLocks noGrp="1"/>
          </p:cNvSpPr>
          <p:nvPr>
            <p:ph type="ctrTitle"/>
          </p:nvPr>
        </p:nvSpPr>
        <p:spPr>
          <a:xfrm flipH="1">
            <a:off x="457200" y="452237"/>
            <a:ext cx="8229600" cy="67050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FFFFFF"/>
              </a:buClr>
              <a:buSzPts val="3600"/>
              <a:buNone/>
              <a:defRPr sz="3600"/>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52" name="Google Shape;152;p21"/>
          <p:cNvSpPr txBox="1">
            <a:spLocks noGrp="1"/>
          </p:cNvSpPr>
          <p:nvPr>
            <p:ph type="subTitle" idx="1"/>
          </p:nvPr>
        </p:nvSpPr>
        <p:spPr>
          <a:xfrm>
            <a:off x="1203833" y="2719326"/>
            <a:ext cx="2240100" cy="60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53" name="Google Shape;153;p21"/>
          <p:cNvSpPr txBox="1">
            <a:spLocks noGrp="1"/>
          </p:cNvSpPr>
          <p:nvPr>
            <p:ph type="subTitle" idx="2"/>
          </p:nvPr>
        </p:nvSpPr>
        <p:spPr>
          <a:xfrm>
            <a:off x="4766489" y="3583682"/>
            <a:ext cx="2299200" cy="60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154" name="Google Shape;154;p21"/>
          <p:cNvSpPr txBox="1">
            <a:spLocks noGrp="1"/>
          </p:cNvSpPr>
          <p:nvPr>
            <p:ph type="subTitle" idx="3"/>
          </p:nvPr>
        </p:nvSpPr>
        <p:spPr>
          <a:xfrm>
            <a:off x="4772499" y="1802770"/>
            <a:ext cx="2299200" cy="60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155" name="Google Shape;155;p21"/>
          <p:cNvSpPr txBox="1">
            <a:spLocks noGrp="1"/>
          </p:cNvSpPr>
          <p:nvPr>
            <p:ph type="subTitle" idx="4"/>
          </p:nvPr>
        </p:nvSpPr>
        <p:spPr>
          <a:xfrm>
            <a:off x="1203833" y="2196338"/>
            <a:ext cx="2240100" cy="46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56" name="Google Shape;156;p21"/>
          <p:cNvSpPr txBox="1">
            <a:spLocks noGrp="1"/>
          </p:cNvSpPr>
          <p:nvPr>
            <p:ph type="subTitle" idx="5"/>
          </p:nvPr>
        </p:nvSpPr>
        <p:spPr>
          <a:xfrm>
            <a:off x="4798042" y="3079150"/>
            <a:ext cx="2273100" cy="46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57" name="Google Shape;157;p21"/>
          <p:cNvSpPr txBox="1">
            <a:spLocks noGrp="1"/>
          </p:cNvSpPr>
          <p:nvPr>
            <p:ph type="subTitle" idx="6"/>
          </p:nvPr>
        </p:nvSpPr>
        <p:spPr>
          <a:xfrm>
            <a:off x="4772499" y="1272083"/>
            <a:ext cx="2299200" cy="46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7">
  <p:cSld name="CUSTOM_52">
    <p:spTree>
      <p:nvGrpSpPr>
        <p:cNvPr id="1" name="Shape 158"/>
        <p:cNvGrpSpPr/>
        <p:nvPr/>
      </p:nvGrpSpPr>
      <p:grpSpPr>
        <a:xfrm>
          <a:off x="0" y="0"/>
          <a:ext cx="0" cy="0"/>
          <a:chOff x="0" y="0"/>
          <a:chExt cx="0" cy="0"/>
        </a:xfrm>
      </p:grpSpPr>
      <p:sp>
        <p:nvSpPr>
          <p:cNvPr id="159" name="Google Shape;159;p22"/>
          <p:cNvSpPr txBox="1">
            <a:spLocks noGrp="1"/>
          </p:cNvSpPr>
          <p:nvPr>
            <p:ph type="ctrTitle"/>
          </p:nvPr>
        </p:nvSpPr>
        <p:spPr>
          <a:xfrm flipH="1">
            <a:off x="457200" y="437050"/>
            <a:ext cx="8229600" cy="670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160" name="Google Shape;160;p22"/>
          <p:cNvPicPr preferRelativeResize="0"/>
          <p:nvPr/>
        </p:nvPicPr>
        <p:blipFill>
          <a:blip r:embed="rId2">
            <a:alphaModFix/>
          </a:blip>
          <a:stretch>
            <a:fillRect/>
          </a:stretch>
        </p:blipFill>
        <p:spPr>
          <a:xfrm>
            <a:off x="0" y="0"/>
            <a:ext cx="2300675" cy="2075900"/>
          </a:xfrm>
          <a:prstGeom prst="rect">
            <a:avLst/>
          </a:prstGeom>
          <a:noFill/>
          <a:ln>
            <a:noFill/>
          </a:ln>
        </p:spPr>
      </p:pic>
      <p:sp>
        <p:nvSpPr>
          <p:cNvPr id="161" name="Google Shape;161;p22"/>
          <p:cNvSpPr txBox="1">
            <a:spLocks noGrp="1"/>
          </p:cNvSpPr>
          <p:nvPr>
            <p:ph type="subTitle" idx="1"/>
          </p:nvPr>
        </p:nvSpPr>
        <p:spPr>
          <a:xfrm>
            <a:off x="1700600" y="2921393"/>
            <a:ext cx="13953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62" name="Google Shape;162;p22"/>
          <p:cNvSpPr txBox="1">
            <a:spLocks noGrp="1"/>
          </p:cNvSpPr>
          <p:nvPr>
            <p:ph type="subTitle" idx="2"/>
          </p:nvPr>
        </p:nvSpPr>
        <p:spPr>
          <a:xfrm>
            <a:off x="1553500" y="2529762"/>
            <a:ext cx="16431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63" name="Google Shape;163;p22"/>
          <p:cNvSpPr txBox="1">
            <a:spLocks noGrp="1"/>
          </p:cNvSpPr>
          <p:nvPr>
            <p:ph type="subTitle" idx="3"/>
          </p:nvPr>
        </p:nvSpPr>
        <p:spPr>
          <a:xfrm>
            <a:off x="1691000" y="2027255"/>
            <a:ext cx="13953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64" name="Google Shape;164;p22"/>
          <p:cNvSpPr txBox="1">
            <a:spLocks noGrp="1"/>
          </p:cNvSpPr>
          <p:nvPr>
            <p:ph type="subTitle" idx="4"/>
          </p:nvPr>
        </p:nvSpPr>
        <p:spPr>
          <a:xfrm>
            <a:off x="5929000" y="2926550"/>
            <a:ext cx="16431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65" name="Google Shape;165;p22"/>
          <p:cNvSpPr txBox="1">
            <a:spLocks noGrp="1"/>
          </p:cNvSpPr>
          <p:nvPr>
            <p:ph type="subTitle" idx="5"/>
          </p:nvPr>
        </p:nvSpPr>
        <p:spPr>
          <a:xfrm>
            <a:off x="5905750" y="2518950"/>
            <a:ext cx="16896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66" name="Google Shape;166;p22"/>
          <p:cNvSpPr txBox="1">
            <a:spLocks noGrp="1"/>
          </p:cNvSpPr>
          <p:nvPr>
            <p:ph type="subTitle" idx="6"/>
          </p:nvPr>
        </p:nvSpPr>
        <p:spPr>
          <a:xfrm>
            <a:off x="6001300" y="2032688"/>
            <a:ext cx="14985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67" name="Google Shape;167;p22"/>
          <p:cNvSpPr txBox="1">
            <a:spLocks noGrp="1"/>
          </p:cNvSpPr>
          <p:nvPr>
            <p:ph type="subTitle" idx="7"/>
          </p:nvPr>
        </p:nvSpPr>
        <p:spPr>
          <a:xfrm>
            <a:off x="3768500" y="3407943"/>
            <a:ext cx="1606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68" name="Google Shape;168;p22"/>
          <p:cNvSpPr txBox="1">
            <a:spLocks noGrp="1"/>
          </p:cNvSpPr>
          <p:nvPr>
            <p:ph type="subTitle" idx="8"/>
          </p:nvPr>
        </p:nvSpPr>
        <p:spPr>
          <a:xfrm>
            <a:off x="3604790" y="3039918"/>
            <a:ext cx="19344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69" name="Google Shape;169;p22"/>
          <p:cNvSpPr txBox="1">
            <a:spLocks noGrp="1"/>
          </p:cNvSpPr>
          <p:nvPr>
            <p:ph type="subTitle" idx="9"/>
          </p:nvPr>
        </p:nvSpPr>
        <p:spPr>
          <a:xfrm>
            <a:off x="3604790" y="2529480"/>
            <a:ext cx="19344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70" name="Google Shape;170;p22"/>
          <p:cNvSpPr/>
          <p:nvPr/>
        </p:nvSpPr>
        <p:spPr>
          <a:xfrm>
            <a:off x="3577850" y="1722475"/>
            <a:ext cx="1988100" cy="2905200"/>
          </a:xfrm>
          <a:prstGeom prst="rect">
            <a:avLst/>
          </a:prstGeom>
          <a:solidFill>
            <a:srgbClr val="FFFFFF">
              <a:alpha val="1192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171" name="Google Shape;171;p22"/>
          <p:cNvSpPr/>
          <p:nvPr/>
        </p:nvSpPr>
        <p:spPr>
          <a:xfrm>
            <a:off x="5756500" y="1177900"/>
            <a:ext cx="1988100" cy="2905200"/>
          </a:xfrm>
          <a:prstGeom prst="rect">
            <a:avLst/>
          </a:prstGeom>
          <a:solidFill>
            <a:srgbClr val="FFFFFF">
              <a:alpha val="1192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172" name="Google Shape;172;p22"/>
          <p:cNvSpPr/>
          <p:nvPr/>
        </p:nvSpPr>
        <p:spPr>
          <a:xfrm>
            <a:off x="1399400" y="1177900"/>
            <a:ext cx="1988100" cy="2905200"/>
          </a:xfrm>
          <a:prstGeom prst="rect">
            <a:avLst/>
          </a:prstGeom>
          <a:solidFill>
            <a:srgbClr val="FFFFFF">
              <a:alpha val="1192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pic>
        <p:nvPicPr>
          <p:cNvPr id="173" name="Google Shape;173;p22"/>
          <p:cNvPicPr preferRelativeResize="0"/>
          <p:nvPr/>
        </p:nvPicPr>
        <p:blipFill>
          <a:blip r:embed="rId2">
            <a:alphaModFix/>
          </a:blip>
          <a:stretch>
            <a:fillRect/>
          </a:stretch>
        </p:blipFill>
        <p:spPr>
          <a:xfrm flipH="1">
            <a:off x="6843125" y="0"/>
            <a:ext cx="2300675" cy="20759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74"/>
        <p:cNvGrpSpPr/>
        <p:nvPr/>
      </p:nvGrpSpPr>
      <p:grpSpPr>
        <a:xfrm>
          <a:off x="0" y="0"/>
          <a:ext cx="0" cy="0"/>
          <a:chOff x="0" y="0"/>
          <a:chExt cx="0" cy="0"/>
        </a:xfrm>
      </p:grpSpPr>
      <p:pic>
        <p:nvPicPr>
          <p:cNvPr id="175" name="Google Shape;175;p23"/>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176" name="Google Shape;176;p23"/>
          <p:cNvSpPr txBox="1">
            <a:spLocks noGrp="1"/>
          </p:cNvSpPr>
          <p:nvPr>
            <p:ph type="ctrTitle"/>
          </p:nvPr>
        </p:nvSpPr>
        <p:spPr>
          <a:xfrm flipH="1">
            <a:off x="457200" y="452237"/>
            <a:ext cx="82296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pic>
        <p:nvPicPr>
          <p:cNvPr id="177" name="Google Shape;177;p23"/>
          <p:cNvPicPr preferRelativeResize="0"/>
          <p:nvPr/>
        </p:nvPicPr>
        <p:blipFill>
          <a:blip r:embed="rId2">
            <a:alphaModFix/>
          </a:blip>
          <a:stretch>
            <a:fillRect/>
          </a:stretch>
        </p:blipFill>
        <p:spPr>
          <a:xfrm>
            <a:off x="-258926" y="4150897"/>
            <a:ext cx="1414025" cy="1275850"/>
          </a:xfrm>
          <a:prstGeom prst="rect">
            <a:avLst/>
          </a:prstGeom>
          <a:noFill/>
          <a:ln>
            <a:noFill/>
          </a:ln>
        </p:spPr>
      </p:pic>
      <p:pic>
        <p:nvPicPr>
          <p:cNvPr id="178" name="Google Shape;178;p23"/>
          <p:cNvPicPr preferRelativeResize="0"/>
          <p:nvPr/>
        </p:nvPicPr>
        <p:blipFill>
          <a:blip r:embed="rId2">
            <a:alphaModFix/>
          </a:blip>
          <a:stretch>
            <a:fillRect/>
          </a:stretch>
        </p:blipFill>
        <p:spPr>
          <a:xfrm>
            <a:off x="0" y="6"/>
            <a:ext cx="2300675" cy="2075900"/>
          </a:xfrm>
          <a:prstGeom prst="rect">
            <a:avLst/>
          </a:prstGeom>
          <a:noFill/>
          <a:ln>
            <a:noFill/>
          </a:ln>
        </p:spPr>
      </p:pic>
      <p:pic>
        <p:nvPicPr>
          <p:cNvPr id="179" name="Google Shape;179;p23"/>
          <p:cNvPicPr preferRelativeResize="0"/>
          <p:nvPr/>
        </p:nvPicPr>
        <p:blipFill>
          <a:blip r:embed="rId2">
            <a:alphaModFix/>
          </a:blip>
          <a:stretch>
            <a:fillRect/>
          </a:stretch>
        </p:blipFill>
        <p:spPr>
          <a:xfrm flipH="1">
            <a:off x="7967964" y="4293802"/>
            <a:ext cx="1414025" cy="12758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5">
  <p:cSld name="CUSTOM_23">
    <p:spTree>
      <p:nvGrpSpPr>
        <p:cNvPr id="1" name="Shape 180"/>
        <p:cNvGrpSpPr/>
        <p:nvPr/>
      </p:nvGrpSpPr>
      <p:grpSpPr>
        <a:xfrm>
          <a:off x="0" y="0"/>
          <a:ext cx="0" cy="0"/>
          <a:chOff x="0" y="0"/>
          <a:chExt cx="0" cy="0"/>
        </a:xfrm>
      </p:grpSpPr>
      <p:sp>
        <p:nvSpPr>
          <p:cNvPr id="181" name="Google Shape;181;p24"/>
          <p:cNvSpPr txBox="1">
            <a:spLocks noGrp="1"/>
          </p:cNvSpPr>
          <p:nvPr>
            <p:ph type="ctrTitle"/>
          </p:nvPr>
        </p:nvSpPr>
        <p:spPr>
          <a:xfrm flipH="1">
            <a:off x="457200" y="452237"/>
            <a:ext cx="82296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82" name="Google Shape;182;p24"/>
          <p:cNvSpPr txBox="1">
            <a:spLocks noGrp="1"/>
          </p:cNvSpPr>
          <p:nvPr>
            <p:ph type="ctrTitle" idx="2"/>
          </p:nvPr>
        </p:nvSpPr>
        <p:spPr>
          <a:xfrm>
            <a:off x="1690457" y="1900424"/>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3" name="Google Shape;183;p24"/>
          <p:cNvSpPr txBox="1">
            <a:spLocks noGrp="1"/>
          </p:cNvSpPr>
          <p:nvPr>
            <p:ph type="subTitle" idx="1"/>
          </p:nvPr>
        </p:nvSpPr>
        <p:spPr>
          <a:xfrm>
            <a:off x="2051807" y="23697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4" name="Google Shape;184;p24"/>
          <p:cNvSpPr txBox="1">
            <a:spLocks noGrp="1"/>
          </p:cNvSpPr>
          <p:nvPr>
            <p:ph type="ctrTitle" idx="3"/>
          </p:nvPr>
        </p:nvSpPr>
        <p:spPr>
          <a:xfrm>
            <a:off x="1690457" y="340500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5" name="Google Shape;185;p24"/>
          <p:cNvSpPr txBox="1">
            <a:spLocks noGrp="1"/>
          </p:cNvSpPr>
          <p:nvPr>
            <p:ph type="subTitle" idx="4"/>
          </p:nvPr>
        </p:nvSpPr>
        <p:spPr>
          <a:xfrm>
            <a:off x="2051807" y="387172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6" name="Google Shape;186;p24"/>
          <p:cNvSpPr txBox="1">
            <a:spLocks noGrp="1"/>
          </p:cNvSpPr>
          <p:nvPr>
            <p:ph type="ctrTitle" idx="5"/>
          </p:nvPr>
        </p:nvSpPr>
        <p:spPr>
          <a:xfrm>
            <a:off x="4824357" y="1900424"/>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7" name="Google Shape;187;p24"/>
          <p:cNvSpPr txBox="1">
            <a:spLocks noGrp="1"/>
          </p:cNvSpPr>
          <p:nvPr>
            <p:ph type="subTitle" idx="6"/>
          </p:nvPr>
        </p:nvSpPr>
        <p:spPr>
          <a:xfrm>
            <a:off x="5185707" y="23697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8" name="Google Shape;188;p24"/>
          <p:cNvSpPr txBox="1">
            <a:spLocks noGrp="1"/>
          </p:cNvSpPr>
          <p:nvPr>
            <p:ph type="ctrTitle" idx="7"/>
          </p:nvPr>
        </p:nvSpPr>
        <p:spPr>
          <a:xfrm>
            <a:off x="4824357" y="340500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9" name="Google Shape;189;p24"/>
          <p:cNvSpPr txBox="1">
            <a:spLocks noGrp="1"/>
          </p:cNvSpPr>
          <p:nvPr>
            <p:ph type="subTitle" idx="8"/>
          </p:nvPr>
        </p:nvSpPr>
        <p:spPr>
          <a:xfrm>
            <a:off x="5185707" y="387172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cxnSp>
        <p:nvCxnSpPr>
          <p:cNvPr id="190" name="Google Shape;190;p24"/>
          <p:cNvCxnSpPr/>
          <p:nvPr/>
        </p:nvCxnSpPr>
        <p:spPr>
          <a:xfrm>
            <a:off x="2273400" y="2110663"/>
            <a:ext cx="4597200" cy="0"/>
          </a:xfrm>
          <a:prstGeom prst="straightConnector1">
            <a:avLst/>
          </a:prstGeom>
          <a:noFill/>
          <a:ln w="19050" cap="flat" cmpd="sng">
            <a:solidFill>
              <a:schemeClr val="lt1"/>
            </a:solidFill>
            <a:prstDash val="solid"/>
            <a:round/>
            <a:headEnd type="none" w="med" len="med"/>
            <a:tailEnd type="none" w="med" len="med"/>
          </a:ln>
        </p:spPr>
      </p:cxnSp>
      <p:cxnSp>
        <p:nvCxnSpPr>
          <p:cNvPr id="191" name="Google Shape;191;p24"/>
          <p:cNvCxnSpPr/>
          <p:nvPr/>
        </p:nvCxnSpPr>
        <p:spPr>
          <a:xfrm>
            <a:off x="2273400" y="3627438"/>
            <a:ext cx="4597200" cy="0"/>
          </a:xfrm>
          <a:prstGeom prst="straightConnector1">
            <a:avLst/>
          </a:prstGeom>
          <a:noFill/>
          <a:ln w="19050" cap="flat" cmpd="sng">
            <a:solidFill>
              <a:schemeClr val="lt1"/>
            </a:solidFill>
            <a:prstDash val="solid"/>
            <a:round/>
            <a:headEnd type="none" w="med" len="med"/>
            <a:tailEnd type="none" w="med" len="med"/>
          </a:ln>
        </p:spPr>
      </p:cxnSp>
      <p:pic>
        <p:nvPicPr>
          <p:cNvPr id="192" name="Google Shape;192;p24"/>
          <p:cNvPicPr preferRelativeResize="0"/>
          <p:nvPr/>
        </p:nvPicPr>
        <p:blipFill>
          <a:blip r:embed="rId2">
            <a:alphaModFix/>
          </a:blip>
          <a:stretch>
            <a:fillRect/>
          </a:stretch>
        </p:blipFill>
        <p:spPr>
          <a:xfrm rot="-5400000" flipH="1">
            <a:off x="6941050" y="-576048"/>
            <a:ext cx="2754276" cy="2485175"/>
          </a:xfrm>
          <a:prstGeom prst="rect">
            <a:avLst/>
          </a:prstGeom>
          <a:noFill/>
          <a:ln>
            <a:noFill/>
          </a:ln>
        </p:spPr>
      </p:pic>
      <p:pic>
        <p:nvPicPr>
          <p:cNvPr id="193" name="Google Shape;193;p24"/>
          <p:cNvPicPr preferRelativeResize="0"/>
          <p:nvPr/>
        </p:nvPicPr>
        <p:blipFill>
          <a:blip r:embed="rId2">
            <a:alphaModFix/>
          </a:blip>
          <a:stretch>
            <a:fillRect/>
          </a:stretch>
        </p:blipFill>
        <p:spPr>
          <a:xfrm rot="5400000">
            <a:off x="-134550" y="-576388"/>
            <a:ext cx="2754276" cy="2485175"/>
          </a:xfrm>
          <a:prstGeom prst="rect">
            <a:avLst/>
          </a:prstGeom>
          <a:noFill/>
          <a:ln>
            <a:noFill/>
          </a:ln>
        </p:spPr>
      </p:pic>
      <p:pic>
        <p:nvPicPr>
          <p:cNvPr id="194" name="Google Shape;194;p24"/>
          <p:cNvPicPr preferRelativeResize="0"/>
          <p:nvPr/>
        </p:nvPicPr>
        <p:blipFill>
          <a:blip r:embed="rId2">
            <a:alphaModFix/>
          </a:blip>
          <a:stretch>
            <a:fillRect/>
          </a:stretch>
        </p:blipFill>
        <p:spPr>
          <a:xfrm rot="5400000">
            <a:off x="-144075" y="3612343"/>
            <a:ext cx="2754276" cy="2485175"/>
          </a:xfrm>
          <a:prstGeom prst="rect">
            <a:avLst/>
          </a:prstGeom>
          <a:noFill/>
          <a:ln>
            <a:noFill/>
          </a:ln>
        </p:spPr>
      </p:pic>
      <p:pic>
        <p:nvPicPr>
          <p:cNvPr id="195" name="Google Shape;195;p24"/>
          <p:cNvPicPr preferRelativeResize="0"/>
          <p:nvPr/>
        </p:nvPicPr>
        <p:blipFill>
          <a:blip r:embed="rId2">
            <a:alphaModFix/>
          </a:blip>
          <a:stretch>
            <a:fillRect/>
          </a:stretch>
        </p:blipFill>
        <p:spPr>
          <a:xfrm rot="-5400000" flipH="1">
            <a:off x="6931525" y="3621493"/>
            <a:ext cx="2754276" cy="24851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2">
  <p:cSld name="CUSTOM_56">
    <p:spTree>
      <p:nvGrpSpPr>
        <p:cNvPr id="1" name="Shape 196"/>
        <p:cNvGrpSpPr/>
        <p:nvPr/>
      </p:nvGrpSpPr>
      <p:grpSpPr>
        <a:xfrm>
          <a:off x="0" y="0"/>
          <a:ext cx="0" cy="0"/>
          <a:chOff x="0" y="0"/>
          <a:chExt cx="0" cy="0"/>
        </a:xfrm>
      </p:grpSpPr>
      <p:sp>
        <p:nvSpPr>
          <p:cNvPr id="197" name="Google Shape;197;p25"/>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98" name="Google Shape;198;p25"/>
          <p:cNvSpPr txBox="1">
            <a:spLocks noGrp="1"/>
          </p:cNvSpPr>
          <p:nvPr>
            <p:ph type="subTitle" idx="1"/>
          </p:nvPr>
        </p:nvSpPr>
        <p:spPr>
          <a:xfrm>
            <a:off x="1132000" y="3432862"/>
            <a:ext cx="18741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600">
                <a:latin typeface="Squada One"/>
                <a:ea typeface="Squada One"/>
                <a:cs typeface="Squada One"/>
                <a:sym typeface="Squada 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199" name="Google Shape;199;p25"/>
          <p:cNvPicPr preferRelativeResize="0"/>
          <p:nvPr/>
        </p:nvPicPr>
        <p:blipFill>
          <a:blip r:embed="rId2">
            <a:alphaModFix/>
          </a:blip>
          <a:stretch>
            <a:fillRect/>
          </a:stretch>
        </p:blipFill>
        <p:spPr>
          <a:xfrm>
            <a:off x="-5" y="-581412"/>
            <a:ext cx="2300675" cy="2075900"/>
          </a:xfrm>
          <a:prstGeom prst="rect">
            <a:avLst/>
          </a:prstGeom>
          <a:noFill/>
          <a:ln>
            <a:noFill/>
          </a:ln>
        </p:spPr>
      </p:pic>
      <p:sp>
        <p:nvSpPr>
          <p:cNvPr id="200" name="Google Shape;200;p25"/>
          <p:cNvSpPr txBox="1">
            <a:spLocks noGrp="1"/>
          </p:cNvSpPr>
          <p:nvPr>
            <p:ph type="title" idx="2" hasCustomPrompt="1"/>
          </p:nvPr>
        </p:nvSpPr>
        <p:spPr>
          <a:xfrm>
            <a:off x="3725850" y="2029263"/>
            <a:ext cx="1515900" cy="453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201" name="Google Shape;201;p25"/>
          <p:cNvSpPr txBox="1">
            <a:spLocks noGrp="1"/>
          </p:cNvSpPr>
          <p:nvPr>
            <p:ph type="title" idx="3" hasCustomPrompt="1"/>
          </p:nvPr>
        </p:nvSpPr>
        <p:spPr>
          <a:xfrm>
            <a:off x="3022450" y="3601675"/>
            <a:ext cx="1407300" cy="453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202" name="Google Shape;202;p25"/>
          <p:cNvSpPr txBox="1">
            <a:spLocks noGrp="1"/>
          </p:cNvSpPr>
          <p:nvPr>
            <p:ph type="title" idx="4" hasCustomPrompt="1"/>
          </p:nvPr>
        </p:nvSpPr>
        <p:spPr>
          <a:xfrm>
            <a:off x="4565843" y="3408687"/>
            <a:ext cx="685800" cy="453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2pPr>
            <a:lvl3pPr lvl="2"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3pPr>
            <a:lvl4pPr lvl="3"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4pPr>
            <a:lvl5pPr lvl="4"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5pPr>
            <a:lvl6pPr lvl="5"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6pPr>
            <a:lvl7pPr lvl="6"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7pPr>
            <a:lvl8pPr lvl="7"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8pPr>
            <a:lvl9pPr lvl="8" rtl="0">
              <a:spcBef>
                <a:spcPts val="0"/>
              </a:spcBef>
              <a:spcAft>
                <a:spcPts val="0"/>
              </a:spcAft>
              <a:buSzPts val="4800"/>
              <a:buFont typeface="Fira Sans Extra Condensed"/>
              <a:buNone/>
              <a:defRPr sz="4800">
                <a:latin typeface="Fira Sans Extra Condensed"/>
                <a:ea typeface="Fira Sans Extra Condensed"/>
                <a:cs typeface="Fira Sans Extra Condensed"/>
                <a:sym typeface="Fira Sans Extra Condensed"/>
              </a:defRPr>
            </a:lvl9pPr>
          </a:lstStyle>
          <a:p>
            <a:r>
              <a:t>xx%</a:t>
            </a:r>
          </a:p>
        </p:txBody>
      </p:sp>
      <p:sp>
        <p:nvSpPr>
          <p:cNvPr id="203" name="Google Shape;203;p25"/>
          <p:cNvSpPr txBox="1">
            <a:spLocks noGrp="1"/>
          </p:cNvSpPr>
          <p:nvPr>
            <p:ph type="subTitle" idx="5"/>
          </p:nvPr>
        </p:nvSpPr>
        <p:spPr>
          <a:xfrm>
            <a:off x="5445069" y="1751762"/>
            <a:ext cx="1868700" cy="367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200"/>
              <a:buNone/>
              <a:defRPr sz="1600">
                <a:latin typeface="Squada One"/>
                <a:ea typeface="Squada One"/>
                <a:cs typeface="Squada One"/>
                <a:sym typeface="Squada 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4" name="Google Shape;204;p25"/>
          <p:cNvSpPr txBox="1">
            <a:spLocks noGrp="1"/>
          </p:cNvSpPr>
          <p:nvPr>
            <p:ph type="subTitle" idx="6"/>
          </p:nvPr>
        </p:nvSpPr>
        <p:spPr>
          <a:xfrm>
            <a:off x="5326225" y="3441195"/>
            <a:ext cx="1874100" cy="367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200"/>
              <a:buNone/>
              <a:defRPr sz="1600">
                <a:latin typeface="Squada One"/>
                <a:ea typeface="Squada One"/>
                <a:cs typeface="Squada One"/>
                <a:sym typeface="Squada 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5" name="Google Shape;205;p25"/>
          <p:cNvSpPr txBox="1">
            <a:spLocks noGrp="1"/>
          </p:cNvSpPr>
          <p:nvPr>
            <p:ph type="subTitle" idx="7"/>
          </p:nvPr>
        </p:nvSpPr>
        <p:spPr>
          <a:xfrm>
            <a:off x="5439558" y="1986687"/>
            <a:ext cx="1868700" cy="670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6" name="Google Shape;206;p25"/>
          <p:cNvSpPr txBox="1">
            <a:spLocks noGrp="1"/>
          </p:cNvSpPr>
          <p:nvPr>
            <p:ph type="subTitle" idx="8"/>
          </p:nvPr>
        </p:nvSpPr>
        <p:spPr>
          <a:xfrm>
            <a:off x="5328925" y="3808995"/>
            <a:ext cx="1868700" cy="569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7" name="Google Shape;207;p25"/>
          <p:cNvSpPr txBox="1">
            <a:spLocks noGrp="1"/>
          </p:cNvSpPr>
          <p:nvPr>
            <p:ph type="subTitle" idx="9"/>
          </p:nvPr>
        </p:nvSpPr>
        <p:spPr>
          <a:xfrm>
            <a:off x="1132000" y="3592190"/>
            <a:ext cx="1874100" cy="77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9">
  <p:cSld name="CUSTOM_58">
    <p:spTree>
      <p:nvGrpSpPr>
        <p:cNvPr id="1" name="Shape 208"/>
        <p:cNvGrpSpPr/>
        <p:nvPr/>
      </p:nvGrpSpPr>
      <p:grpSpPr>
        <a:xfrm>
          <a:off x="0" y="0"/>
          <a:ext cx="0" cy="0"/>
          <a:chOff x="0" y="0"/>
          <a:chExt cx="0" cy="0"/>
        </a:xfrm>
      </p:grpSpPr>
      <p:sp>
        <p:nvSpPr>
          <p:cNvPr id="209" name="Google Shape;209;p26"/>
          <p:cNvSpPr txBox="1">
            <a:spLocks noGrp="1"/>
          </p:cNvSpPr>
          <p:nvPr>
            <p:ph type="ctrTitle"/>
          </p:nvPr>
        </p:nvSpPr>
        <p:spPr>
          <a:xfrm flipH="1">
            <a:off x="457200" y="452237"/>
            <a:ext cx="8229600" cy="670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210" name="Google Shape;210;p26"/>
          <p:cNvPicPr preferRelativeResize="0"/>
          <p:nvPr/>
        </p:nvPicPr>
        <p:blipFill>
          <a:blip r:embed="rId2">
            <a:alphaModFix/>
          </a:blip>
          <a:stretch>
            <a:fillRect/>
          </a:stretch>
        </p:blipFill>
        <p:spPr>
          <a:xfrm>
            <a:off x="0" y="0"/>
            <a:ext cx="2300675" cy="2075900"/>
          </a:xfrm>
          <a:prstGeom prst="rect">
            <a:avLst/>
          </a:prstGeom>
          <a:noFill/>
          <a:ln>
            <a:noFill/>
          </a:ln>
        </p:spPr>
      </p:pic>
      <p:sp>
        <p:nvSpPr>
          <p:cNvPr id="211" name="Google Shape;211;p26"/>
          <p:cNvSpPr txBox="1">
            <a:spLocks noGrp="1"/>
          </p:cNvSpPr>
          <p:nvPr>
            <p:ph type="subTitle" idx="1"/>
          </p:nvPr>
        </p:nvSpPr>
        <p:spPr>
          <a:xfrm>
            <a:off x="1758182" y="4055692"/>
            <a:ext cx="12177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2" name="Google Shape;212;p26"/>
          <p:cNvSpPr txBox="1">
            <a:spLocks noGrp="1"/>
          </p:cNvSpPr>
          <p:nvPr>
            <p:ph type="subTitle" idx="2"/>
          </p:nvPr>
        </p:nvSpPr>
        <p:spPr>
          <a:xfrm>
            <a:off x="3939062" y="4070880"/>
            <a:ext cx="12624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3" name="Google Shape;213;p26"/>
          <p:cNvSpPr txBox="1">
            <a:spLocks noGrp="1"/>
          </p:cNvSpPr>
          <p:nvPr>
            <p:ph type="subTitle" idx="3"/>
          </p:nvPr>
        </p:nvSpPr>
        <p:spPr>
          <a:xfrm>
            <a:off x="6187500" y="4069687"/>
            <a:ext cx="12624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4" name="Google Shape;214;p26"/>
          <p:cNvSpPr txBox="1">
            <a:spLocks noGrp="1"/>
          </p:cNvSpPr>
          <p:nvPr>
            <p:ph type="subTitle" idx="4"/>
          </p:nvPr>
        </p:nvSpPr>
        <p:spPr>
          <a:xfrm>
            <a:off x="1743882" y="3729155"/>
            <a:ext cx="12177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a:endParaRPr/>
          </a:p>
        </p:txBody>
      </p:sp>
      <p:sp>
        <p:nvSpPr>
          <p:cNvPr id="215" name="Google Shape;215;p26"/>
          <p:cNvSpPr txBox="1">
            <a:spLocks noGrp="1"/>
          </p:cNvSpPr>
          <p:nvPr>
            <p:ph type="subTitle" idx="5"/>
          </p:nvPr>
        </p:nvSpPr>
        <p:spPr>
          <a:xfrm>
            <a:off x="3939062" y="3733800"/>
            <a:ext cx="12624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a:endParaRPr/>
          </a:p>
        </p:txBody>
      </p:sp>
      <p:sp>
        <p:nvSpPr>
          <p:cNvPr id="216" name="Google Shape;216;p26"/>
          <p:cNvSpPr txBox="1">
            <a:spLocks noGrp="1"/>
          </p:cNvSpPr>
          <p:nvPr>
            <p:ph type="subTitle" idx="6"/>
          </p:nvPr>
        </p:nvSpPr>
        <p:spPr>
          <a:xfrm>
            <a:off x="6187600" y="3733632"/>
            <a:ext cx="12624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7">
  <p:cSld name="CUSTOM_60">
    <p:spTree>
      <p:nvGrpSpPr>
        <p:cNvPr id="1" name="Shape 217"/>
        <p:cNvGrpSpPr/>
        <p:nvPr/>
      </p:nvGrpSpPr>
      <p:grpSpPr>
        <a:xfrm>
          <a:off x="0" y="0"/>
          <a:ext cx="0" cy="0"/>
          <a:chOff x="0" y="0"/>
          <a:chExt cx="0" cy="0"/>
        </a:xfrm>
      </p:grpSpPr>
      <p:pic>
        <p:nvPicPr>
          <p:cNvPr id="218" name="Google Shape;218;p27"/>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219" name="Google Shape;219;p27"/>
          <p:cNvSpPr txBox="1">
            <a:spLocks noGrp="1"/>
          </p:cNvSpPr>
          <p:nvPr>
            <p:ph type="ctrTitle"/>
          </p:nvPr>
        </p:nvSpPr>
        <p:spPr>
          <a:xfrm flipH="1">
            <a:off x="457200" y="452237"/>
            <a:ext cx="8229600" cy="670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None/>
              <a:defRPr sz="3600"/>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220" name="Google Shape;220;p27"/>
          <p:cNvSpPr txBox="1">
            <a:spLocks noGrp="1"/>
          </p:cNvSpPr>
          <p:nvPr>
            <p:ph type="ctrTitle" idx="2"/>
          </p:nvPr>
        </p:nvSpPr>
        <p:spPr>
          <a:xfrm>
            <a:off x="2393800" y="3851557"/>
            <a:ext cx="1231200" cy="36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400"/>
              <a:buNone/>
              <a:defRPr sz="16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221" name="Google Shape;221;p27"/>
          <p:cNvSpPr txBox="1">
            <a:spLocks noGrp="1"/>
          </p:cNvSpPr>
          <p:nvPr>
            <p:ph type="subTitle" idx="1"/>
          </p:nvPr>
        </p:nvSpPr>
        <p:spPr>
          <a:xfrm>
            <a:off x="2393800" y="4112538"/>
            <a:ext cx="12312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160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22" name="Google Shape;222;p27"/>
          <p:cNvSpPr txBox="1">
            <a:spLocks noGrp="1"/>
          </p:cNvSpPr>
          <p:nvPr>
            <p:ph type="ctrTitle" idx="3"/>
          </p:nvPr>
        </p:nvSpPr>
        <p:spPr>
          <a:xfrm>
            <a:off x="4454450" y="3859775"/>
            <a:ext cx="1231200" cy="36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400"/>
              <a:buNone/>
              <a:defRPr sz="16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223" name="Google Shape;223;p27"/>
          <p:cNvSpPr txBox="1">
            <a:spLocks noGrp="1"/>
          </p:cNvSpPr>
          <p:nvPr>
            <p:ph type="subTitle" idx="4"/>
          </p:nvPr>
        </p:nvSpPr>
        <p:spPr>
          <a:xfrm>
            <a:off x="4454600" y="4111838"/>
            <a:ext cx="12312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160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24" name="Google Shape;224;p27"/>
          <p:cNvSpPr txBox="1">
            <a:spLocks noGrp="1"/>
          </p:cNvSpPr>
          <p:nvPr>
            <p:ph type="ctrTitle" idx="5"/>
          </p:nvPr>
        </p:nvSpPr>
        <p:spPr>
          <a:xfrm>
            <a:off x="3443775" y="1362901"/>
            <a:ext cx="1231200" cy="36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400"/>
              <a:buNone/>
              <a:defRPr sz="16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225" name="Google Shape;225;p27"/>
          <p:cNvSpPr txBox="1">
            <a:spLocks noGrp="1"/>
          </p:cNvSpPr>
          <p:nvPr>
            <p:ph type="subTitle" idx="6"/>
          </p:nvPr>
        </p:nvSpPr>
        <p:spPr>
          <a:xfrm>
            <a:off x="3443626" y="1656449"/>
            <a:ext cx="12312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160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26" name="Google Shape;226;p27"/>
          <p:cNvSpPr txBox="1">
            <a:spLocks noGrp="1"/>
          </p:cNvSpPr>
          <p:nvPr>
            <p:ph type="ctrTitle" idx="7"/>
          </p:nvPr>
        </p:nvSpPr>
        <p:spPr>
          <a:xfrm>
            <a:off x="5498425" y="1361363"/>
            <a:ext cx="1231200" cy="36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400"/>
              <a:buNone/>
              <a:defRPr sz="16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227" name="Google Shape;227;p27"/>
          <p:cNvSpPr txBox="1">
            <a:spLocks noGrp="1"/>
          </p:cNvSpPr>
          <p:nvPr>
            <p:ph type="subTitle" idx="8"/>
          </p:nvPr>
        </p:nvSpPr>
        <p:spPr>
          <a:xfrm>
            <a:off x="5498325" y="1654912"/>
            <a:ext cx="12312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160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9">
  <p:cSld name="CUSTOM_27">
    <p:spTree>
      <p:nvGrpSpPr>
        <p:cNvPr id="1" name="Shape 228"/>
        <p:cNvGrpSpPr/>
        <p:nvPr/>
      </p:nvGrpSpPr>
      <p:grpSpPr>
        <a:xfrm>
          <a:off x="0" y="0"/>
          <a:ext cx="0" cy="0"/>
          <a:chOff x="0" y="0"/>
          <a:chExt cx="0" cy="0"/>
        </a:xfrm>
      </p:grpSpPr>
      <p:sp>
        <p:nvSpPr>
          <p:cNvPr id="229" name="Google Shape;229;p28"/>
          <p:cNvSpPr txBox="1">
            <a:spLocks noGrp="1"/>
          </p:cNvSpPr>
          <p:nvPr>
            <p:ph type="ctrTitle"/>
          </p:nvPr>
        </p:nvSpPr>
        <p:spPr>
          <a:xfrm flipH="1">
            <a:off x="457200" y="444899"/>
            <a:ext cx="8229600" cy="670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230" name="Google Shape;230;p28"/>
          <p:cNvPicPr preferRelativeResize="0"/>
          <p:nvPr/>
        </p:nvPicPr>
        <p:blipFill>
          <a:blip r:embed="rId2">
            <a:alphaModFix/>
          </a:blip>
          <a:stretch>
            <a:fillRect/>
          </a:stretch>
        </p:blipFill>
        <p:spPr>
          <a:xfrm flipH="1">
            <a:off x="6831825" y="-795109"/>
            <a:ext cx="3139825" cy="2833049"/>
          </a:xfrm>
          <a:prstGeom prst="rect">
            <a:avLst/>
          </a:prstGeom>
          <a:noFill/>
          <a:ln>
            <a:noFill/>
          </a:ln>
        </p:spPr>
      </p:pic>
      <p:pic>
        <p:nvPicPr>
          <p:cNvPr id="231" name="Google Shape;231;p28"/>
          <p:cNvPicPr preferRelativeResize="0"/>
          <p:nvPr/>
        </p:nvPicPr>
        <p:blipFill>
          <a:blip r:embed="rId2">
            <a:alphaModFix/>
          </a:blip>
          <a:stretch>
            <a:fillRect/>
          </a:stretch>
        </p:blipFill>
        <p:spPr>
          <a:xfrm>
            <a:off x="-820369" y="-796531"/>
            <a:ext cx="3139825" cy="283304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
  <p:cSld name="CUSTOM_34">
    <p:spTree>
      <p:nvGrpSpPr>
        <p:cNvPr id="1" name="Shape 232"/>
        <p:cNvGrpSpPr/>
        <p:nvPr/>
      </p:nvGrpSpPr>
      <p:grpSpPr>
        <a:xfrm>
          <a:off x="0" y="0"/>
          <a:ext cx="0" cy="0"/>
          <a:chOff x="0" y="0"/>
          <a:chExt cx="0" cy="0"/>
        </a:xfrm>
      </p:grpSpPr>
      <p:sp>
        <p:nvSpPr>
          <p:cNvPr id="233" name="Google Shape;233;p29"/>
          <p:cNvSpPr txBox="1">
            <a:spLocks noGrp="1"/>
          </p:cNvSpPr>
          <p:nvPr>
            <p:ph type="ctrTitle"/>
          </p:nvPr>
        </p:nvSpPr>
        <p:spPr>
          <a:xfrm flipH="1">
            <a:off x="457200" y="1443030"/>
            <a:ext cx="2695800" cy="670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sz="36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34" name="Google Shape;234;p29"/>
          <p:cNvSpPr txBox="1"/>
          <p:nvPr/>
        </p:nvSpPr>
        <p:spPr>
          <a:xfrm>
            <a:off x="3390325" y="2006627"/>
            <a:ext cx="2818200" cy="124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Clr>
                <a:srgbClr val="000000"/>
              </a:buClr>
              <a:buSzPts val="1100"/>
              <a:buFont typeface="Arial"/>
              <a:buNone/>
            </a:pPr>
            <a:r>
              <a:rPr lang="en" sz="1200">
                <a:solidFill>
                  <a:schemeClr val="lt1"/>
                </a:solidFill>
                <a:latin typeface="Roboto Condensed"/>
                <a:ea typeface="Roboto Condensed"/>
                <a:cs typeface="Roboto Condensed"/>
                <a:sym typeface="Roboto Condensed"/>
              </a:rPr>
              <a:t>CREDITS: This presentation template was created by</a:t>
            </a:r>
            <a:r>
              <a:rPr lang="en" sz="1200">
                <a:solidFill>
                  <a:schemeClr val="dk1"/>
                </a:solidFill>
                <a:latin typeface="Roboto Condensed"/>
                <a:ea typeface="Roboto Condensed"/>
                <a:cs typeface="Roboto Condensed"/>
                <a:sym typeface="Roboto Condensed"/>
              </a:rPr>
              <a:t> </a:t>
            </a:r>
            <a:r>
              <a:rPr lang="en" sz="1200">
                <a:solidFill>
                  <a:schemeClr val="lt1"/>
                </a:solidFill>
                <a:uFill>
                  <a:noFill/>
                </a:uFill>
                <a:latin typeface="Roboto Condensed"/>
                <a:ea typeface="Roboto Condensed"/>
                <a:cs typeface="Roboto Condensed"/>
                <a:sym typeface="Roboto Condensed"/>
                <a:hlinkClick r:id="rId2">
                  <a:extLst>
                    <a:ext uri="{A12FA001-AC4F-418D-AE19-62706E023703}">
                      <ahyp:hlinkClr xmlns:ahyp="http://schemas.microsoft.com/office/drawing/2018/hyperlinkcolor" val="tx"/>
                    </a:ext>
                  </a:extLst>
                </a:hlinkClick>
              </a:rPr>
              <a:t>Slidesgo</a:t>
            </a:r>
            <a:r>
              <a:rPr lang="en" sz="1200">
                <a:solidFill>
                  <a:schemeClr val="lt1"/>
                </a:solidFill>
                <a:latin typeface="Roboto Condensed"/>
                <a:ea typeface="Roboto Condensed"/>
                <a:cs typeface="Roboto Condensed"/>
                <a:sym typeface="Roboto Condensed"/>
              </a:rPr>
              <a:t>, including icons by </a:t>
            </a:r>
            <a:r>
              <a:rPr lang="en" sz="1200">
                <a:solidFill>
                  <a:schemeClr val="lt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Flaticon</a:t>
            </a:r>
            <a:r>
              <a:rPr lang="en" sz="1200">
                <a:solidFill>
                  <a:schemeClr val="lt1"/>
                </a:solidFill>
                <a:latin typeface="Roboto Condensed"/>
                <a:ea typeface="Roboto Condensed"/>
                <a:cs typeface="Roboto Condensed"/>
                <a:sym typeface="Roboto Condensed"/>
              </a:rPr>
              <a:t>, infographics &amp; images by </a:t>
            </a:r>
            <a:r>
              <a:rPr lang="en" sz="1200">
                <a:solidFill>
                  <a:schemeClr val="lt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Freepik</a:t>
            </a:r>
            <a:endParaRPr sz="1200">
              <a:solidFill>
                <a:schemeClr val="lt1"/>
              </a:solidFill>
              <a:latin typeface="Roboto Condensed"/>
              <a:ea typeface="Roboto Condensed"/>
              <a:cs typeface="Roboto Condensed"/>
              <a:sym typeface="Roboto Condensed"/>
            </a:endParaRPr>
          </a:p>
          <a:p>
            <a:pPr marL="1371600" lvl="0" indent="0" algn="l" rtl="0">
              <a:lnSpc>
                <a:spcPct val="114000"/>
              </a:lnSpc>
              <a:spcBef>
                <a:spcPts val="0"/>
              </a:spcBef>
              <a:spcAft>
                <a:spcPts val="0"/>
              </a:spcAft>
              <a:buClr>
                <a:srgbClr val="000000"/>
              </a:buClr>
              <a:buSzPts val="1100"/>
              <a:buFont typeface="Arial"/>
              <a:buNone/>
            </a:pPr>
            <a:endParaRPr sz="1200">
              <a:solidFill>
                <a:schemeClr val="dk1"/>
              </a:solidFill>
              <a:latin typeface="Roboto"/>
              <a:ea typeface="Roboto"/>
              <a:cs typeface="Roboto"/>
              <a:sym typeface="Roboto"/>
            </a:endParaRPr>
          </a:p>
          <a:p>
            <a:pPr marL="1371600" lvl="0" indent="0" algn="l" rtl="0">
              <a:lnSpc>
                <a:spcPct val="114000"/>
              </a:lnSpc>
              <a:spcBef>
                <a:spcPts val="0"/>
              </a:spcBef>
              <a:spcAft>
                <a:spcPts val="0"/>
              </a:spcAft>
              <a:buClr>
                <a:srgbClr val="000000"/>
              </a:buClr>
              <a:buSzPts val="1100"/>
              <a:buFont typeface="Arial"/>
              <a:buNone/>
            </a:pPr>
            <a:endParaRPr sz="1200">
              <a:solidFill>
                <a:schemeClr val="dk1"/>
              </a:solidFill>
              <a:highlight>
                <a:srgbClr val="FFD809"/>
              </a:highlight>
              <a:latin typeface="Roboto"/>
              <a:ea typeface="Roboto"/>
              <a:cs typeface="Roboto"/>
              <a:sym typeface="Roboto"/>
            </a:endParaRPr>
          </a:p>
          <a:p>
            <a:pPr marL="1371600" lvl="0" indent="0" algn="l" rtl="0">
              <a:lnSpc>
                <a:spcPct val="114000"/>
              </a:lnSpc>
              <a:spcBef>
                <a:spcPts val="0"/>
              </a:spcBef>
              <a:spcAft>
                <a:spcPts val="0"/>
              </a:spcAft>
              <a:buClr>
                <a:srgbClr val="000000"/>
              </a:buClr>
              <a:buSzPts val="1100"/>
              <a:buFont typeface="Arial"/>
              <a:buNone/>
            </a:pPr>
            <a:endParaRPr sz="1200">
              <a:solidFill>
                <a:schemeClr val="dk1"/>
              </a:solidFill>
              <a:highlight>
                <a:srgbClr val="FFD809"/>
              </a:highlight>
              <a:latin typeface="Roboto"/>
              <a:ea typeface="Roboto"/>
              <a:cs typeface="Roboto"/>
              <a:sym typeface="Roboto"/>
            </a:endParaRPr>
          </a:p>
          <a:p>
            <a:pPr marL="1371600" lvl="0" indent="0" algn="l" rtl="0">
              <a:lnSpc>
                <a:spcPct val="114000"/>
              </a:lnSpc>
              <a:spcBef>
                <a:spcPts val="0"/>
              </a:spcBef>
              <a:spcAft>
                <a:spcPts val="0"/>
              </a:spcAft>
              <a:buClr>
                <a:srgbClr val="000000"/>
              </a:buClr>
              <a:buSzPts val="1100"/>
              <a:buFont typeface="Arial"/>
              <a:buNone/>
            </a:pPr>
            <a:r>
              <a:rPr lang="en" sz="1200">
                <a:solidFill>
                  <a:schemeClr val="dk1"/>
                </a:solidFill>
                <a:highlight>
                  <a:srgbClr val="FFD809"/>
                </a:highlight>
                <a:latin typeface="Roboto"/>
                <a:ea typeface="Roboto"/>
                <a:cs typeface="Roboto"/>
                <a:sym typeface="Roboto"/>
              </a:rPr>
              <a:t> </a:t>
            </a:r>
            <a:endParaRPr sz="1200">
              <a:solidFill>
                <a:schemeClr val="dk1"/>
              </a:solidFill>
              <a:highlight>
                <a:srgbClr val="FFD809"/>
              </a:highlight>
              <a:latin typeface="Roboto"/>
              <a:ea typeface="Roboto"/>
              <a:cs typeface="Roboto"/>
              <a:sym typeface="Roboto"/>
            </a:endParaRPr>
          </a:p>
          <a:p>
            <a:pPr marL="1371600" lvl="0" indent="0" algn="l" rtl="0">
              <a:lnSpc>
                <a:spcPct val="114000"/>
              </a:lnSpc>
              <a:spcBef>
                <a:spcPts val="0"/>
              </a:spcBef>
              <a:spcAft>
                <a:spcPts val="0"/>
              </a:spcAft>
              <a:buClr>
                <a:srgbClr val="000000"/>
              </a:buClr>
              <a:buSzPts val="1100"/>
              <a:buFont typeface="Arial"/>
              <a:buNone/>
            </a:pP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p:txBody>
      </p:sp>
      <p:sp>
        <p:nvSpPr>
          <p:cNvPr id="235" name="Google Shape;235;p29"/>
          <p:cNvSpPr txBox="1">
            <a:spLocks noGrp="1"/>
          </p:cNvSpPr>
          <p:nvPr>
            <p:ph type="subTitle" idx="1"/>
          </p:nvPr>
        </p:nvSpPr>
        <p:spPr>
          <a:xfrm>
            <a:off x="457188" y="2038763"/>
            <a:ext cx="2695800" cy="488400"/>
          </a:xfrm>
          <a:prstGeom prst="rect">
            <a:avLst/>
          </a:prstGeom>
        </p:spPr>
        <p:txBody>
          <a:bodyPr spcFirstLastPara="1" wrap="square" lIns="91425" tIns="91425" rIns="91425" bIns="91425" anchor="t" anchorCtr="0">
            <a:noAutofit/>
          </a:bodyPr>
          <a:lstStyle>
            <a:lvl1pPr lvl="0" algn="just" rtl="0">
              <a:lnSpc>
                <a:spcPct val="100000"/>
              </a:lnSpc>
              <a:spcBef>
                <a:spcPts val="0"/>
              </a:spcBef>
              <a:spcAft>
                <a:spcPts val="0"/>
              </a:spcAft>
              <a:buSzPts val="1000"/>
              <a:buChar char="●"/>
              <a:defRPr sz="1400"/>
            </a:lvl1pPr>
            <a:lvl2pPr lvl="1" algn="ctr" rtl="0">
              <a:lnSpc>
                <a:spcPct val="100000"/>
              </a:lnSpc>
              <a:spcBef>
                <a:spcPts val="0"/>
              </a:spcBef>
              <a:spcAft>
                <a:spcPts val="0"/>
              </a:spcAft>
              <a:buSzPts val="1000"/>
              <a:buChar char="○"/>
              <a:defRPr sz="1000"/>
            </a:lvl2pPr>
            <a:lvl3pPr lvl="2" algn="ctr" rtl="0">
              <a:lnSpc>
                <a:spcPct val="100000"/>
              </a:lnSpc>
              <a:spcBef>
                <a:spcPts val="0"/>
              </a:spcBef>
              <a:spcAft>
                <a:spcPts val="0"/>
              </a:spcAft>
              <a:buSzPts val="1000"/>
              <a:buChar char="■"/>
              <a:defRPr sz="1000"/>
            </a:lvl3pPr>
            <a:lvl4pPr lvl="3" algn="ctr" rtl="0">
              <a:lnSpc>
                <a:spcPct val="100000"/>
              </a:lnSpc>
              <a:spcBef>
                <a:spcPts val="0"/>
              </a:spcBef>
              <a:spcAft>
                <a:spcPts val="0"/>
              </a:spcAft>
              <a:buSzPts val="1000"/>
              <a:buChar char="●"/>
              <a:defRPr sz="1000"/>
            </a:lvl4pPr>
            <a:lvl5pPr lvl="4" algn="ctr" rtl="0">
              <a:lnSpc>
                <a:spcPct val="100000"/>
              </a:lnSpc>
              <a:spcBef>
                <a:spcPts val="0"/>
              </a:spcBef>
              <a:spcAft>
                <a:spcPts val="0"/>
              </a:spcAft>
              <a:buSzPts val="1000"/>
              <a:buChar char="○"/>
              <a:defRPr sz="1000"/>
            </a:lvl5pPr>
            <a:lvl6pPr lvl="5" algn="ctr" rtl="0">
              <a:lnSpc>
                <a:spcPct val="100000"/>
              </a:lnSpc>
              <a:spcBef>
                <a:spcPts val="0"/>
              </a:spcBef>
              <a:spcAft>
                <a:spcPts val="0"/>
              </a:spcAft>
              <a:buSzPts val="1000"/>
              <a:buChar char="■"/>
              <a:defRPr sz="1000"/>
            </a:lvl6pPr>
            <a:lvl7pPr lvl="6" algn="ctr" rtl="0">
              <a:lnSpc>
                <a:spcPct val="100000"/>
              </a:lnSpc>
              <a:spcBef>
                <a:spcPts val="0"/>
              </a:spcBef>
              <a:spcAft>
                <a:spcPts val="0"/>
              </a:spcAft>
              <a:buSzPts val="1000"/>
              <a:buChar char="●"/>
              <a:defRPr sz="1000"/>
            </a:lvl7pPr>
            <a:lvl8pPr lvl="7" algn="ctr" rtl="0">
              <a:lnSpc>
                <a:spcPct val="100000"/>
              </a:lnSpc>
              <a:spcBef>
                <a:spcPts val="0"/>
              </a:spcBef>
              <a:spcAft>
                <a:spcPts val="0"/>
              </a:spcAft>
              <a:buSzPts val="1000"/>
              <a:buChar char="○"/>
              <a:defRPr sz="1000"/>
            </a:lvl8pPr>
            <a:lvl9pPr lvl="8" algn="ctr" rtl="0">
              <a:lnSpc>
                <a:spcPct val="100000"/>
              </a:lnSpc>
              <a:spcBef>
                <a:spcPts val="0"/>
              </a:spcBef>
              <a:spcAft>
                <a:spcPts val="0"/>
              </a:spcAft>
              <a:buSzPts val="1000"/>
              <a:buChar char="■"/>
              <a:defRPr sz="1000"/>
            </a:lvl9pPr>
          </a:lstStyle>
          <a:p>
            <a:endParaRPr/>
          </a:p>
        </p:txBody>
      </p:sp>
      <p:pic>
        <p:nvPicPr>
          <p:cNvPr id="236" name="Google Shape;236;p29"/>
          <p:cNvPicPr preferRelativeResize="0"/>
          <p:nvPr/>
        </p:nvPicPr>
        <p:blipFill>
          <a:blip r:embed="rId5">
            <a:alphaModFix/>
          </a:blip>
          <a:stretch>
            <a:fillRect/>
          </a:stretch>
        </p:blipFill>
        <p:spPr>
          <a:xfrm flipH="1">
            <a:off x="5071778" y="-1374105"/>
            <a:ext cx="4072221" cy="3674359"/>
          </a:xfrm>
          <a:prstGeom prst="rect">
            <a:avLst/>
          </a:prstGeom>
          <a:noFill/>
          <a:ln>
            <a:noFill/>
          </a:ln>
        </p:spPr>
      </p:pic>
      <p:pic>
        <p:nvPicPr>
          <p:cNvPr id="237" name="Google Shape;237;p29"/>
          <p:cNvPicPr preferRelativeResize="0"/>
          <p:nvPr/>
        </p:nvPicPr>
        <p:blipFill>
          <a:blip r:embed="rId5">
            <a:alphaModFix/>
          </a:blip>
          <a:stretch>
            <a:fillRect/>
          </a:stretch>
        </p:blipFill>
        <p:spPr>
          <a:xfrm rot="10800000">
            <a:off x="5058749" y="2776786"/>
            <a:ext cx="4072221" cy="367435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9">
  <p:cSld name="CUSTOM_33">
    <p:spTree>
      <p:nvGrpSpPr>
        <p:cNvPr id="1" name="Shape 238"/>
        <p:cNvGrpSpPr/>
        <p:nvPr/>
      </p:nvGrpSpPr>
      <p:grpSpPr>
        <a:xfrm>
          <a:off x="0" y="0"/>
          <a:ext cx="0" cy="0"/>
          <a:chOff x="0" y="0"/>
          <a:chExt cx="0" cy="0"/>
        </a:xfrm>
      </p:grpSpPr>
      <p:sp>
        <p:nvSpPr>
          <p:cNvPr id="239" name="Google Shape;239;p30"/>
          <p:cNvSpPr txBox="1">
            <a:spLocks noGrp="1"/>
          </p:cNvSpPr>
          <p:nvPr>
            <p:ph type="ctrTitle"/>
          </p:nvPr>
        </p:nvSpPr>
        <p:spPr>
          <a:xfrm flipH="1">
            <a:off x="540000" y="455570"/>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40" name="Google Shape;240;p30"/>
          <p:cNvSpPr txBox="1">
            <a:spLocks noGrp="1"/>
          </p:cNvSpPr>
          <p:nvPr>
            <p:ph type="subTitle" idx="1"/>
          </p:nvPr>
        </p:nvSpPr>
        <p:spPr>
          <a:xfrm>
            <a:off x="2588100" y="2210650"/>
            <a:ext cx="3967800" cy="18444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SzPts val="1200"/>
              <a:buChar char="●"/>
              <a:defRPr sz="1400"/>
            </a:lvl1pPr>
            <a:lvl2pPr lvl="1" algn="ctr" rtl="0">
              <a:lnSpc>
                <a:spcPct val="100000"/>
              </a:lnSpc>
              <a:spcBef>
                <a:spcPts val="0"/>
              </a:spcBef>
              <a:spcAft>
                <a:spcPts val="0"/>
              </a:spcAft>
              <a:buSzPts val="1000"/>
              <a:buChar char="○"/>
              <a:defRPr sz="1000"/>
            </a:lvl2pPr>
            <a:lvl3pPr lvl="2" algn="ctr" rtl="0">
              <a:lnSpc>
                <a:spcPct val="100000"/>
              </a:lnSpc>
              <a:spcBef>
                <a:spcPts val="0"/>
              </a:spcBef>
              <a:spcAft>
                <a:spcPts val="0"/>
              </a:spcAft>
              <a:buSzPts val="1000"/>
              <a:buChar char="■"/>
              <a:defRPr sz="1000"/>
            </a:lvl3pPr>
            <a:lvl4pPr lvl="3" algn="ctr" rtl="0">
              <a:lnSpc>
                <a:spcPct val="100000"/>
              </a:lnSpc>
              <a:spcBef>
                <a:spcPts val="0"/>
              </a:spcBef>
              <a:spcAft>
                <a:spcPts val="0"/>
              </a:spcAft>
              <a:buSzPts val="1000"/>
              <a:buChar char="●"/>
              <a:defRPr sz="1000"/>
            </a:lvl4pPr>
            <a:lvl5pPr lvl="4" algn="ctr" rtl="0">
              <a:lnSpc>
                <a:spcPct val="100000"/>
              </a:lnSpc>
              <a:spcBef>
                <a:spcPts val="0"/>
              </a:spcBef>
              <a:spcAft>
                <a:spcPts val="0"/>
              </a:spcAft>
              <a:buSzPts val="1000"/>
              <a:buChar char="○"/>
              <a:defRPr sz="1000"/>
            </a:lvl5pPr>
            <a:lvl6pPr lvl="5" algn="ctr" rtl="0">
              <a:lnSpc>
                <a:spcPct val="100000"/>
              </a:lnSpc>
              <a:spcBef>
                <a:spcPts val="0"/>
              </a:spcBef>
              <a:spcAft>
                <a:spcPts val="0"/>
              </a:spcAft>
              <a:buSzPts val="1000"/>
              <a:buChar char="■"/>
              <a:defRPr sz="1000"/>
            </a:lvl6pPr>
            <a:lvl7pPr lvl="6" algn="ctr" rtl="0">
              <a:lnSpc>
                <a:spcPct val="100000"/>
              </a:lnSpc>
              <a:spcBef>
                <a:spcPts val="0"/>
              </a:spcBef>
              <a:spcAft>
                <a:spcPts val="0"/>
              </a:spcAft>
              <a:buSzPts val="1000"/>
              <a:buChar char="●"/>
              <a:defRPr sz="1000"/>
            </a:lvl7pPr>
            <a:lvl8pPr lvl="7" algn="ctr" rtl="0">
              <a:lnSpc>
                <a:spcPct val="100000"/>
              </a:lnSpc>
              <a:spcBef>
                <a:spcPts val="0"/>
              </a:spcBef>
              <a:spcAft>
                <a:spcPts val="0"/>
              </a:spcAft>
              <a:buSzPts val="1000"/>
              <a:buChar char="○"/>
              <a:defRPr sz="1000"/>
            </a:lvl8pPr>
            <a:lvl9pPr lvl="8" algn="ctr" rtl="0">
              <a:lnSpc>
                <a:spcPct val="100000"/>
              </a:lnSpc>
              <a:spcBef>
                <a:spcPts val="0"/>
              </a:spcBef>
              <a:spcAft>
                <a:spcPts val="0"/>
              </a:spcAft>
              <a:buSzPts val="1000"/>
              <a:buChar char="■"/>
              <a:defRPr sz="1000"/>
            </a:lvl9pPr>
          </a:lstStyle>
          <a:p>
            <a:endParaRPr/>
          </a:p>
        </p:txBody>
      </p:sp>
      <p:sp>
        <p:nvSpPr>
          <p:cNvPr id="241" name="Google Shape;241;p30">
            <a:hlinkClick r:id="rId2"/>
          </p:cNvPr>
          <p:cNvSpPr txBox="1">
            <a:spLocks noGrp="1"/>
          </p:cNvSpPr>
          <p:nvPr>
            <p:ph type="ctrTitle" idx="2"/>
          </p:nvPr>
        </p:nvSpPr>
        <p:spPr>
          <a:xfrm>
            <a:off x="3224100" y="1799442"/>
            <a:ext cx="2695800" cy="26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pic>
        <p:nvPicPr>
          <p:cNvPr id="242" name="Google Shape;242;p30"/>
          <p:cNvPicPr preferRelativeResize="0"/>
          <p:nvPr/>
        </p:nvPicPr>
        <p:blipFill>
          <a:blip r:embed="rId3">
            <a:alphaModFix/>
          </a:blip>
          <a:stretch>
            <a:fillRect/>
          </a:stretch>
        </p:blipFill>
        <p:spPr>
          <a:xfrm rot="10800000">
            <a:off x="7247964" y="3287692"/>
            <a:ext cx="2300675" cy="2075900"/>
          </a:xfrm>
          <a:prstGeom prst="rect">
            <a:avLst/>
          </a:prstGeom>
          <a:noFill/>
          <a:ln>
            <a:noFill/>
          </a:ln>
        </p:spPr>
      </p:pic>
      <p:pic>
        <p:nvPicPr>
          <p:cNvPr id="243" name="Google Shape;243;p30"/>
          <p:cNvPicPr preferRelativeResize="0"/>
          <p:nvPr/>
        </p:nvPicPr>
        <p:blipFill>
          <a:blip r:embed="rId3">
            <a:alphaModFix/>
          </a:blip>
          <a:stretch>
            <a:fillRect/>
          </a:stretch>
        </p:blipFill>
        <p:spPr>
          <a:xfrm rot="10800000" flipH="1">
            <a:off x="-984228" y="3207767"/>
            <a:ext cx="2300675" cy="20759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4" name="Google Shape;24;p4"/>
          <p:cNvPicPr preferRelativeResize="0"/>
          <p:nvPr/>
        </p:nvPicPr>
        <p:blipFill>
          <a:blip r:embed="rId2">
            <a:alphaModFix/>
          </a:blip>
          <a:stretch>
            <a:fillRect/>
          </a:stretch>
        </p:blipFill>
        <p:spPr>
          <a:xfrm>
            <a:off x="-580849" y="-923890"/>
            <a:ext cx="2300675" cy="2075900"/>
          </a:xfrm>
          <a:prstGeom prst="rect">
            <a:avLst/>
          </a:prstGeom>
          <a:noFill/>
          <a:ln>
            <a:noFill/>
          </a:ln>
        </p:spPr>
      </p:pic>
      <p:pic>
        <p:nvPicPr>
          <p:cNvPr id="25" name="Google Shape;25;p4"/>
          <p:cNvPicPr preferRelativeResize="0"/>
          <p:nvPr/>
        </p:nvPicPr>
        <p:blipFill>
          <a:blip r:embed="rId2">
            <a:alphaModFix/>
          </a:blip>
          <a:stretch>
            <a:fillRect/>
          </a:stretch>
        </p:blipFill>
        <p:spPr>
          <a:xfrm rot="10800000">
            <a:off x="7251655" y="3988100"/>
            <a:ext cx="2300675" cy="2075900"/>
          </a:xfrm>
          <a:prstGeom prst="rect">
            <a:avLst/>
          </a:prstGeom>
          <a:noFill/>
          <a:ln>
            <a:noFill/>
          </a:ln>
        </p:spPr>
      </p:pic>
      <p:sp>
        <p:nvSpPr>
          <p:cNvPr id="26" name="Google Shape;26;p4"/>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7" name="Google Shape;27;p4"/>
          <p:cNvSpPr txBox="1">
            <a:spLocks noGrp="1"/>
          </p:cNvSpPr>
          <p:nvPr>
            <p:ph type="subTitle" idx="1"/>
          </p:nvPr>
        </p:nvSpPr>
        <p:spPr>
          <a:xfrm>
            <a:off x="1255350" y="1454625"/>
            <a:ext cx="6633300" cy="324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200"/>
              <a:buFont typeface="Livvic"/>
              <a:buAutoNum type="arabicPeriod"/>
              <a:defRPr sz="1200"/>
            </a:lvl1pPr>
            <a:lvl2pPr lvl="1" rtl="0">
              <a:lnSpc>
                <a:spcPct val="100000"/>
              </a:lnSpc>
              <a:spcBef>
                <a:spcPts val="0"/>
              </a:spcBef>
              <a:spcAft>
                <a:spcPts val="0"/>
              </a:spcAft>
              <a:buSzPts val="1200"/>
              <a:buAutoNum type="alphaLcPeriod"/>
              <a:defRPr sz="1200"/>
            </a:lvl2pPr>
            <a:lvl3pPr lvl="2" rtl="0">
              <a:lnSpc>
                <a:spcPct val="100000"/>
              </a:lnSpc>
              <a:spcBef>
                <a:spcPts val="0"/>
              </a:spcBef>
              <a:spcAft>
                <a:spcPts val="0"/>
              </a:spcAft>
              <a:buSzPts val="1200"/>
              <a:buAutoNum type="romanLcPeriod"/>
              <a:defRPr sz="1200"/>
            </a:lvl3pPr>
            <a:lvl4pPr lvl="3" rtl="0">
              <a:lnSpc>
                <a:spcPct val="100000"/>
              </a:lnSpc>
              <a:spcBef>
                <a:spcPts val="0"/>
              </a:spcBef>
              <a:spcAft>
                <a:spcPts val="0"/>
              </a:spcAft>
              <a:buSzPts val="1200"/>
              <a:buAutoNum type="arabicPeriod"/>
              <a:defRPr sz="1200"/>
            </a:lvl4pPr>
            <a:lvl5pPr lvl="4" rtl="0">
              <a:lnSpc>
                <a:spcPct val="100000"/>
              </a:lnSpc>
              <a:spcBef>
                <a:spcPts val="0"/>
              </a:spcBef>
              <a:spcAft>
                <a:spcPts val="0"/>
              </a:spcAft>
              <a:buSzPts val="1200"/>
              <a:buAutoNum type="alphaLcPeriod"/>
              <a:defRPr sz="1200"/>
            </a:lvl5pPr>
            <a:lvl6pPr lvl="5" rtl="0">
              <a:lnSpc>
                <a:spcPct val="100000"/>
              </a:lnSpc>
              <a:spcBef>
                <a:spcPts val="0"/>
              </a:spcBef>
              <a:spcAft>
                <a:spcPts val="0"/>
              </a:spcAft>
              <a:buSzPts val="1200"/>
              <a:buAutoNum type="romanLcPeriod"/>
              <a:defRPr sz="1200"/>
            </a:lvl6pPr>
            <a:lvl7pPr lvl="6" rtl="0">
              <a:lnSpc>
                <a:spcPct val="100000"/>
              </a:lnSpc>
              <a:spcBef>
                <a:spcPts val="0"/>
              </a:spcBef>
              <a:spcAft>
                <a:spcPts val="0"/>
              </a:spcAft>
              <a:buSzPts val="1200"/>
              <a:buAutoNum type="arabicPeriod"/>
              <a:defRPr sz="1200"/>
            </a:lvl7pPr>
            <a:lvl8pPr lvl="7" rtl="0">
              <a:lnSpc>
                <a:spcPct val="100000"/>
              </a:lnSpc>
              <a:spcBef>
                <a:spcPts val="0"/>
              </a:spcBef>
              <a:spcAft>
                <a:spcPts val="0"/>
              </a:spcAft>
              <a:buSzPts val="1200"/>
              <a:buAutoNum type="alphaLcPeriod"/>
              <a:defRPr sz="1200"/>
            </a:lvl8pPr>
            <a:lvl9pPr lvl="8" rtl="0">
              <a:lnSpc>
                <a:spcPct val="100000"/>
              </a:lnSpc>
              <a:spcBef>
                <a:spcPts val="0"/>
              </a:spcBef>
              <a:spcAft>
                <a:spcPts val="0"/>
              </a:spcAft>
              <a:buSzPts val="1200"/>
              <a:buAutoNum type="romanLcPeriod"/>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5"/>
          <p:cNvSpPr txBox="1">
            <a:spLocks noGrp="1"/>
          </p:cNvSpPr>
          <p:nvPr>
            <p:ph type="subTitle" idx="1"/>
          </p:nvPr>
        </p:nvSpPr>
        <p:spPr>
          <a:xfrm>
            <a:off x="2336850" y="2792565"/>
            <a:ext cx="2085600" cy="119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1" name="Google Shape;31;p5"/>
          <p:cNvSpPr txBox="1">
            <a:spLocks noGrp="1"/>
          </p:cNvSpPr>
          <p:nvPr>
            <p:ph type="subTitle" idx="2"/>
          </p:nvPr>
        </p:nvSpPr>
        <p:spPr>
          <a:xfrm>
            <a:off x="4721650" y="2781757"/>
            <a:ext cx="2085600" cy="119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2" name="Google Shape;32;p5"/>
          <p:cNvSpPr txBox="1">
            <a:spLocks noGrp="1"/>
          </p:cNvSpPr>
          <p:nvPr>
            <p:ph type="ctrTitle"/>
          </p:nvPr>
        </p:nvSpPr>
        <p:spPr>
          <a:xfrm flipH="1">
            <a:off x="4721600" y="462755"/>
            <a:ext cx="3673200" cy="13071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33" name="Google Shape;33;p5"/>
          <p:cNvSpPr txBox="1">
            <a:spLocks noGrp="1"/>
          </p:cNvSpPr>
          <p:nvPr>
            <p:ph type="ctrTitle" idx="3"/>
          </p:nvPr>
        </p:nvSpPr>
        <p:spPr>
          <a:xfrm>
            <a:off x="2229313" y="2629926"/>
            <a:ext cx="2300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 name="Google Shape;34;p5"/>
          <p:cNvSpPr txBox="1">
            <a:spLocks noGrp="1"/>
          </p:cNvSpPr>
          <p:nvPr>
            <p:ph type="ctrTitle" idx="4"/>
          </p:nvPr>
        </p:nvSpPr>
        <p:spPr>
          <a:xfrm>
            <a:off x="4572000" y="2629926"/>
            <a:ext cx="2384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pic>
        <p:nvPicPr>
          <p:cNvPr id="35" name="Google Shape;35;p5"/>
          <p:cNvPicPr preferRelativeResize="0"/>
          <p:nvPr/>
        </p:nvPicPr>
        <p:blipFill>
          <a:blip r:embed="rId2">
            <a:alphaModFix/>
          </a:blip>
          <a:stretch>
            <a:fillRect/>
          </a:stretch>
        </p:blipFill>
        <p:spPr>
          <a:xfrm>
            <a:off x="0" y="0"/>
            <a:ext cx="2300675" cy="2075900"/>
          </a:xfrm>
          <a:prstGeom prst="rect">
            <a:avLst/>
          </a:prstGeom>
          <a:noFill/>
          <a:ln>
            <a:noFill/>
          </a:ln>
        </p:spPr>
      </p:pic>
      <p:sp>
        <p:nvSpPr>
          <p:cNvPr id="36" name="Google Shape;36;p5"/>
          <p:cNvSpPr/>
          <p:nvPr/>
        </p:nvSpPr>
        <p:spPr>
          <a:xfrm rot="5400000">
            <a:off x="2050488" y="1999184"/>
            <a:ext cx="2658200" cy="2384800"/>
          </a:xfrm>
          <a:prstGeom prst="flowChartPreparation">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5400000">
            <a:off x="4435288" y="1999174"/>
            <a:ext cx="2658200" cy="23848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6"/>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41" name="Google Shape;41;p6"/>
          <p:cNvPicPr preferRelativeResize="0"/>
          <p:nvPr/>
        </p:nvPicPr>
        <p:blipFill>
          <a:blip r:embed="rId2">
            <a:alphaModFix/>
          </a:blip>
          <a:stretch>
            <a:fillRect/>
          </a:stretch>
        </p:blipFill>
        <p:spPr>
          <a:xfrm>
            <a:off x="0" y="0"/>
            <a:ext cx="2300675" cy="20759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4" name="Google Shape;44;p7"/>
          <p:cNvPicPr preferRelativeResize="0"/>
          <p:nvPr/>
        </p:nvPicPr>
        <p:blipFill>
          <a:blip r:embed="rId2">
            <a:alphaModFix/>
          </a:blip>
          <a:stretch>
            <a:fillRect/>
          </a:stretch>
        </p:blipFill>
        <p:spPr>
          <a:xfrm>
            <a:off x="0" y="0"/>
            <a:ext cx="2300675" cy="2075900"/>
          </a:xfrm>
          <a:prstGeom prst="rect">
            <a:avLst/>
          </a:prstGeom>
          <a:noFill/>
          <a:ln>
            <a:noFill/>
          </a:ln>
        </p:spPr>
      </p:pic>
      <p:pic>
        <p:nvPicPr>
          <p:cNvPr id="45" name="Google Shape;45;p7"/>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sp>
        <p:nvSpPr>
          <p:cNvPr id="46" name="Google Shape;46;p7"/>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47" name="Google Shape;47;p7"/>
          <p:cNvSpPr txBox="1">
            <a:spLocks noGrp="1"/>
          </p:cNvSpPr>
          <p:nvPr>
            <p:ph type="subTitle" idx="1"/>
          </p:nvPr>
        </p:nvSpPr>
        <p:spPr>
          <a:xfrm>
            <a:off x="4825200" y="1728900"/>
            <a:ext cx="2490300" cy="168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cxnSp>
        <p:nvCxnSpPr>
          <p:cNvPr id="48" name="Google Shape;48;p7"/>
          <p:cNvCxnSpPr/>
          <p:nvPr/>
        </p:nvCxnSpPr>
        <p:spPr>
          <a:xfrm>
            <a:off x="4572000" y="1228200"/>
            <a:ext cx="0" cy="26871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8"/>
          <p:cNvSpPr txBox="1">
            <a:spLocks noGrp="1"/>
          </p:cNvSpPr>
          <p:nvPr>
            <p:ph type="subTitle" idx="1"/>
          </p:nvPr>
        </p:nvSpPr>
        <p:spPr>
          <a:xfrm>
            <a:off x="1028700" y="1289662"/>
            <a:ext cx="2857500" cy="51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52" name="Google Shape;52;p8"/>
          <p:cNvSpPr txBox="1">
            <a:spLocks noGrp="1"/>
          </p:cNvSpPr>
          <p:nvPr>
            <p:ph type="ctrTitle"/>
          </p:nvPr>
        </p:nvSpPr>
        <p:spPr>
          <a:xfrm flipH="1">
            <a:off x="1028700" y="451462"/>
            <a:ext cx="2857500" cy="838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4800"/>
              <a:buNone/>
              <a:defRPr sz="5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53" name="Google Shape;53;p8"/>
          <p:cNvPicPr preferRelativeResize="0"/>
          <p:nvPr/>
        </p:nvPicPr>
        <p:blipFill>
          <a:blip r:embed="rId2">
            <a:alphaModFix/>
          </a:blip>
          <a:stretch>
            <a:fillRect/>
          </a:stretch>
        </p:blipFill>
        <p:spPr>
          <a:xfrm rot="5400000">
            <a:off x="-751762" y="3062175"/>
            <a:ext cx="3802725" cy="3431200"/>
          </a:xfrm>
          <a:prstGeom prst="rect">
            <a:avLst/>
          </a:prstGeom>
          <a:noFill/>
          <a:ln>
            <a:noFill/>
          </a:ln>
        </p:spPr>
      </p:pic>
      <p:pic>
        <p:nvPicPr>
          <p:cNvPr id="54" name="Google Shape;54;p8"/>
          <p:cNvPicPr preferRelativeResize="0"/>
          <p:nvPr/>
        </p:nvPicPr>
        <p:blipFill>
          <a:blip r:embed="rId2">
            <a:alphaModFix/>
          </a:blip>
          <a:stretch>
            <a:fillRect/>
          </a:stretch>
        </p:blipFill>
        <p:spPr>
          <a:xfrm>
            <a:off x="-1718562" y="-1160625"/>
            <a:ext cx="3802725" cy="3431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01725" y="3712858"/>
            <a:ext cx="21750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7" name="Google Shape;57;p9"/>
          <p:cNvSpPr txBox="1">
            <a:spLocks noGrp="1"/>
          </p:cNvSpPr>
          <p:nvPr>
            <p:ph type="subTitle" idx="2"/>
          </p:nvPr>
        </p:nvSpPr>
        <p:spPr>
          <a:xfrm>
            <a:off x="4789400" y="3715662"/>
            <a:ext cx="21750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58" name="Google Shape;58;p9"/>
          <p:cNvSpPr txBox="1">
            <a:spLocks noGrp="1"/>
          </p:cNvSpPr>
          <p:nvPr>
            <p:ph type="subTitle" idx="3"/>
          </p:nvPr>
        </p:nvSpPr>
        <p:spPr>
          <a:xfrm>
            <a:off x="2101725" y="3396845"/>
            <a:ext cx="21750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a:endParaRPr/>
          </a:p>
        </p:txBody>
      </p:sp>
      <p:sp>
        <p:nvSpPr>
          <p:cNvPr id="59" name="Google Shape;59;p9"/>
          <p:cNvSpPr txBox="1">
            <a:spLocks noGrp="1"/>
          </p:cNvSpPr>
          <p:nvPr>
            <p:ph type="subTitle" idx="4"/>
          </p:nvPr>
        </p:nvSpPr>
        <p:spPr>
          <a:xfrm>
            <a:off x="4789400" y="3395392"/>
            <a:ext cx="2157000" cy="46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1600"/>
              </a:spcBef>
              <a:spcAft>
                <a:spcPts val="0"/>
              </a:spcAft>
              <a:buSzPts val="1600"/>
              <a:buFont typeface="Squada One"/>
              <a:buNone/>
              <a:defRPr sz="1600">
                <a:latin typeface="Squada One"/>
                <a:ea typeface="Squada One"/>
                <a:cs typeface="Squada One"/>
                <a:sym typeface="Squada One"/>
              </a:defRPr>
            </a:lvl3pPr>
            <a:lvl4pPr lvl="3" rtl="0">
              <a:spcBef>
                <a:spcPts val="1600"/>
              </a:spcBef>
              <a:spcAft>
                <a:spcPts val="0"/>
              </a:spcAft>
              <a:buSzPts val="1600"/>
              <a:buFont typeface="Squada One"/>
              <a:buNone/>
              <a:defRPr sz="1600">
                <a:latin typeface="Squada One"/>
                <a:ea typeface="Squada One"/>
                <a:cs typeface="Squada One"/>
                <a:sym typeface="Squada One"/>
              </a:defRPr>
            </a:lvl4pPr>
            <a:lvl5pPr lvl="4" rtl="0">
              <a:spcBef>
                <a:spcPts val="1600"/>
              </a:spcBef>
              <a:spcAft>
                <a:spcPts val="0"/>
              </a:spcAft>
              <a:buSzPts val="1600"/>
              <a:buFont typeface="Squada One"/>
              <a:buNone/>
              <a:defRPr sz="1600">
                <a:latin typeface="Squada One"/>
                <a:ea typeface="Squada One"/>
                <a:cs typeface="Squada One"/>
                <a:sym typeface="Squada One"/>
              </a:defRPr>
            </a:lvl5pPr>
            <a:lvl6pPr lvl="5" rtl="0">
              <a:spcBef>
                <a:spcPts val="1600"/>
              </a:spcBef>
              <a:spcAft>
                <a:spcPts val="0"/>
              </a:spcAft>
              <a:buSzPts val="1600"/>
              <a:buFont typeface="Squada One"/>
              <a:buNone/>
              <a:defRPr sz="1600">
                <a:latin typeface="Squada One"/>
                <a:ea typeface="Squada One"/>
                <a:cs typeface="Squada One"/>
                <a:sym typeface="Squada One"/>
              </a:defRPr>
            </a:lvl6pPr>
            <a:lvl7pPr lvl="6" rtl="0">
              <a:spcBef>
                <a:spcPts val="1600"/>
              </a:spcBef>
              <a:spcAft>
                <a:spcPts val="0"/>
              </a:spcAft>
              <a:buSzPts val="1600"/>
              <a:buFont typeface="Squada One"/>
              <a:buNone/>
              <a:defRPr sz="1600">
                <a:latin typeface="Squada One"/>
                <a:ea typeface="Squada One"/>
                <a:cs typeface="Squada One"/>
                <a:sym typeface="Squada One"/>
              </a:defRPr>
            </a:lvl7pPr>
            <a:lvl8pPr lvl="7" rtl="0">
              <a:spcBef>
                <a:spcPts val="1600"/>
              </a:spcBef>
              <a:spcAft>
                <a:spcPts val="0"/>
              </a:spcAft>
              <a:buSzPts val="1600"/>
              <a:buFont typeface="Squada One"/>
              <a:buNone/>
              <a:defRPr sz="1600">
                <a:latin typeface="Squada One"/>
                <a:ea typeface="Squada One"/>
                <a:cs typeface="Squada One"/>
                <a:sym typeface="Squada One"/>
              </a:defRPr>
            </a:lvl8pPr>
            <a:lvl9pPr lvl="8" rtl="0">
              <a:spcBef>
                <a:spcPts val="1600"/>
              </a:spcBef>
              <a:spcAft>
                <a:spcPts val="1600"/>
              </a:spcAft>
              <a:buSzPts val="1600"/>
              <a:buFont typeface="Squada One"/>
              <a:buNone/>
              <a:defRPr sz="1600">
                <a:latin typeface="Squada One"/>
                <a:ea typeface="Squada One"/>
                <a:cs typeface="Squada One"/>
                <a:sym typeface="Squada One"/>
              </a:defRPr>
            </a:lvl9pPr>
          </a:lstStyle>
          <a:p>
            <a:endParaRPr/>
          </a:p>
        </p:txBody>
      </p:sp>
      <p:pic>
        <p:nvPicPr>
          <p:cNvPr id="60" name="Google Shape;60;p9"/>
          <p:cNvPicPr preferRelativeResize="0"/>
          <p:nvPr/>
        </p:nvPicPr>
        <p:blipFill>
          <a:blip r:embed="rId2">
            <a:alphaModFix/>
          </a:blip>
          <a:stretch>
            <a:fillRect/>
          </a:stretch>
        </p:blipFill>
        <p:spPr>
          <a:xfrm>
            <a:off x="0" y="-228600"/>
            <a:ext cx="2300675" cy="2075900"/>
          </a:xfrm>
          <a:prstGeom prst="rect">
            <a:avLst/>
          </a:prstGeom>
          <a:noFill/>
          <a:ln>
            <a:noFill/>
          </a:ln>
        </p:spPr>
      </p:pic>
      <p:pic>
        <p:nvPicPr>
          <p:cNvPr id="61" name="Google Shape;61;p9"/>
          <p:cNvPicPr preferRelativeResize="0"/>
          <p:nvPr/>
        </p:nvPicPr>
        <p:blipFill>
          <a:blip r:embed="rId2">
            <a:alphaModFix/>
          </a:blip>
          <a:stretch>
            <a:fillRect/>
          </a:stretch>
        </p:blipFill>
        <p:spPr>
          <a:xfrm flipH="1">
            <a:off x="6843325" y="-228600"/>
            <a:ext cx="2300675" cy="2075900"/>
          </a:xfrm>
          <a:prstGeom prst="rect">
            <a:avLst/>
          </a:prstGeom>
          <a:noFill/>
          <a:ln>
            <a:noFill/>
          </a:ln>
        </p:spPr>
      </p:pic>
      <p:pic>
        <p:nvPicPr>
          <p:cNvPr id="62" name="Google Shape;62;p9"/>
          <p:cNvPicPr preferRelativeResize="0"/>
          <p:nvPr/>
        </p:nvPicPr>
        <p:blipFill>
          <a:blip r:embed="rId2">
            <a:alphaModFix/>
          </a:blip>
          <a:stretch>
            <a:fillRect/>
          </a:stretch>
        </p:blipFill>
        <p:spPr>
          <a:xfrm rot="10800000" flipH="1">
            <a:off x="0" y="3997725"/>
            <a:ext cx="2300675" cy="2075900"/>
          </a:xfrm>
          <a:prstGeom prst="rect">
            <a:avLst/>
          </a:prstGeom>
          <a:noFill/>
          <a:ln>
            <a:noFill/>
          </a:ln>
        </p:spPr>
      </p:pic>
      <p:pic>
        <p:nvPicPr>
          <p:cNvPr id="63" name="Google Shape;63;p9"/>
          <p:cNvPicPr preferRelativeResize="0"/>
          <p:nvPr/>
        </p:nvPicPr>
        <p:blipFill>
          <a:blip r:embed="rId2">
            <a:alphaModFix/>
          </a:blip>
          <a:stretch>
            <a:fillRect/>
          </a:stretch>
        </p:blipFill>
        <p:spPr>
          <a:xfrm rot="10800000">
            <a:off x="6843325" y="3997725"/>
            <a:ext cx="2300675" cy="2075900"/>
          </a:xfrm>
          <a:prstGeom prst="rect">
            <a:avLst/>
          </a:prstGeom>
          <a:noFill/>
          <a:ln>
            <a:noFill/>
          </a:ln>
        </p:spPr>
      </p:pic>
      <p:sp>
        <p:nvSpPr>
          <p:cNvPr id="64" name="Google Shape;64;p9"/>
          <p:cNvSpPr txBox="1">
            <a:spLocks noGrp="1"/>
          </p:cNvSpPr>
          <p:nvPr>
            <p:ph type="ctrTitle"/>
          </p:nvPr>
        </p:nvSpPr>
        <p:spPr>
          <a:xfrm flipH="1">
            <a:off x="457200" y="445025"/>
            <a:ext cx="8229600" cy="6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0"/>
          <p:cNvSpPr txBox="1">
            <a:spLocks noGrp="1"/>
          </p:cNvSpPr>
          <p:nvPr>
            <p:ph type="ctrTitle"/>
          </p:nvPr>
        </p:nvSpPr>
        <p:spPr>
          <a:xfrm flipH="1">
            <a:off x="1187500" y="445025"/>
            <a:ext cx="6784500" cy="1720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4800"/>
              <a:buNone/>
              <a:defRPr sz="5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pic>
        <p:nvPicPr>
          <p:cNvPr id="68" name="Google Shape;68;p10"/>
          <p:cNvPicPr preferRelativeResize="0"/>
          <p:nvPr/>
        </p:nvPicPr>
        <p:blipFill>
          <a:blip r:embed="rId2">
            <a:alphaModFix/>
          </a:blip>
          <a:stretch>
            <a:fillRect/>
          </a:stretch>
        </p:blipFill>
        <p:spPr>
          <a:xfrm rot="5400000">
            <a:off x="-751762" y="3062175"/>
            <a:ext cx="3802725" cy="3431200"/>
          </a:xfrm>
          <a:prstGeom prst="rect">
            <a:avLst/>
          </a:prstGeom>
          <a:noFill/>
          <a:ln>
            <a:noFill/>
          </a:ln>
        </p:spPr>
      </p:pic>
      <p:pic>
        <p:nvPicPr>
          <p:cNvPr id="69" name="Google Shape;69;p10"/>
          <p:cNvPicPr preferRelativeResize="0"/>
          <p:nvPr/>
        </p:nvPicPr>
        <p:blipFill>
          <a:blip r:embed="rId2">
            <a:alphaModFix/>
          </a:blip>
          <a:stretch>
            <a:fillRect/>
          </a:stretch>
        </p:blipFill>
        <p:spPr>
          <a:xfrm>
            <a:off x="-1718562" y="-1160625"/>
            <a:ext cx="3802725" cy="3431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1"/>
            </a:gs>
            <a:gs pos="100000">
              <a:schemeClr val="accen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45025"/>
            <a:ext cx="8229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000"/>
              <a:buFont typeface="Squada One"/>
              <a:buNone/>
              <a:defRPr sz="3000">
                <a:solidFill>
                  <a:schemeClr val="lt1"/>
                </a:solidFill>
                <a:latin typeface="Squada One"/>
                <a:ea typeface="Squada One"/>
                <a:cs typeface="Squada One"/>
                <a:sym typeface="Squada One"/>
              </a:defRPr>
            </a:lvl1pPr>
            <a:lvl2pPr lvl="1" algn="ctr">
              <a:spcBef>
                <a:spcPts val="0"/>
              </a:spcBef>
              <a:spcAft>
                <a:spcPts val="0"/>
              </a:spcAft>
              <a:buClr>
                <a:schemeClr val="lt1"/>
              </a:buClr>
              <a:buSzPts val="2800"/>
              <a:buNone/>
              <a:defRPr sz="2800">
                <a:solidFill>
                  <a:schemeClr val="lt1"/>
                </a:solidFill>
              </a:defRPr>
            </a:lvl2pPr>
            <a:lvl3pPr lvl="2" algn="ctr">
              <a:spcBef>
                <a:spcPts val="0"/>
              </a:spcBef>
              <a:spcAft>
                <a:spcPts val="0"/>
              </a:spcAft>
              <a:buClr>
                <a:schemeClr val="lt1"/>
              </a:buClr>
              <a:buSzPts val="2800"/>
              <a:buNone/>
              <a:defRPr sz="2800">
                <a:solidFill>
                  <a:schemeClr val="lt1"/>
                </a:solidFill>
              </a:defRPr>
            </a:lvl3pPr>
            <a:lvl4pPr lvl="3" algn="ctr">
              <a:spcBef>
                <a:spcPts val="0"/>
              </a:spcBef>
              <a:spcAft>
                <a:spcPts val="0"/>
              </a:spcAft>
              <a:buClr>
                <a:schemeClr val="lt1"/>
              </a:buClr>
              <a:buSzPts val="2800"/>
              <a:buNone/>
              <a:defRPr sz="2800">
                <a:solidFill>
                  <a:schemeClr val="lt1"/>
                </a:solidFill>
              </a:defRPr>
            </a:lvl4pPr>
            <a:lvl5pPr lvl="4" algn="ctr">
              <a:spcBef>
                <a:spcPts val="0"/>
              </a:spcBef>
              <a:spcAft>
                <a:spcPts val="0"/>
              </a:spcAft>
              <a:buClr>
                <a:schemeClr val="lt1"/>
              </a:buClr>
              <a:buSzPts val="2800"/>
              <a:buNone/>
              <a:defRPr sz="2800">
                <a:solidFill>
                  <a:schemeClr val="lt1"/>
                </a:solidFill>
              </a:defRPr>
            </a:lvl5pPr>
            <a:lvl6pPr lvl="5" algn="ctr">
              <a:spcBef>
                <a:spcPts val="0"/>
              </a:spcBef>
              <a:spcAft>
                <a:spcPts val="0"/>
              </a:spcAft>
              <a:buClr>
                <a:schemeClr val="lt1"/>
              </a:buClr>
              <a:buSzPts val="2800"/>
              <a:buNone/>
              <a:defRPr sz="2800">
                <a:solidFill>
                  <a:schemeClr val="lt1"/>
                </a:solidFill>
              </a:defRPr>
            </a:lvl6pPr>
            <a:lvl7pPr lvl="6" algn="ctr">
              <a:spcBef>
                <a:spcPts val="0"/>
              </a:spcBef>
              <a:spcAft>
                <a:spcPts val="0"/>
              </a:spcAft>
              <a:buClr>
                <a:schemeClr val="lt1"/>
              </a:buClr>
              <a:buSzPts val="2800"/>
              <a:buNone/>
              <a:defRPr sz="2800">
                <a:solidFill>
                  <a:schemeClr val="lt1"/>
                </a:solidFill>
              </a:defRPr>
            </a:lvl7pPr>
            <a:lvl8pPr lvl="7" algn="ctr">
              <a:spcBef>
                <a:spcPts val="0"/>
              </a:spcBef>
              <a:spcAft>
                <a:spcPts val="0"/>
              </a:spcAft>
              <a:buClr>
                <a:schemeClr val="lt1"/>
              </a:buClr>
              <a:buSzPts val="2800"/>
              <a:buNone/>
              <a:defRPr sz="2800">
                <a:solidFill>
                  <a:schemeClr val="lt1"/>
                </a:solidFill>
              </a:defRPr>
            </a:lvl8pPr>
            <a:lvl9pPr lvl="8" algn="ctr">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Condensed"/>
              <a:buChar char="●"/>
              <a:defRPr sz="1800">
                <a:solidFill>
                  <a:schemeClr val="lt1"/>
                </a:solidFill>
                <a:latin typeface="Roboto Condensed"/>
                <a:ea typeface="Roboto Condensed"/>
                <a:cs typeface="Roboto Condensed"/>
                <a:sym typeface="Roboto Condensed"/>
              </a:defRPr>
            </a:lvl1pPr>
            <a:lvl2pPr marL="914400" lvl="1"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2pPr>
            <a:lvl3pPr marL="1371600" lvl="2"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3pPr>
            <a:lvl4pPr marL="1828800" lvl="3"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4pPr>
            <a:lvl5pPr marL="2286000" lvl="4"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5pPr>
            <a:lvl6pPr marL="2743200" lvl="5"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6pPr>
            <a:lvl7pPr marL="3200400" lvl="6"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7pPr>
            <a:lvl8pPr marL="3657600" lvl="7" indent="-317500">
              <a:lnSpc>
                <a:spcPct val="115000"/>
              </a:lnSpc>
              <a:spcBef>
                <a:spcPts val="1600"/>
              </a:spcBef>
              <a:spcAft>
                <a:spcPts val="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8pPr>
            <a:lvl9pPr marL="4114800" lvl="8" indent="-317500">
              <a:lnSpc>
                <a:spcPct val="115000"/>
              </a:lnSpc>
              <a:spcBef>
                <a:spcPts val="1600"/>
              </a:spcBef>
              <a:spcAft>
                <a:spcPts val="1600"/>
              </a:spcAft>
              <a:buClr>
                <a:schemeClr val="lt1"/>
              </a:buClr>
              <a:buSzPts val="1400"/>
              <a:buFont typeface="Roboto Condensed"/>
              <a:buChar char="■"/>
              <a:defRPr>
                <a:solidFill>
                  <a:schemeClr val="lt1"/>
                </a:solidFill>
                <a:latin typeface="Roboto Condensed"/>
                <a:ea typeface="Roboto Condensed"/>
                <a:cs typeface="Roboto Condensed"/>
                <a:sym typeface="Roboto Condensed"/>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06.xml"/><Relationship Id="rId1" Type="http://schemas.openxmlformats.org/officeDocument/2006/relationships/slideLayout" Target="../slideLayouts/slideLayout5.xml"/><Relationship Id="rId4" Type="http://schemas.openxmlformats.org/officeDocument/2006/relationships/image" Target="../media/image204.png"/></Relationships>
</file>

<file path=ppt/slides/_rels/slide10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08.xml"/><Relationship Id="rId1" Type="http://schemas.openxmlformats.org/officeDocument/2006/relationships/slideLayout" Target="../slideLayouts/slideLayout5.xml"/><Relationship Id="rId5" Type="http://schemas.openxmlformats.org/officeDocument/2006/relationships/image" Target="../media/image208.png"/><Relationship Id="rId4" Type="http://schemas.openxmlformats.org/officeDocument/2006/relationships/image" Target="../media/image207.png"/></Relationships>
</file>

<file path=ppt/slides/_rels/slide10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09.xml"/><Relationship Id="rId1" Type="http://schemas.openxmlformats.org/officeDocument/2006/relationships/slideLayout" Target="../slideLayouts/slideLayout5.xml"/><Relationship Id="rId5" Type="http://schemas.openxmlformats.org/officeDocument/2006/relationships/image" Target="../media/image211.png"/><Relationship Id="rId4" Type="http://schemas.openxmlformats.org/officeDocument/2006/relationships/image" Target="../media/image2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10.xml"/><Relationship Id="rId1" Type="http://schemas.openxmlformats.org/officeDocument/2006/relationships/slideLayout" Target="../slideLayouts/slideLayout5.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12.xml"/><Relationship Id="rId1" Type="http://schemas.openxmlformats.org/officeDocument/2006/relationships/slideLayout" Target="../slideLayouts/slideLayout5.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1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13.xml"/><Relationship Id="rId1" Type="http://schemas.openxmlformats.org/officeDocument/2006/relationships/slideLayout" Target="../slideLayouts/slideLayout5.xml"/><Relationship Id="rId5" Type="http://schemas.openxmlformats.org/officeDocument/2006/relationships/image" Target="../media/image217.png"/><Relationship Id="rId4" Type="http://schemas.openxmlformats.org/officeDocument/2006/relationships/image" Target="../media/image221.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15.xml"/><Relationship Id="rId1" Type="http://schemas.openxmlformats.org/officeDocument/2006/relationships/slideLayout" Target="../slideLayouts/slideLayout5.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1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16.xml"/><Relationship Id="rId1" Type="http://schemas.openxmlformats.org/officeDocument/2006/relationships/slideLayout" Target="../slideLayouts/slideLayout5.xml"/><Relationship Id="rId4" Type="http://schemas.openxmlformats.org/officeDocument/2006/relationships/image" Target="../media/image227.png"/></Relationships>
</file>

<file path=ppt/slides/_rels/slide11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17.xml"/><Relationship Id="rId1" Type="http://schemas.openxmlformats.org/officeDocument/2006/relationships/slideLayout" Target="../slideLayouts/slideLayout5.xml"/><Relationship Id="rId4" Type="http://schemas.openxmlformats.org/officeDocument/2006/relationships/image" Target="../media/image229.png"/></Relationships>
</file>

<file path=ppt/slides/_rels/slide11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5.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19.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5.xml"/><Relationship Id="rId5" Type="http://schemas.openxmlformats.org/officeDocument/2006/relationships/image" Target="../media/image236.png"/><Relationship Id="rId4" Type="http://schemas.openxmlformats.org/officeDocument/2006/relationships/image" Target="../media/image235.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20.xml"/><Relationship Id="rId1" Type="http://schemas.openxmlformats.org/officeDocument/2006/relationships/slideLayout" Target="../slideLayouts/slideLayout5.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s>
</file>

<file path=ppt/slides/_rels/slide12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21.xml"/><Relationship Id="rId1" Type="http://schemas.openxmlformats.org/officeDocument/2006/relationships/slideLayout" Target="../slideLayouts/slideLayout5.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12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22.xml"/><Relationship Id="rId1" Type="http://schemas.openxmlformats.org/officeDocument/2006/relationships/slideLayout" Target="../slideLayouts/slideLayout5.xml"/><Relationship Id="rId5" Type="http://schemas.openxmlformats.org/officeDocument/2006/relationships/image" Target="../media/image244.png"/><Relationship Id="rId4" Type="http://schemas.openxmlformats.org/officeDocument/2006/relationships/image" Target="../media/image243.png"/></Relationships>
</file>

<file path=ppt/slides/_rels/slide12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23.xml"/><Relationship Id="rId1" Type="http://schemas.openxmlformats.org/officeDocument/2006/relationships/slideLayout" Target="../slideLayouts/slideLayout5.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12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24.xml"/><Relationship Id="rId1" Type="http://schemas.openxmlformats.org/officeDocument/2006/relationships/slideLayout" Target="../slideLayouts/slideLayout5.xml"/><Relationship Id="rId5" Type="http://schemas.openxmlformats.org/officeDocument/2006/relationships/image" Target="../media/image237.png"/><Relationship Id="rId4" Type="http://schemas.openxmlformats.org/officeDocument/2006/relationships/image" Target="../media/image250.png"/></Relationships>
</file>

<file path=ppt/slides/_rels/slide12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25.xml"/><Relationship Id="rId1" Type="http://schemas.openxmlformats.org/officeDocument/2006/relationships/slideLayout" Target="../slideLayouts/slideLayout5.xml"/><Relationship Id="rId5" Type="http://schemas.openxmlformats.org/officeDocument/2006/relationships/image" Target="../media/image237.png"/><Relationship Id="rId4" Type="http://schemas.openxmlformats.org/officeDocument/2006/relationships/image" Target="../media/image252.png"/></Relationships>
</file>

<file path=ppt/slides/_rels/slide12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26.xml"/><Relationship Id="rId1" Type="http://schemas.openxmlformats.org/officeDocument/2006/relationships/slideLayout" Target="../slideLayouts/slideLayout5.xml"/><Relationship Id="rId4" Type="http://schemas.openxmlformats.org/officeDocument/2006/relationships/image" Target="../media/image254.png"/></Relationships>
</file>

<file path=ppt/slides/_rels/slide12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27.xml"/><Relationship Id="rId1" Type="http://schemas.openxmlformats.org/officeDocument/2006/relationships/slideLayout" Target="../slideLayouts/slideLayout5.xml"/><Relationship Id="rId5" Type="http://schemas.openxmlformats.org/officeDocument/2006/relationships/image" Target="../media/image247.png"/><Relationship Id="rId4" Type="http://schemas.openxmlformats.org/officeDocument/2006/relationships/image" Target="../media/image256.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30.xml"/><Relationship Id="rId1" Type="http://schemas.openxmlformats.org/officeDocument/2006/relationships/slideLayout" Target="../slideLayouts/slideLayout12.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13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31.xml"/><Relationship Id="rId1" Type="http://schemas.openxmlformats.org/officeDocument/2006/relationships/slideLayout" Target="../slideLayouts/slideLayout12.xml"/><Relationship Id="rId5" Type="http://schemas.openxmlformats.org/officeDocument/2006/relationships/image" Target="../media/image263.png"/><Relationship Id="rId4" Type="http://schemas.openxmlformats.org/officeDocument/2006/relationships/image" Target="../media/image262.png"/></Relationships>
</file>

<file path=ppt/slides/_rels/slide132.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32.xml"/><Relationship Id="rId1" Type="http://schemas.openxmlformats.org/officeDocument/2006/relationships/slideLayout" Target="../slideLayouts/slideLayout12.xml"/><Relationship Id="rId4" Type="http://schemas.openxmlformats.org/officeDocument/2006/relationships/image" Target="../media/image265.png"/></Relationships>
</file>

<file path=ppt/slides/_rels/slide13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34.xml"/><Relationship Id="rId1" Type="http://schemas.openxmlformats.org/officeDocument/2006/relationships/slideLayout" Target="../slideLayouts/slideLayout12.xml"/><Relationship Id="rId5" Type="http://schemas.openxmlformats.org/officeDocument/2006/relationships/image" Target="../media/image268.png"/><Relationship Id="rId4" Type="http://schemas.openxmlformats.org/officeDocument/2006/relationships/image" Target="../media/image267.png"/></Relationships>
</file>

<file path=ppt/slides/_rels/slide135.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35.xml"/><Relationship Id="rId1" Type="http://schemas.openxmlformats.org/officeDocument/2006/relationships/slideLayout" Target="../slideLayouts/slideLayout12.xml"/><Relationship Id="rId5" Type="http://schemas.openxmlformats.org/officeDocument/2006/relationships/image" Target="../media/image267.png"/><Relationship Id="rId4" Type="http://schemas.openxmlformats.org/officeDocument/2006/relationships/image" Target="../media/image269.png"/></Relationships>
</file>

<file path=ppt/slides/_rels/slide13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36.xml"/><Relationship Id="rId1" Type="http://schemas.openxmlformats.org/officeDocument/2006/relationships/slideLayout" Target="../slideLayouts/slideLayout12.xml"/><Relationship Id="rId5" Type="http://schemas.openxmlformats.org/officeDocument/2006/relationships/image" Target="../media/image267.png"/><Relationship Id="rId4" Type="http://schemas.openxmlformats.org/officeDocument/2006/relationships/image" Target="../media/image270.png"/></Relationships>
</file>

<file path=ppt/slides/_rels/slide13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38.xml"/><Relationship Id="rId1" Type="http://schemas.openxmlformats.org/officeDocument/2006/relationships/slideLayout" Target="../slideLayouts/slideLayout12.xml"/><Relationship Id="rId4" Type="http://schemas.openxmlformats.org/officeDocument/2006/relationships/image" Target="../media/image273.png"/></Relationships>
</file>

<file path=ppt/slides/_rels/slide13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39.xml"/><Relationship Id="rId1" Type="http://schemas.openxmlformats.org/officeDocument/2006/relationships/slideLayout" Target="../slideLayouts/slideLayout12.xml"/><Relationship Id="rId4" Type="http://schemas.openxmlformats.org/officeDocument/2006/relationships/image" Target="../media/image275.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40.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40.xml"/><Relationship Id="rId1" Type="http://schemas.openxmlformats.org/officeDocument/2006/relationships/slideLayout" Target="../slideLayouts/slideLayout12.xml"/><Relationship Id="rId4" Type="http://schemas.openxmlformats.org/officeDocument/2006/relationships/image" Target="../media/image276.png"/></Relationships>
</file>

<file path=ppt/slides/_rels/slide14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42.xml"/><Relationship Id="rId1" Type="http://schemas.openxmlformats.org/officeDocument/2006/relationships/slideLayout" Target="../slideLayouts/slideLayout12.xml"/><Relationship Id="rId5" Type="http://schemas.openxmlformats.org/officeDocument/2006/relationships/image" Target="../media/image264.png"/><Relationship Id="rId4" Type="http://schemas.openxmlformats.org/officeDocument/2006/relationships/image" Target="../media/image262.png"/></Relationships>
</file>

<file path=ppt/slides/_rels/slide143.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43.xml"/><Relationship Id="rId1" Type="http://schemas.openxmlformats.org/officeDocument/2006/relationships/slideLayout" Target="../slideLayouts/slideLayout12.xml"/><Relationship Id="rId5" Type="http://schemas.openxmlformats.org/officeDocument/2006/relationships/image" Target="../media/image275.png"/><Relationship Id="rId4" Type="http://schemas.openxmlformats.org/officeDocument/2006/relationships/image" Target="../media/image279.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46.xml"/><Relationship Id="rId1" Type="http://schemas.openxmlformats.org/officeDocument/2006/relationships/slideLayout" Target="../slideLayouts/slideLayout3.xml"/><Relationship Id="rId4" Type="http://schemas.openxmlformats.org/officeDocument/2006/relationships/image" Target="../media/image281.png"/></Relationships>
</file>

<file path=ppt/slides/_rels/slide147.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47.xml"/><Relationship Id="rId1" Type="http://schemas.openxmlformats.org/officeDocument/2006/relationships/slideLayout" Target="../slideLayouts/slideLayout3.xml"/><Relationship Id="rId4" Type="http://schemas.openxmlformats.org/officeDocument/2006/relationships/image" Target="../media/image283.png"/></Relationships>
</file>

<file path=ppt/slides/_rels/slide148.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149.xml"/><Relationship Id="rId1" Type="http://schemas.openxmlformats.org/officeDocument/2006/relationships/slideLayout" Target="../slideLayouts/slideLayout3.xml"/><Relationship Id="rId4" Type="http://schemas.openxmlformats.org/officeDocument/2006/relationships/image" Target="../media/image286.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50.xml"/><Relationship Id="rId1" Type="http://schemas.openxmlformats.org/officeDocument/2006/relationships/slideLayout" Target="../slideLayouts/slideLayout3.xml"/><Relationship Id="rId4" Type="http://schemas.openxmlformats.org/officeDocument/2006/relationships/image" Target="../media/image288.png"/></Relationships>
</file>

<file path=ppt/slides/_rels/slide15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151.xml"/><Relationship Id="rId1" Type="http://schemas.openxmlformats.org/officeDocument/2006/relationships/slideLayout" Target="../slideLayouts/slideLayout3.xml"/><Relationship Id="rId4" Type="http://schemas.openxmlformats.org/officeDocument/2006/relationships/image" Target="../media/image290.png"/></Relationships>
</file>

<file path=ppt/slides/_rels/slide15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52.xml"/><Relationship Id="rId1" Type="http://schemas.openxmlformats.org/officeDocument/2006/relationships/slideLayout" Target="../slideLayouts/slideLayout3.xml"/><Relationship Id="rId4" Type="http://schemas.openxmlformats.org/officeDocument/2006/relationships/image" Target="../media/image292.png"/></Relationships>
</file>

<file path=ppt/slides/_rels/slide153.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53.xml"/><Relationship Id="rId1" Type="http://schemas.openxmlformats.org/officeDocument/2006/relationships/slideLayout" Target="../slideLayouts/slideLayout3.xml"/><Relationship Id="rId4" Type="http://schemas.openxmlformats.org/officeDocument/2006/relationships/image" Target="../media/image294.png"/></Relationships>
</file>

<file path=ppt/slides/_rels/slide15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54.xml"/><Relationship Id="rId1" Type="http://schemas.openxmlformats.org/officeDocument/2006/relationships/slideLayout" Target="../slideLayouts/slideLayout3.xml"/><Relationship Id="rId4" Type="http://schemas.openxmlformats.org/officeDocument/2006/relationships/image" Target="../media/image296.png"/></Relationships>
</file>

<file path=ppt/slides/_rels/slide155.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55.xml"/><Relationship Id="rId1" Type="http://schemas.openxmlformats.org/officeDocument/2006/relationships/slideLayout" Target="../slideLayouts/slideLayout3.xml"/><Relationship Id="rId4" Type="http://schemas.openxmlformats.org/officeDocument/2006/relationships/image" Target="../media/image298.png"/></Relationships>
</file>

<file path=ppt/slides/_rels/slide156.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56.xml"/><Relationship Id="rId1" Type="http://schemas.openxmlformats.org/officeDocument/2006/relationships/slideLayout" Target="../slideLayouts/slideLayout3.xml"/><Relationship Id="rId4" Type="http://schemas.openxmlformats.org/officeDocument/2006/relationships/image" Target="../media/image300.png"/></Relationships>
</file>

<file path=ppt/slides/_rels/slide15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157.xml"/><Relationship Id="rId1" Type="http://schemas.openxmlformats.org/officeDocument/2006/relationships/slideLayout" Target="../slideLayouts/slideLayout3.xml"/><Relationship Id="rId4" Type="http://schemas.openxmlformats.org/officeDocument/2006/relationships/image" Target="../media/image302.png"/></Relationships>
</file>

<file path=ppt/slides/_rels/slide158.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58.xml"/><Relationship Id="rId1" Type="http://schemas.openxmlformats.org/officeDocument/2006/relationships/slideLayout" Target="../slideLayouts/slideLayout3.xml"/><Relationship Id="rId4" Type="http://schemas.openxmlformats.org/officeDocument/2006/relationships/image" Target="../media/image297.png"/></Relationships>
</file>

<file path=ppt/slides/_rels/slide15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60.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160.xml"/><Relationship Id="rId1" Type="http://schemas.openxmlformats.org/officeDocument/2006/relationships/slideLayout" Target="../slideLayouts/slideLayout3.xml"/><Relationship Id="rId4" Type="http://schemas.openxmlformats.org/officeDocument/2006/relationships/image" Target="../media/image304.png"/></Relationships>
</file>

<file path=ppt/slides/_rels/slide161.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161.xml"/><Relationship Id="rId1" Type="http://schemas.openxmlformats.org/officeDocument/2006/relationships/slideLayout" Target="../slideLayouts/slideLayout3.xml"/><Relationship Id="rId4" Type="http://schemas.openxmlformats.org/officeDocument/2006/relationships/image" Target="../media/image306.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image" Target="../media/image307.jpg"/><Relationship Id="rId2" Type="http://schemas.openxmlformats.org/officeDocument/2006/relationships/notesSlide" Target="../notesSlides/notesSlide163.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3" Type="http://schemas.openxmlformats.org/officeDocument/2006/relationships/image" Target="../media/image308.jpg"/><Relationship Id="rId2" Type="http://schemas.openxmlformats.org/officeDocument/2006/relationships/notesSlide" Target="../notesSlides/notesSlide164.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3" Type="http://schemas.openxmlformats.org/officeDocument/2006/relationships/image" Target="../media/image309.jpg"/><Relationship Id="rId2" Type="http://schemas.openxmlformats.org/officeDocument/2006/relationships/notesSlide" Target="../notesSlides/notesSlide165.xml"/><Relationship Id="rId1" Type="http://schemas.openxmlformats.org/officeDocument/2006/relationships/slideLayout" Target="../slideLayouts/slideLayout5.xml"/><Relationship Id="rId4" Type="http://schemas.openxmlformats.org/officeDocument/2006/relationships/image" Target="../media/image310.jpg"/></Relationships>
</file>

<file path=ppt/slides/_rels/slide166.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66.xml"/><Relationship Id="rId1" Type="http://schemas.openxmlformats.org/officeDocument/2006/relationships/slideLayout" Target="../slideLayouts/slideLayout5.xml"/><Relationship Id="rId5" Type="http://schemas.openxmlformats.org/officeDocument/2006/relationships/image" Target="../media/image313.png"/><Relationship Id="rId4" Type="http://schemas.openxmlformats.org/officeDocument/2006/relationships/image" Target="../media/image312.png"/></Relationships>
</file>

<file path=ppt/slides/_rels/slide167.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67.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168.xml"/><Relationship Id="rId1" Type="http://schemas.openxmlformats.org/officeDocument/2006/relationships/slideLayout" Target="../slideLayouts/slideLayout5.xml"/><Relationship Id="rId4" Type="http://schemas.openxmlformats.org/officeDocument/2006/relationships/image" Target="../media/image315.png"/></Relationships>
</file>

<file path=ppt/slides/_rels/slide169.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69.xml"/><Relationship Id="rId1" Type="http://schemas.openxmlformats.org/officeDocument/2006/relationships/slideLayout" Target="../slideLayouts/slideLayout5.xml"/><Relationship Id="rId5" Type="http://schemas.openxmlformats.org/officeDocument/2006/relationships/image" Target="../media/image317.png"/><Relationship Id="rId4" Type="http://schemas.openxmlformats.org/officeDocument/2006/relationships/image" Target="../media/image313.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0.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170.xml"/><Relationship Id="rId1" Type="http://schemas.openxmlformats.org/officeDocument/2006/relationships/slideLayout" Target="../slideLayouts/slideLayout5.xml"/><Relationship Id="rId6" Type="http://schemas.openxmlformats.org/officeDocument/2006/relationships/image" Target="../media/image320.png"/><Relationship Id="rId5" Type="http://schemas.openxmlformats.org/officeDocument/2006/relationships/image" Target="../media/image319.png"/><Relationship Id="rId4" Type="http://schemas.openxmlformats.org/officeDocument/2006/relationships/image" Target="../media/image318.png"/></Relationships>
</file>

<file path=ppt/slides/_rels/slide171.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171.xml"/><Relationship Id="rId1" Type="http://schemas.openxmlformats.org/officeDocument/2006/relationships/slideLayout" Target="../slideLayouts/slideLayout5.xml"/><Relationship Id="rId5" Type="http://schemas.openxmlformats.org/officeDocument/2006/relationships/image" Target="../media/image322.png"/><Relationship Id="rId4" Type="http://schemas.openxmlformats.org/officeDocument/2006/relationships/image" Target="../media/image317.png"/></Relationships>
</file>

<file path=ppt/slides/_rels/slide172.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172.xml"/><Relationship Id="rId1" Type="http://schemas.openxmlformats.org/officeDocument/2006/relationships/slideLayout" Target="../slideLayouts/slideLayout5.xml"/><Relationship Id="rId5" Type="http://schemas.openxmlformats.org/officeDocument/2006/relationships/image" Target="../media/image324.png"/><Relationship Id="rId4" Type="http://schemas.openxmlformats.org/officeDocument/2006/relationships/image" Target="../media/image321.png"/></Relationships>
</file>

<file path=ppt/slides/_rels/slide17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173.xml"/><Relationship Id="rId1" Type="http://schemas.openxmlformats.org/officeDocument/2006/relationships/slideLayout" Target="../slideLayouts/slideLayout5.xml"/><Relationship Id="rId4" Type="http://schemas.openxmlformats.org/officeDocument/2006/relationships/image" Target="../media/image325.png"/></Relationships>
</file>

<file path=ppt/slides/_rels/slide17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174.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175.xml"/><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176.xml"/><Relationship Id="rId1" Type="http://schemas.openxmlformats.org/officeDocument/2006/relationships/slideLayout" Target="../slideLayouts/slideLayout5.xml"/><Relationship Id="rId5" Type="http://schemas.openxmlformats.org/officeDocument/2006/relationships/image" Target="../media/image327.png"/><Relationship Id="rId4" Type="http://schemas.openxmlformats.org/officeDocument/2006/relationships/image" Target="../media/image329.png"/></Relationships>
</file>

<file path=ppt/slides/_rels/slide17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77.xml"/><Relationship Id="rId1" Type="http://schemas.openxmlformats.org/officeDocument/2006/relationships/slideLayout" Target="../slideLayouts/slideLayout5.xml"/><Relationship Id="rId4" Type="http://schemas.openxmlformats.org/officeDocument/2006/relationships/image" Target="../media/image331.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82.png"/><Relationship Id="rId5" Type="http://schemas.openxmlformats.org/officeDocument/2006/relationships/image" Target="../media/image76.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6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126.png"/></Relationships>
</file>

<file path=ppt/slides/_rels/slide6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128.png"/></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9.xml"/><Relationship Id="rId1" Type="http://schemas.openxmlformats.org/officeDocument/2006/relationships/slideLayout" Target="../slideLayouts/slideLayout5.xml"/><Relationship Id="rId5" Type="http://schemas.openxmlformats.org/officeDocument/2006/relationships/image" Target="../media/image130.png"/><Relationship Id="rId4" Type="http://schemas.openxmlformats.org/officeDocument/2006/relationships/image" Target="../media/image12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image" Target="../media/image131.png"/></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1.xml"/><Relationship Id="rId1" Type="http://schemas.openxmlformats.org/officeDocument/2006/relationships/slideLayout" Target="../slideLayouts/slideLayout5.xml"/><Relationship Id="rId4" Type="http://schemas.openxmlformats.org/officeDocument/2006/relationships/image" Target="../media/image132.png"/></Relationships>
</file>

<file path=ppt/slides/_rels/slide7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13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76.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76.xml"/><Relationship Id="rId1" Type="http://schemas.openxmlformats.org/officeDocument/2006/relationships/slideLayout" Target="../slideLayouts/slideLayout1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2.xml"/><Relationship Id="rId1" Type="http://schemas.openxmlformats.org/officeDocument/2006/relationships/slideLayout" Target="../slideLayouts/slideLayout5.xml"/><Relationship Id="rId5" Type="http://schemas.openxmlformats.org/officeDocument/2006/relationships/image" Target="../media/image148.png"/><Relationship Id="rId4" Type="http://schemas.openxmlformats.org/officeDocument/2006/relationships/image" Target="../media/image147.png"/></Relationships>
</file>

<file path=ppt/slides/_rels/slide8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3.xml"/><Relationship Id="rId1" Type="http://schemas.openxmlformats.org/officeDocument/2006/relationships/slideLayout" Target="../slideLayouts/slideLayout13.xml"/><Relationship Id="rId5" Type="http://schemas.openxmlformats.org/officeDocument/2006/relationships/image" Target="../media/image151.png"/><Relationship Id="rId4" Type="http://schemas.openxmlformats.org/officeDocument/2006/relationships/image" Target="../media/image150.png"/></Relationships>
</file>

<file path=ppt/slides/_rels/slide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8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6.xml"/><Relationship Id="rId1" Type="http://schemas.openxmlformats.org/officeDocument/2006/relationships/slideLayout" Target="../slideLayouts/slideLayout21.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8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87.xml"/><Relationship Id="rId1" Type="http://schemas.openxmlformats.org/officeDocument/2006/relationships/slideLayout" Target="../slideLayouts/slideLayout21.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8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8.xml"/><Relationship Id="rId1" Type="http://schemas.openxmlformats.org/officeDocument/2006/relationships/slideLayout" Target="../slideLayouts/slideLayout21.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0.xml"/><Relationship Id="rId1" Type="http://schemas.openxmlformats.org/officeDocument/2006/relationships/slideLayout" Target="../slideLayouts/slideLayout21.xml"/><Relationship Id="rId4" Type="http://schemas.openxmlformats.org/officeDocument/2006/relationships/image" Target="../media/image172.png"/></Relationships>
</file>

<file path=ppt/slides/_rels/slide9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9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2.xml"/><Relationship Id="rId1" Type="http://schemas.openxmlformats.org/officeDocument/2006/relationships/slideLayout" Target="../slideLayouts/slideLayout21.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9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3.xml"/><Relationship Id="rId1" Type="http://schemas.openxmlformats.org/officeDocument/2006/relationships/slideLayout" Target="../slideLayouts/slideLayout21.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9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94.xml"/><Relationship Id="rId1" Type="http://schemas.openxmlformats.org/officeDocument/2006/relationships/slideLayout" Target="../slideLayouts/slideLayout21.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9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95.xml"/><Relationship Id="rId1" Type="http://schemas.openxmlformats.org/officeDocument/2006/relationships/slideLayout" Target="../slideLayouts/slideLayout6.xml"/><Relationship Id="rId5" Type="http://schemas.openxmlformats.org/officeDocument/2006/relationships/image" Target="../media/image189.png"/><Relationship Id="rId4" Type="http://schemas.openxmlformats.org/officeDocument/2006/relationships/image" Target="../media/image188.png"/></Relationships>
</file>

<file path=ppt/slides/_rels/slide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191.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notesSlide" Target="../notesSlides/notesSlide98.xml"/><Relationship Id="rId1" Type="http://schemas.openxmlformats.org/officeDocument/2006/relationships/slideLayout" Target="../slideLayouts/slideLayout6.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484100" y="2650275"/>
            <a:ext cx="8229600" cy="51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DL ASG 2 </a:t>
            </a:r>
            <a:endParaRPr/>
          </a:p>
        </p:txBody>
      </p:sp>
      <p:sp>
        <p:nvSpPr>
          <p:cNvPr id="249" name="Google Shape;249;p31"/>
          <p:cNvSpPr txBox="1">
            <a:spLocks noGrp="1"/>
          </p:cNvSpPr>
          <p:nvPr>
            <p:ph type="subTitle" idx="1"/>
          </p:nvPr>
        </p:nvSpPr>
        <p:spPr>
          <a:xfrm>
            <a:off x="517700" y="3273200"/>
            <a:ext cx="82296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400"/>
              <a:t>Team 03:</a:t>
            </a:r>
            <a:endParaRPr sz="1400"/>
          </a:p>
          <a:p>
            <a:pPr marL="0" lvl="0" indent="0" algn="ctr" rtl="0">
              <a:spcBef>
                <a:spcPts val="0"/>
              </a:spcBef>
              <a:spcAft>
                <a:spcPts val="0"/>
              </a:spcAft>
              <a:buClr>
                <a:schemeClr val="dk1"/>
              </a:buClr>
              <a:buSzPts val="1100"/>
              <a:buFont typeface="Arial"/>
              <a:buNone/>
            </a:pPr>
            <a:r>
              <a:rPr lang="en" sz="1400"/>
              <a:t>S10203318 | Ben Aw Yong Keen Weng</a:t>
            </a:r>
            <a:endParaRPr sz="1400"/>
          </a:p>
          <a:p>
            <a:pPr marL="0" lvl="0" indent="0" algn="ctr" rtl="0">
              <a:spcBef>
                <a:spcPts val="0"/>
              </a:spcBef>
              <a:spcAft>
                <a:spcPts val="0"/>
              </a:spcAft>
              <a:buClr>
                <a:schemeClr val="dk1"/>
              </a:buClr>
              <a:buSzPts val="1100"/>
              <a:buFont typeface="Arial"/>
              <a:buNone/>
            </a:pPr>
            <a:r>
              <a:rPr lang="en" sz="1400"/>
              <a:t>S10205038 | Isha Kamal Jethmal</a:t>
            </a:r>
            <a:endParaRPr sz="1400"/>
          </a:p>
          <a:p>
            <a:pPr marL="0" lvl="0" indent="0" algn="ctr" rtl="0">
              <a:spcBef>
                <a:spcPts val="0"/>
              </a:spcBef>
              <a:spcAft>
                <a:spcPts val="0"/>
              </a:spcAft>
              <a:buClr>
                <a:schemeClr val="dk1"/>
              </a:buClr>
              <a:buSzPts val="1100"/>
              <a:buFont typeface="Arial"/>
              <a:buNone/>
            </a:pPr>
            <a:r>
              <a:rPr lang="en" sz="1400"/>
              <a:t>S10206050 | Yeo Hiong Kai</a:t>
            </a:r>
            <a:endParaRPr sz="1400"/>
          </a:p>
          <a:p>
            <a:pPr marL="0" lvl="0" indent="0" algn="ctr" rtl="0">
              <a:spcBef>
                <a:spcPts val="0"/>
              </a:spcBef>
              <a:spcAft>
                <a:spcPts val="0"/>
              </a:spcAft>
              <a:buClr>
                <a:schemeClr val="dk1"/>
              </a:buClr>
              <a:buSzPts val="1100"/>
              <a:buFont typeface="Arial"/>
              <a:buNone/>
            </a:pPr>
            <a:r>
              <a:rPr lang="en" sz="1400"/>
              <a:t>S10204829 | Neo Rei Siang Edward</a:t>
            </a:r>
            <a:endParaRPr sz="1400"/>
          </a:p>
          <a:p>
            <a:pPr marL="0" lvl="0" indent="0" algn="ctr" rtl="0">
              <a:spcBef>
                <a:spcPts val="0"/>
              </a:spcBef>
              <a:spcAft>
                <a:spcPts val="0"/>
              </a:spcAft>
              <a:buClr>
                <a:schemeClr val="dk1"/>
              </a:buClr>
              <a:buSzPts val="1100"/>
              <a:buFont typeface="Arial"/>
              <a:buNone/>
            </a:pPr>
            <a:r>
              <a:rPr lang="en" sz="1400"/>
              <a:t>S10203375 | Low Tze Han Dexter</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grpSp>
        <p:nvGrpSpPr>
          <p:cNvPr id="369" name="Google Shape;369;p40"/>
          <p:cNvGrpSpPr/>
          <p:nvPr/>
        </p:nvGrpSpPr>
        <p:grpSpPr>
          <a:xfrm>
            <a:off x="4570819" y="1078757"/>
            <a:ext cx="2934012" cy="2648386"/>
            <a:chOff x="3071457" y="2013875"/>
            <a:chExt cx="1944600" cy="1569600"/>
          </a:xfrm>
        </p:grpSpPr>
        <p:sp>
          <p:nvSpPr>
            <p:cNvPr id="370" name="Google Shape;370;p40"/>
            <p:cNvSpPr/>
            <p:nvPr/>
          </p:nvSpPr>
          <p:spPr>
            <a:xfrm rot="10800000" flipH="1">
              <a:off x="3071457" y="2013875"/>
              <a:ext cx="1944600" cy="1569600"/>
            </a:xfrm>
            <a:prstGeom prst="round2DiagRect">
              <a:avLst>
                <a:gd name="adj1" fmla="val 0"/>
                <a:gd name="adj2" fmla="val 1776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txBox="1"/>
            <p:nvPr/>
          </p:nvSpPr>
          <p:spPr>
            <a:xfrm>
              <a:off x="3316102" y="2256385"/>
              <a:ext cx="1451700" cy="459900"/>
            </a:xfrm>
            <a:prstGeom prst="rect">
              <a:avLst/>
            </a:prstGeom>
            <a:solidFill>
              <a:schemeClr val="accent5"/>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Fitting</a:t>
              </a:r>
              <a:endParaRPr>
                <a:solidFill>
                  <a:srgbClr val="FFFFFF"/>
                </a:solidFill>
                <a:latin typeface="Roboto"/>
                <a:ea typeface="Roboto"/>
                <a:cs typeface="Roboto"/>
                <a:sym typeface="Roboto"/>
              </a:endParaRPr>
            </a:p>
          </p:txBody>
        </p:sp>
      </p:grpSp>
      <p:grpSp>
        <p:nvGrpSpPr>
          <p:cNvPr id="372" name="Google Shape;372;p40"/>
          <p:cNvGrpSpPr/>
          <p:nvPr/>
        </p:nvGrpSpPr>
        <p:grpSpPr>
          <a:xfrm>
            <a:off x="1267217" y="1078931"/>
            <a:ext cx="3305820" cy="2648386"/>
            <a:chOff x="1126863" y="2013875"/>
            <a:chExt cx="1944600" cy="1569600"/>
          </a:xfrm>
        </p:grpSpPr>
        <p:sp>
          <p:nvSpPr>
            <p:cNvPr id="373" name="Google Shape;373;p40"/>
            <p:cNvSpPr/>
            <p:nvPr/>
          </p:nvSpPr>
          <p:spPr>
            <a:xfrm>
              <a:off x="1126863" y="2013875"/>
              <a:ext cx="1944600" cy="1569600"/>
            </a:xfrm>
            <a:prstGeom prst="round2DiagRect">
              <a:avLst>
                <a:gd name="adj1" fmla="val 0"/>
                <a:gd name="adj2" fmla="val 17764"/>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txBox="1"/>
            <p:nvPr/>
          </p:nvSpPr>
          <p:spPr>
            <a:xfrm>
              <a:off x="1351627"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Compiling</a:t>
              </a:r>
              <a:endParaRPr>
                <a:solidFill>
                  <a:srgbClr val="FFFFFF"/>
                </a:solidFill>
                <a:latin typeface="Roboto"/>
                <a:ea typeface="Roboto"/>
                <a:cs typeface="Roboto"/>
                <a:sym typeface="Roboto"/>
              </a:endParaRPr>
            </a:p>
          </p:txBody>
        </p:sp>
        <p:sp>
          <p:nvSpPr>
            <p:cNvPr id="375" name="Google Shape;375;p40"/>
            <p:cNvSpPr txBox="1"/>
            <p:nvPr/>
          </p:nvSpPr>
          <p:spPr>
            <a:xfrm>
              <a:off x="1263882" y="2593049"/>
              <a:ext cx="1627200" cy="99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FFFFFF"/>
                  </a:solidFill>
                  <a:latin typeface="Roboto"/>
                  <a:ea typeface="Roboto"/>
                  <a:cs typeface="Roboto"/>
                  <a:sym typeface="Roboto"/>
                </a:rPr>
                <a:t>Optimiser = “rmsprop”</a:t>
              </a: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None/>
              </a:pPr>
              <a:r>
                <a:rPr lang="en" sz="1000">
                  <a:solidFill>
                    <a:srgbClr val="FFFFFF"/>
                  </a:solidFill>
                  <a:latin typeface="Roboto"/>
                  <a:ea typeface="Roboto"/>
                  <a:cs typeface="Roboto"/>
                  <a:sym typeface="Roboto"/>
                </a:rPr>
                <a:t>Loss = “categorical_crossentropy” - Multiple classes </a:t>
              </a: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None/>
              </a:pPr>
              <a:r>
                <a:rPr lang="en" sz="1000">
                  <a:solidFill>
                    <a:srgbClr val="FFFFFF"/>
                  </a:solidFill>
                  <a:latin typeface="Roboto"/>
                  <a:ea typeface="Roboto"/>
                  <a:cs typeface="Roboto"/>
                  <a:sym typeface="Roboto"/>
                </a:rPr>
                <a:t>Metric = “acc” - Accuracy of classifying text into appropriate label</a:t>
              </a: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None/>
              </a:pP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None/>
              </a:pPr>
              <a:endParaRPr sz="1000">
                <a:solidFill>
                  <a:srgbClr val="FFFFFF"/>
                </a:solidFill>
                <a:latin typeface="Roboto"/>
                <a:ea typeface="Roboto"/>
                <a:cs typeface="Roboto"/>
                <a:sym typeface="Roboto"/>
              </a:endParaRPr>
            </a:p>
            <a:p>
              <a:pPr marL="0" lvl="0" indent="0" algn="l" rtl="0">
                <a:lnSpc>
                  <a:spcPct val="115000"/>
                </a:lnSpc>
                <a:spcBef>
                  <a:spcPts val="1600"/>
                </a:spcBef>
                <a:spcAft>
                  <a:spcPts val="1600"/>
                </a:spcAft>
                <a:buNone/>
              </a:pPr>
              <a:endParaRPr sz="1000">
                <a:solidFill>
                  <a:srgbClr val="FFFFFF"/>
                </a:solidFill>
                <a:latin typeface="Roboto"/>
                <a:ea typeface="Roboto"/>
                <a:cs typeface="Roboto"/>
                <a:sym typeface="Roboto"/>
              </a:endParaRPr>
            </a:p>
          </p:txBody>
        </p:sp>
      </p:grpSp>
      <p:grpSp>
        <p:nvGrpSpPr>
          <p:cNvPr id="376" name="Google Shape;376;p40"/>
          <p:cNvGrpSpPr/>
          <p:nvPr/>
        </p:nvGrpSpPr>
        <p:grpSpPr>
          <a:xfrm>
            <a:off x="4445240" y="1766171"/>
            <a:ext cx="260366" cy="260366"/>
            <a:chOff x="3157188" y="909150"/>
            <a:chExt cx="470400" cy="470400"/>
          </a:xfrm>
        </p:grpSpPr>
        <p:sp>
          <p:nvSpPr>
            <p:cNvPr id="377" name="Google Shape;377;p40"/>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0"/>
            <p:cNvSpPr/>
            <p:nvPr/>
          </p:nvSpPr>
          <p:spPr>
            <a:xfrm>
              <a:off x="3243138" y="995100"/>
              <a:ext cx="298500" cy="298500"/>
            </a:xfrm>
            <a:prstGeom prst="mathPlus">
              <a:avLst>
                <a:gd name="adj1" fmla="val 99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40"/>
          <p:cNvSpPr txBox="1"/>
          <p:nvPr/>
        </p:nvSpPr>
        <p:spPr>
          <a:xfrm>
            <a:off x="2847291" y="192837"/>
            <a:ext cx="29340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dirty="0">
                <a:solidFill>
                  <a:schemeClr val="lt2"/>
                </a:solidFill>
                <a:latin typeface="Squada One"/>
                <a:ea typeface="Squada One"/>
                <a:cs typeface="Squada One"/>
                <a:sym typeface="Squada One"/>
              </a:rPr>
              <a:t>Baseline Model</a:t>
            </a:r>
            <a:endParaRPr sz="3100" dirty="0">
              <a:solidFill>
                <a:schemeClr val="lt2"/>
              </a:solidFill>
              <a:latin typeface="Squada One"/>
              <a:ea typeface="Squada One"/>
              <a:cs typeface="Squada One"/>
              <a:sym typeface="Squada One"/>
            </a:endParaRPr>
          </a:p>
        </p:txBody>
      </p:sp>
      <p:grpSp>
        <p:nvGrpSpPr>
          <p:cNvPr id="380" name="Google Shape;380;p40"/>
          <p:cNvGrpSpPr/>
          <p:nvPr/>
        </p:nvGrpSpPr>
        <p:grpSpPr>
          <a:xfrm>
            <a:off x="5470287" y="358365"/>
            <a:ext cx="330936" cy="330743"/>
            <a:chOff x="-49764975" y="3183375"/>
            <a:chExt cx="299300" cy="299125"/>
          </a:xfrm>
        </p:grpSpPr>
        <p:sp>
          <p:nvSpPr>
            <p:cNvPr id="381" name="Google Shape;381;p4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40"/>
          <p:cNvSpPr txBox="1"/>
          <p:nvPr/>
        </p:nvSpPr>
        <p:spPr>
          <a:xfrm>
            <a:off x="4654675" y="1966295"/>
            <a:ext cx="2766300" cy="167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FFFFFF"/>
                </a:solidFill>
                <a:latin typeface="Roboto"/>
                <a:ea typeface="Roboto"/>
                <a:cs typeface="Roboto"/>
                <a:sym typeface="Roboto"/>
              </a:rPr>
              <a:t>Epochs  = 10</a:t>
            </a: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None/>
            </a:pPr>
            <a:r>
              <a:rPr lang="en" sz="1000">
                <a:solidFill>
                  <a:srgbClr val="FFFFFF"/>
                </a:solidFill>
                <a:latin typeface="Roboto"/>
                <a:ea typeface="Roboto"/>
                <a:cs typeface="Roboto"/>
                <a:sym typeface="Roboto"/>
              </a:rPr>
              <a:t>Batch Size = 32</a:t>
            </a: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None/>
            </a:pPr>
            <a:r>
              <a:rPr lang="en" sz="1000">
                <a:solidFill>
                  <a:srgbClr val="FFFFFF"/>
                </a:solidFill>
                <a:latin typeface="Roboto"/>
                <a:ea typeface="Roboto"/>
                <a:cs typeface="Roboto"/>
                <a:sym typeface="Roboto"/>
              </a:rPr>
              <a:t>Validation Split = 0.2 - Splits 20% of Training Data as Validation</a:t>
            </a: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None/>
            </a:pP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None/>
            </a:pPr>
            <a:endParaRPr sz="1000">
              <a:solidFill>
                <a:srgbClr val="FFFFFF"/>
              </a:solidFill>
              <a:latin typeface="Roboto"/>
              <a:ea typeface="Roboto"/>
              <a:cs typeface="Roboto"/>
              <a:sym typeface="Roboto"/>
            </a:endParaRPr>
          </a:p>
          <a:p>
            <a:pPr marL="0" lvl="0" indent="0" algn="l" rtl="0">
              <a:lnSpc>
                <a:spcPct val="115000"/>
              </a:lnSpc>
              <a:spcBef>
                <a:spcPts val="1600"/>
              </a:spcBef>
              <a:spcAft>
                <a:spcPts val="1600"/>
              </a:spcAft>
              <a:buNone/>
            </a:pPr>
            <a:endParaRPr sz="1000">
              <a:solidFill>
                <a:srgbClr val="FFFFFF"/>
              </a:solidFill>
              <a:latin typeface="Roboto"/>
              <a:ea typeface="Roboto"/>
              <a:cs typeface="Roboto"/>
              <a:sym typeface="Roboto"/>
            </a:endParaRPr>
          </a:p>
        </p:txBody>
      </p:sp>
      <p:pic>
        <p:nvPicPr>
          <p:cNvPr id="391" name="Google Shape;391;p40"/>
          <p:cNvPicPr preferRelativeResize="0"/>
          <p:nvPr/>
        </p:nvPicPr>
        <p:blipFill>
          <a:blip r:embed="rId3">
            <a:alphaModFix/>
          </a:blip>
          <a:stretch>
            <a:fillRect/>
          </a:stretch>
        </p:blipFill>
        <p:spPr>
          <a:xfrm>
            <a:off x="1957225" y="3837925"/>
            <a:ext cx="5229550" cy="10949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1705" name="Google Shape;1705;p130"/>
          <p:cNvSpPr txBox="1">
            <a:spLocks noGrp="1"/>
          </p:cNvSpPr>
          <p:nvPr>
            <p:ph type="ctrTitle" idx="6"/>
          </p:nvPr>
        </p:nvSpPr>
        <p:spPr>
          <a:xfrm>
            <a:off x="3257407" y="2221206"/>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200"/>
              <a:t>Low Tze Han Dexter</a:t>
            </a:r>
            <a:endParaRPr sz="3200"/>
          </a:p>
        </p:txBody>
      </p:sp>
      <p:sp>
        <p:nvSpPr>
          <p:cNvPr id="1706" name="Google Shape;1706;p130"/>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PART 2 (Individual)</a:t>
            </a:r>
            <a:endParaRPr/>
          </a:p>
        </p:txBody>
      </p:sp>
      <p:sp>
        <p:nvSpPr>
          <p:cNvPr id="1707" name="Google Shape;1707;p130"/>
          <p:cNvSpPr txBox="1">
            <a:spLocks noGrp="1"/>
          </p:cNvSpPr>
          <p:nvPr>
            <p:ph type="title" idx="9"/>
          </p:nvPr>
        </p:nvSpPr>
        <p:spPr>
          <a:xfrm>
            <a:off x="2068757" y="204753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02</a:t>
            </a:r>
            <a:endParaRPr/>
          </a:p>
        </p:txBody>
      </p:sp>
      <p:grpSp>
        <p:nvGrpSpPr>
          <p:cNvPr id="1708" name="Google Shape;1708;p130"/>
          <p:cNvGrpSpPr/>
          <p:nvPr/>
        </p:nvGrpSpPr>
        <p:grpSpPr>
          <a:xfrm>
            <a:off x="5839966" y="2141259"/>
            <a:ext cx="400787" cy="390327"/>
            <a:chOff x="-55576850" y="3198125"/>
            <a:chExt cx="279625" cy="319025"/>
          </a:xfrm>
        </p:grpSpPr>
        <p:sp>
          <p:nvSpPr>
            <p:cNvPr id="1709" name="Google Shape;1709;p13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3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3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3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17" name="Google Shape;1717;p131"/>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Loading</a:t>
            </a:r>
            <a:endParaRPr/>
          </a:p>
        </p:txBody>
      </p:sp>
      <p:pic>
        <p:nvPicPr>
          <p:cNvPr id="1718" name="Google Shape;1718;p131"/>
          <p:cNvPicPr preferRelativeResize="0"/>
          <p:nvPr/>
        </p:nvPicPr>
        <p:blipFill>
          <a:blip r:embed="rId3">
            <a:alphaModFix/>
          </a:blip>
          <a:stretch>
            <a:fillRect/>
          </a:stretch>
        </p:blipFill>
        <p:spPr>
          <a:xfrm>
            <a:off x="1437725" y="1823950"/>
            <a:ext cx="6304426" cy="3049525"/>
          </a:xfrm>
          <a:prstGeom prst="rect">
            <a:avLst/>
          </a:prstGeom>
          <a:noFill/>
          <a:ln>
            <a:noFill/>
          </a:ln>
        </p:spPr>
      </p:pic>
      <p:sp>
        <p:nvSpPr>
          <p:cNvPr id="1719" name="Google Shape;1719;p131"/>
          <p:cNvSpPr txBox="1"/>
          <p:nvPr/>
        </p:nvSpPr>
        <p:spPr>
          <a:xfrm>
            <a:off x="1409925" y="1423750"/>
            <a:ext cx="534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Load and check data contents to find what needs to be cleaned</a:t>
            </a:r>
            <a:endParaRPr>
              <a:solidFill>
                <a:schemeClr val="lt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1724" name="Google Shape;1724;p132"/>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Data Preprocessing - Data Cleaning</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pic>
        <p:nvPicPr>
          <p:cNvPr id="1725" name="Google Shape;1725;p132"/>
          <p:cNvPicPr preferRelativeResize="0"/>
          <p:nvPr/>
        </p:nvPicPr>
        <p:blipFill>
          <a:blip r:embed="rId3">
            <a:alphaModFix/>
          </a:blip>
          <a:stretch>
            <a:fillRect/>
          </a:stretch>
        </p:blipFill>
        <p:spPr>
          <a:xfrm>
            <a:off x="2236750" y="1508325"/>
            <a:ext cx="6809400" cy="2838375"/>
          </a:xfrm>
          <a:prstGeom prst="rect">
            <a:avLst/>
          </a:prstGeom>
          <a:noFill/>
          <a:ln>
            <a:noFill/>
          </a:ln>
        </p:spPr>
      </p:pic>
      <p:sp>
        <p:nvSpPr>
          <p:cNvPr id="1726" name="Google Shape;1726;p132"/>
          <p:cNvSpPr txBox="1"/>
          <p:nvPr/>
        </p:nvSpPr>
        <p:spPr>
          <a:xfrm>
            <a:off x="185700" y="2025250"/>
            <a:ext cx="2083200" cy="139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u="sng">
                <a:solidFill>
                  <a:schemeClr val="lt1"/>
                </a:solidFill>
              </a:rPr>
              <a:t>Clean data by:</a:t>
            </a:r>
            <a:endParaRPr u="sng">
              <a:solidFill>
                <a:schemeClr val="lt1"/>
              </a:solidFill>
            </a:endParaRPr>
          </a:p>
          <a:p>
            <a:pPr marL="457200" lvl="0" indent="-317500" algn="l" rtl="0">
              <a:lnSpc>
                <a:spcPct val="115000"/>
              </a:lnSpc>
              <a:spcBef>
                <a:spcPts val="0"/>
              </a:spcBef>
              <a:spcAft>
                <a:spcPts val="0"/>
              </a:spcAft>
              <a:buClr>
                <a:schemeClr val="lt1"/>
              </a:buClr>
              <a:buSzPts val="1400"/>
              <a:buAutoNum type="arabicPeriod"/>
            </a:pPr>
            <a:r>
              <a:rPr lang="en">
                <a:solidFill>
                  <a:schemeClr val="lt1"/>
                </a:solidFill>
              </a:rPr>
              <a:t>Lowercase data</a:t>
            </a:r>
            <a:endParaRPr>
              <a:solidFill>
                <a:schemeClr val="lt1"/>
              </a:solidFill>
            </a:endParaRPr>
          </a:p>
          <a:p>
            <a:pPr marL="457200" lvl="0" indent="-317500" algn="l" rtl="0">
              <a:lnSpc>
                <a:spcPct val="115000"/>
              </a:lnSpc>
              <a:spcBef>
                <a:spcPts val="0"/>
              </a:spcBef>
              <a:spcAft>
                <a:spcPts val="0"/>
              </a:spcAft>
              <a:buClr>
                <a:schemeClr val="lt1"/>
              </a:buClr>
              <a:buSzPts val="1400"/>
              <a:buAutoNum type="arabicPeriod"/>
            </a:pPr>
            <a:r>
              <a:rPr lang="en">
                <a:solidFill>
                  <a:schemeClr val="lt1"/>
                </a:solidFill>
              </a:rPr>
              <a:t>Manually remove odd characters and numbers</a:t>
            </a:r>
            <a:endParaRPr>
              <a:solidFill>
                <a:schemeClr val="lt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p133"/>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Preprocessing - Data Extraction</a:t>
            </a:r>
            <a:endParaRPr/>
          </a:p>
        </p:txBody>
      </p:sp>
      <p:pic>
        <p:nvPicPr>
          <p:cNvPr id="1732" name="Google Shape;1732;p133"/>
          <p:cNvPicPr preferRelativeResize="0"/>
          <p:nvPr/>
        </p:nvPicPr>
        <p:blipFill>
          <a:blip r:embed="rId3">
            <a:alphaModFix/>
          </a:blip>
          <a:stretch>
            <a:fillRect/>
          </a:stretch>
        </p:blipFill>
        <p:spPr>
          <a:xfrm>
            <a:off x="673175" y="1993250"/>
            <a:ext cx="7973499" cy="2747825"/>
          </a:xfrm>
          <a:prstGeom prst="rect">
            <a:avLst/>
          </a:prstGeom>
          <a:noFill/>
          <a:ln>
            <a:noFill/>
          </a:ln>
        </p:spPr>
      </p:pic>
      <p:sp>
        <p:nvSpPr>
          <p:cNvPr id="1733" name="Google Shape;1733;p133"/>
          <p:cNvSpPr txBox="1"/>
          <p:nvPr/>
        </p:nvSpPr>
        <p:spPr>
          <a:xfrm>
            <a:off x="607925" y="1594250"/>
            <a:ext cx="676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From the cleaned text, extract sections of sentences and target character</a:t>
            </a:r>
            <a:endParaRPr>
              <a:solidFill>
                <a:schemeClr val="lt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134"/>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Data Preprocessing - Data Extraction</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1739" name="Google Shape;1739;p134"/>
          <p:cNvSpPr txBox="1"/>
          <p:nvPr/>
        </p:nvSpPr>
        <p:spPr>
          <a:xfrm>
            <a:off x="686075" y="1492625"/>
            <a:ext cx="737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Map characters to a dictionary and use it to help one hot encode the data to make the x_train and y_train dataset</a:t>
            </a:r>
            <a:endParaRPr>
              <a:solidFill>
                <a:schemeClr val="lt1"/>
              </a:solidFill>
            </a:endParaRPr>
          </a:p>
        </p:txBody>
      </p:sp>
      <p:pic>
        <p:nvPicPr>
          <p:cNvPr id="1740" name="Google Shape;1740;p134"/>
          <p:cNvPicPr preferRelativeResize="0"/>
          <p:nvPr/>
        </p:nvPicPr>
        <p:blipFill>
          <a:blip r:embed="rId3">
            <a:alphaModFix/>
          </a:blip>
          <a:stretch>
            <a:fillRect/>
          </a:stretch>
        </p:blipFill>
        <p:spPr>
          <a:xfrm>
            <a:off x="686075" y="2108225"/>
            <a:ext cx="7935749" cy="26452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Google Shape;1745;p135"/>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Baseline Model</a:t>
            </a:r>
            <a:endParaRPr/>
          </a:p>
        </p:txBody>
      </p:sp>
      <p:sp>
        <p:nvSpPr>
          <p:cNvPr id="1746" name="Google Shape;1746;p135"/>
          <p:cNvSpPr txBox="1"/>
          <p:nvPr/>
        </p:nvSpPr>
        <p:spPr>
          <a:xfrm>
            <a:off x="78000" y="2185975"/>
            <a:ext cx="2324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Baseline model</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3 LSTM layer</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64 neurons</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Rmsprop optimizer</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Batch size 128</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10 epochs</a:t>
            </a:r>
            <a:endParaRPr>
              <a:solidFill>
                <a:schemeClr val="lt1"/>
              </a:solidFill>
            </a:endParaRPr>
          </a:p>
        </p:txBody>
      </p:sp>
      <p:pic>
        <p:nvPicPr>
          <p:cNvPr id="1747" name="Google Shape;1747;p135"/>
          <p:cNvPicPr preferRelativeResize="0"/>
          <p:nvPr/>
        </p:nvPicPr>
        <p:blipFill>
          <a:blip r:embed="rId3">
            <a:alphaModFix/>
          </a:blip>
          <a:stretch>
            <a:fillRect/>
          </a:stretch>
        </p:blipFill>
        <p:spPr>
          <a:xfrm>
            <a:off x="2402100" y="2160125"/>
            <a:ext cx="6605449" cy="21364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136"/>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Baseline model</a:t>
            </a:r>
            <a:endParaRPr/>
          </a:p>
        </p:txBody>
      </p:sp>
      <p:sp>
        <p:nvSpPr>
          <p:cNvPr id="1753" name="Google Shape;1753;p136"/>
          <p:cNvSpPr txBox="1"/>
          <p:nvPr/>
        </p:nvSpPr>
        <p:spPr>
          <a:xfrm>
            <a:off x="3551100" y="1058425"/>
            <a:ext cx="20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Baseline model results</a:t>
            </a:r>
            <a:endParaRPr>
              <a:solidFill>
                <a:schemeClr val="lt1"/>
              </a:solidFill>
            </a:endParaRPr>
          </a:p>
        </p:txBody>
      </p:sp>
      <p:pic>
        <p:nvPicPr>
          <p:cNvPr id="1754" name="Google Shape;1754;p136"/>
          <p:cNvPicPr preferRelativeResize="0"/>
          <p:nvPr/>
        </p:nvPicPr>
        <p:blipFill>
          <a:blip r:embed="rId3">
            <a:alphaModFix/>
          </a:blip>
          <a:stretch>
            <a:fillRect/>
          </a:stretch>
        </p:blipFill>
        <p:spPr>
          <a:xfrm>
            <a:off x="6660800" y="1580300"/>
            <a:ext cx="2384577" cy="3354000"/>
          </a:xfrm>
          <a:prstGeom prst="rect">
            <a:avLst/>
          </a:prstGeom>
          <a:noFill/>
          <a:ln>
            <a:noFill/>
          </a:ln>
        </p:spPr>
      </p:pic>
      <p:pic>
        <p:nvPicPr>
          <p:cNvPr id="1755" name="Google Shape;1755;p136"/>
          <p:cNvPicPr preferRelativeResize="0"/>
          <p:nvPr/>
        </p:nvPicPr>
        <p:blipFill>
          <a:blip r:embed="rId4">
            <a:alphaModFix/>
          </a:blip>
          <a:stretch>
            <a:fillRect/>
          </a:stretch>
        </p:blipFill>
        <p:spPr>
          <a:xfrm>
            <a:off x="112413" y="3034934"/>
            <a:ext cx="6440624" cy="1899366"/>
          </a:xfrm>
          <a:prstGeom prst="rect">
            <a:avLst/>
          </a:prstGeom>
          <a:noFill/>
          <a:ln>
            <a:noFill/>
          </a:ln>
        </p:spPr>
      </p:pic>
      <p:sp>
        <p:nvSpPr>
          <p:cNvPr id="1756" name="Google Shape;1756;p136"/>
          <p:cNvSpPr txBox="1"/>
          <p:nvPr/>
        </p:nvSpPr>
        <p:spPr>
          <a:xfrm>
            <a:off x="7196388" y="1180100"/>
            <a:ext cx="131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Val acc = 0.53</a:t>
            </a:r>
            <a:endParaRPr>
              <a:solidFill>
                <a:schemeClr val="lt1"/>
              </a:solidFill>
            </a:endParaRPr>
          </a:p>
        </p:txBody>
      </p:sp>
      <p:sp>
        <p:nvSpPr>
          <p:cNvPr id="1757" name="Google Shape;1757;p136"/>
          <p:cNvSpPr txBox="1"/>
          <p:nvPr/>
        </p:nvSpPr>
        <p:spPr>
          <a:xfrm>
            <a:off x="112425" y="1988225"/>
            <a:ext cx="3242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Text generation (best at temp 0.5):</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Incoherent</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Some fake words</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Some repetition</a:t>
            </a:r>
            <a:endParaRPr>
              <a:solidFill>
                <a:schemeClr val="lt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137"/>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Text generation</a:t>
            </a:r>
            <a:endParaRPr/>
          </a:p>
        </p:txBody>
      </p:sp>
      <p:pic>
        <p:nvPicPr>
          <p:cNvPr id="1763" name="Google Shape;1763;p137"/>
          <p:cNvPicPr preferRelativeResize="0"/>
          <p:nvPr/>
        </p:nvPicPr>
        <p:blipFill>
          <a:blip r:embed="rId3">
            <a:alphaModFix/>
          </a:blip>
          <a:stretch>
            <a:fillRect/>
          </a:stretch>
        </p:blipFill>
        <p:spPr>
          <a:xfrm>
            <a:off x="3650725" y="1311600"/>
            <a:ext cx="5213925" cy="3424225"/>
          </a:xfrm>
          <a:prstGeom prst="rect">
            <a:avLst/>
          </a:prstGeom>
          <a:noFill/>
          <a:ln>
            <a:noFill/>
          </a:ln>
        </p:spPr>
      </p:pic>
      <p:sp>
        <p:nvSpPr>
          <p:cNvPr id="1764" name="Google Shape;1764;p137"/>
          <p:cNvSpPr txBox="1"/>
          <p:nvPr/>
        </p:nvSpPr>
        <p:spPr>
          <a:xfrm>
            <a:off x="578575" y="2050950"/>
            <a:ext cx="26424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Char char="●"/>
            </a:pPr>
            <a:r>
              <a:rPr lang="en">
                <a:solidFill>
                  <a:schemeClr val="lt1"/>
                </a:solidFill>
              </a:rPr>
              <a:t>Generate 200 characters of  text based on the random seed of text from the holmes.txt</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Prints 4 different text generations based on 4 different temperatures</a:t>
            </a:r>
            <a:endParaRPr>
              <a:solidFill>
                <a:schemeClr val="lt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138"/>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Find best layer - 10 epochs</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pic>
        <p:nvPicPr>
          <p:cNvPr id="1770" name="Google Shape;1770;p138"/>
          <p:cNvPicPr preferRelativeResize="0"/>
          <p:nvPr/>
        </p:nvPicPr>
        <p:blipFill>
          <a:blip r:embed="rId3">
            <a:alphaModFix/>
          </a:blip>
          <a:stretch>
            <a:fillRect/>
          </a:stretch>
        </p:blipFill>
        <p:spPr>
          <a:xfrm>
            <a:off x="866425" y="1961625"/>
            <a:ext cx="2086575" cy="2980826"/>
          </a:xfrm>
          <a:prstGeom prst="rect">
            <a:avLst/>
          </a:prstGeom>
          <a:noFill/>
          <a:ln>
            <a:noFill/>
          </a:ln>
        </p:spPr>
      </p:pic>
      <p:pic>
        <p:nvPicPr>
          <p:cNvPr id="1771" name="Google Shape;1771;p138"/>
          <p:cNvPicPr preferRelativeResize="0"/>
          <p:nvPr/>
        </p:nvPicPr>
        <p:blipFill>
          <a:blip r:embed="rId4">
            <a:alphaModFix/>
          </a:blip>
          <a:stretch>
            <a:fillRect/>
          </a:stretch>
        </p:blipFill>
        <p:spPr>
          <a:xfrm>
            <a:off x="3736275" y="1985484"/>
            <a:ext cx="2086575" cy="2933104"/>
          </a:xfrm>
          <a:prstGeom prst="rect">
            <a:avLst/>
          </a:prstGeom>
          <a:noFill/>
          <a:ln>
            <a:noFill/>
          </a:ln>
        </p:spPr>
      </p:pic>
      <p:pic>
        <p:nvPicPr>
          <p:cNvPr id="1772" name="Google Shape;1772;p138"/>
          <p:cNvPicPr preferRelativeResize="0"/>
          <p:nvPr/>
        </p:nvPicPr>
        <p:blipFill>
          <a:blip r:embed="rId5">
            <a:alphaModFix/>
          </a:blip>
          <a:stretch>
            <a:fillRect/>
          </a:stretch>
        </p:blipFill>
        <p:spPr>
          <a:xfrm>
            <a:off x="6410291" y="1985475"/>
            <a:ext cx="2039809" cy="2933100"/>
          </a:xfrm>
          <a:prstGeom prst="rect">
            <a:avLst/>
          </a:prstGeom>
          <a:noFill/>
          <a:ln>
            <a:noFill/>
          </a:ln>
        </p:spPr>
      </p:pic>
      <p:sp>
        <p:nvSpPr>
          <p:cNvPr id="1773" name="Google Shape;1773;p138"/>
          <p:cNvSpPr txBox="1"/>
          <p:nvPr/>
        </p:nvSpPr>
        <p:spPr>
          <a:xfrm>
            <a:off x="4273475" y="1284150"/>
            <a:ext cx="119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SimpleRNN</a:t>
            </a:r>
            <a:endParaRPr>
              <a:solidFill>
                <a:schemeClr val="lt1"/>
              </a:solidFill>
            </a:endParaRPr>
          </a:p>
        </p:txBody>
      </p:sp>
      <p:sp>
        <p:nvSpPr>
          <p:cNvPr id="1774" name="Google Shape;1774;p138"/>
          <p:cNvSpPr txBox="1"/>
          <p:nvPr/>
        </p:nvSpPr>
        <p:spPr>
          <a:xfrm>
            <a:off x="888250" y="1284150"/>
            <a:ext cx="2086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LSTM - </a:t>
            </a:r>
            <a:r>
              <a:rPr lang="en">
                <a:solidFill>
                  <a:srgbClr val="0000FF"/>
                </a:solidFill>
              </a:rPr>
              <a:t>Base</a:t>
            </a:r>
            <a:r>
              <a:rPr lang="en">
                <a:solidFill>
                  <a:schemeClr val="lt1"/>
                </a:solidFill>
              </a:rPr>
              <a:t>/</a:t>
            </a:r>
            <a:r>
              <a:rPr lang="en">
                <a:solidFill>
                  <a:srgbClr val="FF0000"/>
                </a:solidFill>
              </a:rPr>
              <a:t>Best</a:t>
            </a:r>
            <a:endParaRPr>
              <a:solidFill>
                <a:srgbClr val="FF0000"/>
              </a:solidFill>
            </a:endParaRPr>
          </a:p>
        </p:txBody>
      </p:sp>
      <p:sp>
        <p:nvSpPr>
          <p:cNvPr id="1775" name="Google Shape;1775;p138"/>
          <p:cNvSpPr txBox="1"/>
          <p:nvPr/>
        </p:nvSpPr>
        <p:spPr>
          <a:xfrm>
            <a:off x="6952575" y="1284150"/>
            <a:ext cx="119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GRU</a:t>
            </a:r>
            <a:endParaRPr>
              <a:solidFill>
                <a:schemeClr val="lt1"/>
              </a:solidFill>
            </a:endParaRPr>
          </a:p>
        </p:txBody>
      </p:sp>
      <p:sp>
        <p:nvSpPr>
          <p:cNvPr id="1776" name="Google Shape;1776;p138"/>
          <p:cNvSpPr txBox="1"/>
          <p:nvPr/>
        </p:nvSpPr>
        <p:spPr>
          <a:xfrm>
            <a:off x="1171350" y="1585275"/>
            <a:ext cx="160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Works properly</a:t>
            </a:r>
            <a:endParaRPr>
              <a:solidFill>
                <a:schemeClr val="lt1"/>
              </a:solidFill>
            </a:endParaRPr>
          </a:p>
        </p:txBody>
      </p:sp>
      <p:sp>
        <p:nvSpPr>
          <p:cNvPr id="1777" name="Google Shape;1777;p138"/>
          <p:cNvSpPr txBox="1"/>
          <p:nvPr/>
        </p:nvSpPr>
        <p:spPr>
          <a:xfrm>
            <a:off x="4072438" y="1626750"/>
            <a:ext cx="160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Dosen’t work</a:t>
            </a:r>
            <a:endParaRPr>
              <a:solidFill>
                <a:schemeClr val="lt1"/>
              </a:solidFill>
            </a:endParaRPr>
          </a:p>
        </p:txBody>
      </p:sp>
      <p:sp>
        <p:nvSpPr>
          <p:cNvPr id="1778" name="Google Shape;1778;p138"/>
          <p:cNvSpPr txBox="1"/>
          <p:nvPr/>
        </p:nvSpPr>
        <p:spPr>
          <a:xfrm>
            <a:off x="6626038" y="1626750"/>
            <a:ext cx="160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Dosen’t work</a:t>
            </a:r>
            <a:endParaRPr>
              <a:solidFill>
                <a:schemeClr val="lt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139"/>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Find Best optimizer - 10 epochs</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pic>
        <p:nvPicPr>
          <p:cNvPr id="1784" name="Google Shape;1784;p139"/>
          <p:cNvPicPr preferRelativeResize="0"/>
          <p:nvPr/>
        </p:nvPicPr>
        <p:blipFill>
          <a:blip r:embed="rId3">
            <a:alphaModFix/>
          </a:blip>
          <a:stretch>
            <a:fillRect/>
          </a:stretch>
        </p:blipFill>
        <p:spPr>
          <a:xfrm>
            <a:off x="876650" y="2230991"/>
            <a:ext cx="2053100" cy="2745159"/>
          </a:xfrm>
          <a:prstGeom prst="rect">
            <a:avLst/>
          </a:prstGeom>
          <a:noFill/>
          <a:ln>
            <a:noFill/>
          </a:ln>
        </p:spPr>
      </p:pic>
      <p:pic>
        <p:nvPicPr>
          <p:cNvPr id="1785" name="Google Shape;1785;p139"/>
          <p:cNvPicPr preferRelativeResize="0"/>
          <p:nvPr/>
        </p:nvPicPr>
        <p:blipFill>
          <a:blip r:embed="rId4">
            <a:alphaModFix/>
          </a:blip>
          <a:stretch>
            <a:fillRect/>
          </a:stretch>
        </p:blipFill>
        <p:spPr>
          <a:xfrm>
            <a:off x="3744456" y="2231002"/>
            <a:ext cx="2053095" cy="2786373"/>
          </a:xfrm>
          <a:prstGeom prst="rect">
            <a:avLst/>
          </a:prstGeom>
          <a:noFill/>
          <a:ln>
            <a:noFill/>
          </a:ln>
        </p:spPr>
      </p:pic>
      <p:pic>
        <p:nvPicPr>
          <p:cNvPr id="1786" name="Google Shape;1786;p139"/>
          <p:cNvPicPr preferRelativeResize="0"/>
          <p:nvPr/>
        </p:nvPicPr>
        <p:blipFill>
          <a:blip r:embed="rId5">
            <a:alphaModFix/>
          </a:blip>
          <a:stretch>
            <a:fillRect/>
          </a:stretch>
        </p:blipFill>
        <p:spPr>
          <a:xfrm>
            <a:off x="6394327" y="2242900"/>
            <a:ext cx="2003898" cy="2762587"/>
          </a:xfrm>
          <a:prstGeom prst="rect">
            <a:avLst/>
          </a:prstGeom>
          <a:noFill/>
          <a:ln>
            <a:noFill/>
          </a:ln>
        </p:spPr>
      </p:pic>
      <p:sp>
        <p:nvSpPr>
          <p:cNvPr id="1787" name="Google Shape;1787;p139"/>
          <p:cNvSpPr txBox="1"/>
          <p:nvPr/>
        </p:nvSpPr>
        <p:spPr>
          <a:xfrm>
            <a:off x="4128100" y="1131750"/>
            <a:ext cx="119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Adam</a:t>
            </a:r>
            <a:endParaRPr>
              <a:solidFill>
                <a:schemeClr val="lt1"/>
              </a:solidFill>
            </a:endParaRPr>
          </a:p>
        </p:txBody>
      </p:sp>
      <p:sp>
        <p:nvSpPr>
          <p:cNvPr id="1788" name="Google Shape;1788;p139"/>
          <p:cNvSpPr txBox="1"/>
          <p:nvPr/>
        </p:nvSpPr>
        <p:spPr>
          <a:xfrm>
            <a:off x="845850" y="1131750"/>
            <a:ext cx="211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RMSprop - </a:t>
            </a:r>
            <a:r>
              <a:rPr lang="en">
                <a:solidFill>
                  <a:srgbClr val="0000FF"/>
                </a:solidFill>
              </a:rPr>
              <a:t>Base</a:t>
            </a:r>
            <a:r>
              <a:rPr lang="en">
                <a:solidFill>
                  <a:schemeClr val="lt1"/>
                </a:solidFill>
              </a:rPr>
              <a:t>/</a:t>
            </a:r>
            <a:r>
              <a:rPr lang="en">
                <a:solidFill>
                  <a:srgbClr val="FF0000"/>
                </a:solidFill>
              </a:rPr>
              <a:t>Best</a:t>
            </a:r>
            <a:endParaRPr>
              <a:solidFill>
                <a:srgbClr val="FF0000"/>
              </a:solidFill>
            </a:endParaRPr>
          </a:p>
        </p:txBody>
      </p:sp>
      <p:sp>
        <p:nvSpPr>
          <p:cNvPr id="1789" name="Google Shape;1789;p139"/>
          <p:cNvSpPr txBox="1"/>
          <p:nvPr/>
        </p:nvSpPr>
        <p:spPr>
          <a:xfrm>
            <a:off x="6800175" y="1131750"/>
            <a:ext cx="119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Nadam</a:t>
            </a:r>
            <a:endParaRPr>
              <a:solidFill>
                <a:schemeClr val="lt1"/>
              </a:solidFill>
            </a:endParaRPr>
          </a:p>
        </p:txBody>
      </p:sp>
      <p:sp>
        <p:nvSpPr>
          <p:cNvPr id="1790" name="Google Shape;1790;p139"/>
          <p:cNvSpPr txBox="1"/>
          <p:nvPr/>
        </p:nvSpPr>
        <p:spPr>
          <a:xfrm>
            <a:off x="1039925" y="1379225"/>
            <a:ext cx="1608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Decent val acc/ incoherent/ little fake words</a:t>
            </a:r>
            <a:endParaRPr>
              <a:solidFill>
                <a:schemeClr val="lt1"/>
              </a:solidFill>
            </a:endParaRPr>
          </a:p>
        </p:txBody>
      </p:sp>
      <p:sp>
        <p:nvSpPr>
          <p:cNvPr id="1791" name="Google Shape;1791;p139"/>
          <p:cNvSpPr txBox="1"/>
          <p:nvPr/>
        </p:nvSpPr>
        <p:spPr>
          <a:xfrm>
            <a:off x="3713650" y="1427750"/>
            <a:ext cx="2114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Low val acc/</a:t>
            </a:r>
            <a:endParaRPr>
              <a:solidFill>
                <a:schemeClr val="lt1"/>
              </a:solidFill>
            </a:endParaRPr>
          </a:p>
          <a:p>
            <a:pPr marL="0" lvl="0" indent="0" algn="ctr" rtl="0">
              <a:spcBef>
                <a:spcPts val="0"/>
              </a:spcBef>
              <a:spcAft>
                <a:spcPts val="0"/>
              </a:spcAft>
              <a:buNone/>
            </a:pPr>
            <a:r>
              <a:rPr lang="en">
                <a:solidFill>
                  <a:schemeClr val="lt1"/>
                </a:solidFill>
              </a:rPr>
              <a:t>incoherent/fake words</a:t>
            </a:r>
            <a:endParaRPr>
              <a:solidFill>
                <a:schemeClr val="lt1"/>
              </a:solidFill>
            </a:endParaRPr>
          </a:p>
        </p:txBody>
      </p:sp>
      <p:sp>
        <p:nvSpPr>
          <p:cNvPr id="1792" name="Google Shape;1792;p139"/>
          <p:cNvSpPr txBox="1"/>
          <p:nvPr/>
        </p:nvSpPr>
        <p:spPr>
          <a:xfrm>
            <a:off x="6338925" y="1427750"/>
            <a:ext cx="2114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Low val acc/</a:t>
            </a:r>
            <a:endParaRPr>
              <a:solidFill>
                <a:schemeClr val="lt1"/>
              </a:solidFill>
            </a:endParaRPr>
          </a:p>
          <a:p>
            <a:pPr marL="0" lvl="0" indent="0" algn="ctr" rtl="0">
              <a:spcBef>
                <a:spcPts val="0"/>
              </a:spcBef>
              <a:spcAft>
                <a:spcPts val="0"/>
              </a:spcAft>
              <a:buNone/>
            </a:pPr>
            <a:r>
              <a:rPr lang="en">
                <a:solidFill>
                  <a:schemeClr val="lt1"/>
                </a:solidFill>
              </a:rPr>
              <a:t>incoherent/fake words</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1"/>
          <p:cNvSpPr txBox="1">
            <a:spLocks noGrp="1"/>
          </p:cNvSpPr>
          <p:nvPr>
            <p:ph type="ctrTitle"/>
          </p:nvPr>
        </p:nvSpPr>
        <p:spPr>
          <a:xfrm flipH="1">
            <a:off x="2593950" y="182600"/>
            <a:ext cx="39561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BaseLine Model</a:t>
            </a:r>
            <a:endParaRPr/>
          </a:p>
        </p:txBody>
      </p:sp>
      <p:sp>
        <p:nvSpPr>
          <p:cNvPr id="397" name="Google Shape;397;p41"/>
          <p:cNvSpPr txBox="1">
            <a:spLocks noGrp="1"/>
          </p:cNvSpPr>
          <p:nvPr>
            <p:ph type="subTitle" idx="1"/>
          </p:nvPr>
        </p:nvSpPr>
        <p:spPr>
          <a:xfrm>
            <a:off x="1579850" y="3449600"/>
            <a:ext cx="13653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Accuracy Graph</a:t>
            </a:r>
            <a:endParaRPr/>
          </a:p>
        </p:txBody>
      </p:sp>
      <p:pic>
        <p:nvPicPr>
          <p:cNvPr id="398" name="Google Shape;398;p41"/>
          <p:cNvPicPr preferRelativeResize="0"/>
          <p:nvPr/>
        </p:nvPicPr>
        <p:blipFill>
          <a:blip r:embed="rId3">
            <a:alphaModFix/>
          </a:blip>
          <a:stretch>
            <a:fillRect/>
          </a:stretch>
        </p:blipFill>
        <p:spPr>
          <a:xfrm>
            <a:off x="795650" y="1420950"/>
            <a:ext cx="2933700" cy="1847850"/>
          </a:xfrm>
          <a:prstGeom prst="rect">
            <a:avLst/>
          </a:prstGeom>
          <a:noFill/>
          <a:ln>
            <a:noFill/>
          </a:ln>
        </p:spPr>
      </p:pic>
      <p:pic>
        <p:nvPicPr>
          <p:cNvPr id="399" name="Google Shape;399;p41"/>
          <p:cNvPicPr preferRelativeResize="0"/>
          <p:nvPr/>
        </p:nvPicPr>
        <p:blipFill>
          <a:blip r:embed="rId4">
            <a:alphaModFix/>
          </a:blip>
          <a:stretch>
            <a:fillRect/>
          </a:stretch>
        </p:blipFill>
        <p:spPr>
          <a:xfrm>
            <a:off x="5373875" y="1420950"/>
            <a:ext cx="3017500" cy="1847850"/>
          </a:xfrm>
          <a:prstGeom prst="rect">
            <a:avLst/>
          </a:prstGeom>
          <a:noFill/>
          <a:ln>
            <a:noFill/>
          </a:ln>
        </p:spPr>
      </p:pic>
      <p:sp>
        <p:nvSpPr>
          <p:cNvPr id="400" name="Google Shape;400;p41"/>
          <p:cNvSpPr txBox="1">
            <a:spLocks noGrp="1"/>
          </p:cNvSpPr>
          <p:nvPr>
            <p:ph type="subTitle" idx="1"/>
          </p:nvPr>
        </p:nvSpPr>
        <p:spPr>
          <a:xfrm>
            <a:off x="6413425" y="3449600"/>
            <a:ext cx="9969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Loss Graph</a:t>
            </a:r>
            <a:endParaRPr/>
          </a:p>
        </p:txBody>
      </p:sp>
      <p:grpSp>
        <p:nvGrpSpPr>
          <p:cNvPr id="401" name="Google Shape;401;p41"/>
          <p:cNvGrpSpPr/>
          <p:nvPr/>
        </p:nvGrpSpPr>
        <p:grpSpPr>
          <a:xfrm>
            <a:off x="6082489" y="352478"/>
            <a:ext cx="330936" cy="330743"/>
            <a:chOff x="-49764975" y="3183375"/>
            <a:chExt cx="299300" cy="299125"/>
          </a:xfrm>
        </p:grpSpPr>
        <p:sp>
          <p:nvSpPr>
            <p:cNvPr id="402" name="Google Shape;402;p4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sp>
        <p:nvSpPr>
          <p:cNvPr id="1797" name="Google Shape;1797;p140"/>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Find best parameters for optimizer - 20 epochs</a:t>
            </a:r>
            <a:endParaRPr sz="3400"/>
          </a:p>
        </p:txBody>
      </p:sp>
      <p:sp>
        <p:nvSpPr>
          <p:cNvPr id="1798" name="Google Shape;1798;p140"/>
          <p:cNvSpPr txBox="1"/>
          <p:nvPr/>
        </p:nvSpPr>
        <p:spPr>
          <a:xfrm>
            <a:off x="2365300" y="1238400"/>
            <a:ext cx="2132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RMSprop (lr = 0.01) </a:t>
            </a:r>
            <a:endParaRPr>
              <a:solidFill>
                <a:schemeClr val="lt1"/>
              </a:solidFill>
            </a:endParaRPr>
          </a:p>
          <a:p>
            <a:pPr marL="0" lvl="0" indent="0" algn="ctr" rtl="0">
              <a:spcBef>
                <a:spcPts val="0"/>
              </a:spcBef>
              <a:spcAft>
                <a:spcPts val="0"/>
              </a:spcAft>
              <a:buNone/>
            </a:pPr>
            <a:r>
              <a:rPr lang="en">
                <a:solidFill>
                  <a:schemeClr val="lt1"/>
                </a:solidFill>
              </a:rPr>
              <a:t>- </a:t>
            </a:r>
            <a:r>
              <a:rPr lang="en">
                <a:solidFill>
                  <a:srgbClr val="0000FF"/>
                </a:solidFill>
              </a:rPr>
              <a:t>Base</a:t>
            </a:r>
            <a:endParaRPr>
              <a:solidFill>
                <a:srgbClr val="0000FF"/>
              </a:solidFill>
            </a:endParaRPr>
          </a:p>
        </p:txBody>
      </p:sp>
      <p:sp>
        <p:nvSpPr>
          <p:cNvPr id="1799" name="Google Shape;1799;p140"/>
          <p:cNvSpPr txBox="1"/>
          <p:nvPr/>
        </p:nvSpPr>
        <p:spPr>
          <a:xfrm>
            <a:off x="282800" y="1238400"/>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RMSprop (lr = 0.1) </a:t>
            </a:r>
            <a:endParaRPr>
              <a:solidFill>
                <a:schemeClr val="lt1"/>
              </a:solidFill>
            </a:endParaRPr>
          </a:p>
        </p:txBody>
      </p:sp>
      <p:sp>
        <p:nvSpPr>
          <p:cNvPr id="1800" name="Google Shape;1800;p140"/>
          <p:cNvSpPr txBox="1"/>
          <p:nvPr/>
        </p:nvSpPr>
        <p:spPr>
          <a:xfrm>
            <a:off x="4720175" y="1238400"/>
            <a:ext cx="2326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RMSprop (lr = 0.001) </a:t>
            </a:r>
            <a:endParaRPr>
              <a:solidFill>
                <a:schemeClr val="lt1"/>
              </a:solidFill>
            </a:endParaRPr>
          </a:p>
          <a:p>
            <a:pPr marL="0" lvl="0" indent="0" algn="ctr" rtl="0">
              <a:spcBef>
                <a:spcPts val="0"/>
              </a:spcBef>
              <a:spcAft>
                <a:spcPts val="0"/>
              </a:spcAft>
              <a:buNone/>
            </a:pPr>
            <a:r>
              <a:rPr lang="en">
                <a:solidFill>
                  <a:schemeClr val="lt1"/>
                </a:solidFill>
              </a:rPr>
              <a:t>- </a:t>
            </a:r>
            <a:r>
              <a:rPr lang="en">
                <a:solidFill>
                  <a:srgbClr val="FF0000"/>
                </a:solidFill>
              </a:rPr>
              <a:t>Best</a:t>
            </a:r>
            <a:endParaRPr>
              <a:solidFill>
                <a:srgbClr val="FF0000"/>
              </a:solidFill>
            </a:endParaRPr>
          </a:p>
        </p:txBody>
      </p:sp>
      <p:sp>
        <p:nvSpPr>
          <p:cNvPr id="1801" name="Google Shape;1801;p140"/>
          <p:cNvSpPr txBox="1"/>
          <p:nvPr/>
        </p:nvSpPr>
        <p:spPr>
          <a:xfrm>
            <a:off x="7046975" y="1253025"/>
            <a:ext cx="200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RMSprop (lr = 0.005) </a:t>
            </a:r>
            <a:endParaRPr>
              <a:solidFill>
                <a:schemeClr val="lt1"/>
              </a:solidFill>
            </a:endParaRPr>
          </a:p>
        </p:txBody>
      </p:sp>
      <p:sp>
        <p:nvSpPr>
          <p:cNvPr id="1802" name="Google Shape;1802;p140"/>
          <p:cNvSpPr txBox="1"/>
          <p:nvPr/>
        </p:nvSpPr>
        <p:spPr>
          <a:xfrm>
            <a:off x="464150" y="1831600"/>
            <a:ext cx="160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Dosen’t work</a:t>
            </a:r>
            <a:endParaRPr>
              <a:solidFill>
                <a:schemeClr val="lt1"/>
              </a:solidFill>
            </a:endParaRPr>
          </a:p>
        </p:txBody>
      </p:sp>
      <p:sp>
        <p:nvSpPr>
          <p:cNvPr id="1803" name="Google Shape;1803;p140"/>
          <p:cNvSpPr txBox="1"/>
          <p:nvPr/>
        </p:nvSpPr>
        <p:spPr>
          <a:xfrm>
            <a:off x="2391987" y="1831600"/>
            <a:ext cx="211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Overfits quickly</a:t>
            </a:r>
            <a:endParaRPr>
              <a:solidFill>
                <a:schemeClr val="lt1"/>
              </a:solidFill>
            </a:endParaRPr>
          </a:p>
        </p:txBody>
      </p:sp>
      <p:sp>
        <p:nvSpPr>
          <p:cNvPr id="1804" name="Google Shape;1804;p140"/>
          <p:cNvSpPr txBox="1"/>
          <p:nvPr/>
        </p:nvSpPr>
        <p:spPr>
          <a:xfrm>
            <a:off x="4882050" y="1831600"/>
            <a:ext cx="211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Slightly overfits</a:t>
            </a:r>
            <a:endParaRPr>
              <a:solidFill>
                <a:schemeClr val="lt1"/>
              </a:solidFill>
            </a:endParaRPr>
          </a:p>
        </p:txBody>
      </p:sp>
      <p:pic>
        <p:nvPicPr>
          <p:cNvPr id="1805" name="Google Shape;1805;p140"/>
          <p:cNvPicPr preferRelativeResize="0"/>
          <p:nvPr/>
        </p:nvPicPr>
        <p:blipFill>
          <a:blip r:embed="rId3">
            <a:alphaModFix/>
          </a:blip>
          <a:stretch>
            <a:fillRect/>
          </a:stretch>
        </p:blipFill>
        <p:spPr>
          <a:xfrm>
            <a:off x="282800" y="2276800"/>
            <a:ext cx="1898275" cy="2722936"/>
          </a:xfrm>
          <a:prstGeom prst="rect">
            <a:avLst/>
          </a:prstGeom>
          <a:noFill/>
          <a:ln>
            <a:noFill/>
          </a:ln>
        </p:spPr>
      </p:pic>
      <p:pic>
        <p:nvPicPr>
          <p:cNvPr id="1806" name="Google Shape;1806;p140"/>
          <p:cNvPicPr preferRelativeResize="0"/>
          <p:nvPr/>
        </p:nvPicPr>
        <p:blipFill>
          <a:blip r:embed="rId4">
            <a:alphaModFix/>
          </a:blip>
          <a:stretch>
            <a:fillRect/>
          </a:stretch>
        </p:blipFill>
        <p:spPr>
          <a:xfrm>
            <a:off x="2551625" y="2291863"/>
            <a:ext cx="1898275" cy="2692792"/>
          </a:xfrm>
          <a:prstGeom prst="rect">
            <a:avLst/>
          </a:prstGeom>
          <a:noFill/>
          <a:ln>
            <a:noFill/>
          </a:ln>
        </p:spPr>
      </p:pic>
      <p:pic>
        <p:nvPicPr>
          <p:cNvPr id="1807" name="Google Shape;1807;p140"/>
          <p:cNvPicPr preferRelativeResize="0"/>
          <p:nvPr/>
        </p:nvPicPr>
        <p:blipFill>
          <a:blip r:embed="rId5">
            <a:alphaModFix/>
          </a:blip>
          <a:stretch>
            <a:fillRect/>
          </a:stretch>
        </p:blipFill>
        <p:spPr>
          <a:xfrm>
            <a:off x="4934437" y="2289375"/>
            <a:ext cx="1898275" cy="2697774"/>
          </a:xfrm>
          <a:prstGeom prst="rect">
            <a:avLst/>
          </a:prstGeom>
          <a:noFill/>
          <a:ln>
            <a:noFill/>
          </a:ln>
        </p:spPr>
      </p:pic>
      <p:pic>
        <p:nvPicPr>
          <p:cNvPr id="1808" name="Google Shape;1808;p140"/>
          <p:cNvPicPr preferRelativeResize="0"/>
          <p:nvPr/>
        </p:nvPicPr>
        <p:blipFill>
          <a:blip r:embed="rId6">
            <a:alphaModFix/>
          </a:blip>
          <a:stretch>
            <a:fillRect/>
          </a:stretch>
        </p:blipFill>
        <p:spPr>
          <a:xfrm>
            <a:off x="7100900" y="2279275"/>
            <a:ext cx="1898275" cy="2717984"/>
          </a:xfrm>
          <a:prstGeom prst="rect">
            <a:avLst/>
          </a:prstGeom>
          <a:noFill/>
          <a:ln>
            <a:noFill/>
          </a:ln>
        </p:spPr>
      </p:pic>
      <p:sp>
        <p:nvSpPr>
          <p:cNvPr id="1809" name="Google Shape;1809;p140"/>
          <p:cNvSpPr txBox="1"/>
          <p:nvPr/>
        </p:nvSpPr>
        <p:spPr>
          <a:xfrm>
            <a:off x="7019225" y="1828900"/>
            <a:ext cx="211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Overfits quickly</a:t>
            </a:r>
            <a:endParaRPr>
              <a:solidFill>
                <a:schemeClr val="lt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141"/>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Change temperature </a:t>
            </a:r>
            <a:endParaRPr/>
          </a:p>
        </p:txBody>
      </p:sp>
      <p:sp>
        <p:nvSpPr>
          <p:cNvPr id="1815" name="Google Shape;1815;p141"/>
          <p:cNvSpPr txBox="1"/>
          <p:nvPr/>
        </p:nvSpPr>
        <p:spPr>
          <a:xfrm>
            <a:off x="1759500" y="1533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u="sng">
                <a:solidFill>
                  <a:schemeClr val="lt1"/>
                </a:solidFill>
              </a:rPr>
              <a:t>Current temperatures</a:t>
            </a:r>
            <a:endParaRPr u="sng">
              <a:solidFill>
                <a:schemeClr val="lt1"/>
              </a:solidFill>
            </a:endParaRPr>
          </a:p>
          <a:p>
            <a:pPr marL="0" lvl="0" indent="0" algn="l" rtl="0">
              <a:lnSpc>
                <a:spcPct val="115000"/>
              </a:lnSpc>
              <a:spcBef>
                <a:spcPts val="1200"/>
              </a:spcBef>
              <a:spcAft>
                <a:spcPts val="0"/>
              </a:spcAft>
              <a:buNone/>
            </a:pPr>
            <a:r>
              <a:rPr lang="en">
                <a:solidFill>
                  <a:schemeClr val="lt1"/>
                </a:solidFill>
              </a:rPr>
              <a:t>0.2 - too repetitive</a:t>
            </a:r>
            <a:endParaRPr>
              <a:solidFill>
                <a:schemeClr val="lt1"/>
              </a:solidFill>
            </a:endParaRPr>
          </a:p>
          <a:p>
            <a:pPr marL="0" lvl="0" indent="0" algn="l" rtl="0">
              <a:lnSpc>
                <a:spcPct val="115000"/>
              </a:lnSpc>
              <a:spcBef>
                <a:spcPts val="1200"/>
              </a:spcBef>
              <a:spcAft>
                <a:spcPts val="0"/>
              </a:spcAft>
              <a:buNone/>
            </a:pPr>
            <a:r>
              <a:rPr lang="en">
                <a:solidFill>
                  <a:schemeClr val="lt1"/>
                </a:solidFill>
              </a:rPr>
              <a:t>0.5 - usually the best</a:t>
            </a:r>
            <a:endParaRPr>
              <a:solidFill>
                <a:schemeClr val="lt1"/>
              </a:solidFill>
            </a:endParaRPr>
          </a:p>
          <a:p>
            <a:pPr marL="0" lvl="0" indent="0" algn="l" rtl="0">
              <a:lnSpc>
                <a:spcPct val="115000"/>
              </a:lnSpc>
              <a:spcBef>
                <a:spcPts val="1200"/>
              </a:spcBef>
              <a:spcAft>
                <a:spcPts val="0"/>
              </a:spcAft>
              <a:buNone/>
            </a:pPr>
            <a:r>
              <a:rPr lang="en">
                <a:solidFill>
                  <a:schemeClr val="lt1"/>
                </a:solidFill>
              </a:rPr>
              <a:t>1.0 - many fake words</a:t>
            </a:r>
            <a:endParaRPr>
              <a:solidFill>
                <a:schemeClr val="lt1"/>
              </a:solidFill>
            </a:endParaRPr>
          </a:p>
          <a:p>
            <a:pPr marL="0" lvl="0" indent="0" algn="l" rtl="0">
              <a:lnSpc>
                <a:spcPct val="115000"/>
              </a:lnSpc>
              <a:spcBef>
                <a:spcPts val="1200"/>
              </a:spcBef>
              <a:spcAft>
                <a:spcPts val="1200"/>
              </a:spcAft>
              <a:buNone/>
            </a:pPr>
            <a:r>
              <a:rPr lang="en">
                <a:solidFill>
                  <a:schemeClr val="lt1"/>
                </a:solidFill>
              </a:rPr>
              <a:t>1.2 - To many fake words</a:t>
            </a:r>
            <a:endParaRPr>
              <a:solidFill>
                <a:schemeClr val="lt1"/>
              </a:solidFill>
            </a:endParaRPr>
          </a:p>
        </p:txBody>
      </p:sp>
      <p:sp>
        <p:nvSpPr>
          <p:cNvPr id="1816" name="Google Shape;1816;p141"/>
          <p:cNvSpPr txBox="1"/>
          <p:nvPr/>
        </p:nvSpPr>
        <p:spPr>
          <a:xfrm>
            <a:off x="5289600" y="1533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u="sng">
                <a:solidFill>
                  <a:schemeClr val="lt1"/>
                </a:solidFill>
              </a:rPr>
              <a:t>Changed temperatures</a:t>
            </a:r>
            <a:endParaRPr u="sng">
              <a:solidFill>
                <a:schemeClr val="lt1"/>
              </a:solidFill>
            </a:endParaRPr>
          </a:p>
          <a:p>
            <a:pPr marL="0" lvl="0" indent="0" algn="l" rtl="0">
              <a:lnSpc>
                <a:spcPct val="115000"/>
              </a:lnSpc>
              <a:spcBef>
                <a:spcPts val="1200"/>
              </a:spcBef>
              <a:spcAft>
                <a:spcPts val="0"/>
              </a:spcAft>
              <a:buNone/>
            </a:pPr>
            <a:r>
              <a:rPr lang="en">
                <a:solidFill>
                  <a:schemeClr val="lt1"/>
                </a:solidFill>
              </a:rPr>
              <a:t>0.3 - boundary temperature</a:t>
            </a:r>
            <a:endParaRPr>
              <a:solidFill>
                <a:schemeClr val="lt1"/>
              </a:solidFill>
            </a:endParaRPr>
          </a:p>
          <a:p>
            <a:pPr marL="0" lvl="0" indent="0" algn="l" rtl="0">
              <a:lnSpc>
                <a:spcPct val="115000"/>
              </a:lnSpc>
              <a:spcBef>
                <a:spcPts val="1200"/>
              </a:spcBef>
              <a:spcAft>
                <a:spcPts val="0"/>
              </a:spcAft>
              <a:buNone/>
            </a:pPr>
            <a:r>
              <a:rPr lang="en">
                <a:solidFill>
                  <a:schemeClr val="lt1"/>
                </a:solidFill>
              </a:rPr>
              <a:t>0.5 - mainly used</a:t>
            </a:r>
            <a:endParaRPr>
              <a:solidFill>
                <a:schemeClr val="lt1"/>
              </a:solidFill>
            </a:endParaRPr>
          </a:p>
          <a:p>
            <a:pPr marL="0" lvl="0" indent="0" algn="l" rtl="0">
              <a:lnSpc>
                <a:spcPct val="115000"/>
              </a:lnSpc>
              <a:spcBef>
                <a:spcPts val="1200"/>
              </a:spcBef>
              <a:spcAft>
                <a:spcPts val="0"/>
              </a:spcAft>
              <a:buNone/>
            </a:pPr>
            <a:r>
              <a:rPr lang="en">
                <a:solidFill>
                  <a:schemeClr val="lt1"/>
                </a:solidFill>
              </a:rPr>
              <a:t>0.7 - mainly used</a:t>
            </a:r>
            <a:endParaRPr>
              <a:solidFill>
                <a:schemeClr val="lt1"/>
              </a:solidFill>
            </a:endParaRPr>
          </a:p>
          <a:p>
            <a:pPr marL="0" lvl="0" indent="0" algn="l" rtl="0">
              <a:lnSpc>
                <a:spcPct val="115000"/>
              </a:lnSpc>
              <a:spcBef>
                <a:spcPts val="1200"/>
              </a:spcBef>
              <a:spcAft>
                <a:spcPts val="1200"/>
              </a:spcAft>
              <a:buNone/>
            </a:pPr>
            <a:r>
              <a:rPr lang="en">
                <a:solidFill>
                  <a:schemeClr val="lt1"/>
                </a:solidFill>
              </a:rPr>
              <a:t>0.9 - boundary temperature</a:t>
            </a:r>
            <a:endParaRPr>
              <a:solidFill>
                <a:schemeClr val="lt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142"/>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Scaling up - tweaking neurons - 30 epochs</a:t>
            </a:r>
            <a:endParaRPr/>
          </a:p>
        </p:txBody>
      </p:sp>
      <p:pic>
        <p:nvPicPr>
          <p:cNvPr id="1822" name="Google Shape;1822;p142"/>
          <p:cNvPicPr preferRelativeResize="0"/>
          <p:nvPr/>
        </p:nvPicPr>
        <p:blipFill>
          <a:blip r:embed="rId3">
            <a:alphaModFix/>
          </a:blip>
          <a:stretch>
            <a:fillRect/>
          </a:stretch>
        </p:blipFill>
        <p:spPr>
          <a:xfrm>
            <a:off x="206600" y="2245799"/>
            <a:ext cx="1971000" cy="2729438"/>
          </a:xfrm>
          <a:prstGeom prst="rect">
            <a:avLst/>
          </a:prstGeom>
          <a:noFill/>
          <a:ln>
            <a:noFill/>
          </a:ln>
        </p:spPr>
      </p:pic>
      <p:pic>
        <p:nvPicPr>
          <p:cNvPr id="1823" name="Google Shape;1823;p142"/>
          <p:cNvPicPr preferRelativeResize="0"/>
          <p:nvPr/>
        </p:nvPicPr>
        <p:blipFill>
          <a:blip r:embed="rId4">
            <a:alphaModFix/>
          </a:blip>
          <a:stretch>
            <a:fillRect/>
          </a:stretch>
        </p:blipFill>
        <p:spPr>
          <a:xfrm>
            <a:off x="2398906" y="2224458"/>
            <a:ext cx="1948454" cy="2772122"/>
          </a:xfrm>
          <a:prstGeom prst="rect">
            <a:avLst/>
          </a:prstGeom>
          <a:noFill/>
          <a:ln>
            <a:noFill/>
          </a:ln>
        </p:spPr>
      </p:pic>
      <p:pic>
        <p:nvPicPr>
          <p:cNvPr id="1824" name="Google Shape;1824;p142"/>
          <p:cNvPicPr preferRelativeResize="0"/>
          <p:nvPr/>
        </p:nvPicPr>
        <p:blipFill>
          <a:blip r:embed="rId5">
            <a:alphaModFix/>
          </a:blip>
          <a:stretch>
            <a:fillRect/>
          </a:stretch>
        </p:blipFill>
        <p:spPr>
          <a:xfrm>
            <a:off x="4593239" y="2203414"/>
            <a:ext cx="2001839" cy="2761505"/>
          </a:xfrm>
          <a:prstGeom prst="rect">
            <a:avLst/>
          </a:prstGeom>
          <a:noFill/>
          <a:ln>
            <a:noFill/>
          </a:ln>
        </p:spPr>
      </p:pic>
      <p:pic>
        <p:nvPicPr>
          <p:cNvPr id="1825" name="Google Shape;1825;p142"/>
          <p:cNvPicPr preferRelativeResize="0"/>
          <p:nvPr/>
        </p:nvPicPr>
        <p:blipFill>
          <a:blip r:embed="rId6">
            <a:alphaModFix/>
          </a:blip>
          <a:stretch>
            <a:fillRect/>
          </a:stretch>
        </p:blipFill>
        <p:spPr>
          <a:xfrm>
            <a:off x="6980013" y="2203425"/>
            <a:ext cx="2001838" cy="2829875"/>
          </a:xfrm>
          <a:prstGeom prst="rect">
            <a:avLst/>
          </a:prstGeom>
          <a:noFill/>
          <a:ln>
            <a:noFill/>
          </a:ln>
        </p:spPr>
      </p:pic>
      <p:sp>
        <p:nvSpPr>
          <p:cNvPr id="1826" name="Google Shape;1826;p142"/>
          <p:cNvSpPr txBox="1"/>
          <p:nvPr/>
        </p:nvSpPr>
        <p:spPr>
          <a:xfrm>
            <a:off x="2289100" y="1086000"/>
            <a:ext cx="213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64 neurons - </a:t>
            </a:r>
            <a:r>
              <a:rPr lang="en">
                <a:solidFill>
                  <a:srgbClr val="0000FF"/>
                </a:solidFill>
              </a:rPr>
              <a:t>Base</a:t>
            </a:r>
            <a:r>
              <a:rPr lang="en">
                <a:solidFill>
                  <a:schemeClr val="lt1"/>
                </a:solidFill>
              </a:rPr>
              <a:t>/</a:t>
            </a:r>
            <a:r>
              <a:rPr lang="en">
                <a:solidFill>
                  <a:srgbClr val="FF0000"/>
                </a:solidFill>
              </a:rPr>
              <a:t>Best</a:t>
            </a:r>
            <a:endParaRPr>
              <a:solidFill>
                <a:srgbClr val="FF0000"/>
              </a:solidFill>
            </a:endParaRPr>
          </a:p>
        </p:txBody>
      </p:sp>
      <p:sp>
        <p:nvSpPr>
          <p:cNvPr id="1827" name="Google Shape;1827;p142"/>
          <p:cNvSpPr txBox="1"/>
          <p:nvPr/>
        </p:nvSpPr>
        <p:spPr>
          <a:xfrm>
            <a:off x="206600" y="1086000"/>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Half neurons</a:t>
            </a:r>
            <a:endParaRPr>
              <a:solidFill>
                <a:schemeClr val="lt1"/>
              </a:solidFill>
            </a:endParaRPr>
          </a:p>
        </p:txBody>
      </p:sp>
      <p:sp>
        <p:nvSpPr>
          <p:cNvPr id="1828" name="Google Shape;1828;p142"/>
          <p:cNvSpPr txBox="1"/>
          <p:nvPr/>
        </p:nvSpPr>
        <p:spPr>
          <a:xfrm>
            <a:off x="4421800" y="1122725"/>
            <a:ext cx="2326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Double neurons</a:t>
            </a:r>
            <a:endParaRPr>
              <a:solidFill>
                <a:schemeClr val="lt1"/>
              </a:solidFill>
            </a:endParaRPr>
          </a:p>
        </p:txBody>
      </p:sp>
      <p:sp>
        <p:nvSpPr>
          <p:cNvPr id="1829" name="Google Shape;1829;p142"/>
          <p:cNvSpPr txBox="1"/>
          <p:nvPr/>
        </p:nvSpPr>
        <p:spPr>
          <a:xfrm>
            <a:off x="6901000" y="1137350"/>
            <a:ext cx="200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Quadruple neurons</a:t>
            </a:r>
            <a:endParaRPr>
              <a:solidFill>
                <a:schemeClr val="lt1"/>
              </a:solidFill>
            </a:endParaRPr>
          </a:p>
        </p:txBody>
      </p:sp>
      <p:sp>
        <p:nvSpPr>
          <p:cNvPr id="1830" name="Google Shape;1830;p142"/>
          <p:cNvSpPr txBox="1"/>
          <p:nvPr/>
        </p:nvSpPr>
        <p:spPr>
          <a:xfrm>
            <a:off x="69050" y="1701600"/>
            <a:ext cx="224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Greatly reduced val acc/</a:t>
            </a:r>
            <a:endParaRPr>
              <a:solidFill>
                <a:schemeClr val="lt1"/>
              </a:solidFill>
            </a:endParaRPr>
          </a:p>
          <a:p>
            <a:pPr marL="0" lvl="0" indent="0" algn="ctr" rtl="0">
              <a:spcBef>
                <a:spcPts val="0"/>
              </a:spcBef>
              <a:spcAft>
                <a:spcPts val="0"/>
              </a:spcAft>
              <a:buNone/>
            </a:pPr>
            <a:r>
              <a:rPr lang="en">
                <a:solidFill>
                  <a:schemeClr val="lt1"/>
                </a:solidFill>
              </a:rPr>
              <a:t>Totally incoherent </a:t>
            </a:r>
            <a:endParaRPr>
              <a:solidFill>
                <a:schemeClr val="lt1"/>
              </a:solidFill>
            </a:endParaRPr>
          </a:p>
        </p:txBody>
      </p:sp>
      <p:sp>
        <p:nvSpPr>
          <p:cNvPr id="1831" name="Google Shape;1831;p142"/>
          <p:cNvSpPr txBox="1"/>
          <p:nvPr/>
        </p:nvSpPr>
        <p:spPr>
          <a:xfrm>
            <a:off x="2315787" y="1679200"/>
            <a:ext cx="2114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Decent val acc/</a:t>
            </a:r>
            <a:endParaRPr>
              <a:solidFill>
                <a:schemeClr val="lt1"/>
              </a:solidFill>
            </a:endParaRPr>
          </a:p>
          <a:p>
            <a:pPr marL="0" lvl="0" indent="0" algn="ctr" rtl="0">
              <a:spcBef>
                <a:spcPts val="0"/>
              </a:spcBef>
              <a:spcAft>
                <a:spcPts val="0"/>
              </a:spcAft>
              <a:buNone/>
            </a:pPr>
            <a:r>
              <a:rPr lang="en">
                <a:solidFill>
                  <a:schemeClr val="lt1"/>
                </a:solidFill>
              </a:rPr>
              <a:t>Somewhat coherent</a:t>
            </a:r>
            <a:endParaRPr>
              <a:solidFill>
                <a:schemeClr val="lt1"/>
              </a:solidFill>
            </a:endParaRPr>
          </a:p>
        </p:txBody>
      </p:sp>
      <p:sp>
        <p:nvSpPr>
          <p:cNvPr id="1832" name="Google Shape;1832;p142"/>
          <p:cNvSpPr txBox="1"/>
          <p:nvPr/>
        </p:nvSpPr>
        <p:spPr>
          <a:xfrm>
            <a:off x="4421800" y="1675325"/>
            <a:ext cx="2431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rPr>
              <a:t>Overfits quickly and deproves/</a:t>
            </a:r>
            <a:endParaRPr sz="1200">
              <a:solidFill>
                <a:schemeClr val="lt1"/>
              </a:solidFill>
            </a:endParaRPr>
          </a:p>
          <a:p>
            <a:pPr marL="0" lvl="0" indent="0" algn="ctr" rtl="0">
              <a:spcBef>
                <a:spcPts val="0"/>
              </a:spcBef>
              <a:spcAft>
                <a:spcPts val="0"/>
              </a:spcAft>
              <a:buNone/>
            </a:pPr>
            <a:r>
              <a:rPr lang="en" sz="1200">
                <a:solidFill>
                  <a:schemeClr val="lt1"/>
                </a:solidFill>
              </a:rPr>
              <a:t>Incoherent with fake words</a:t>
            </a:r>
            <a:endParaRPr sz="1200">
              <a:solidFill>
                <a:schemeClr val="lt1"/>
              </a:solidFill>
            </a:endParaRPr>
          </a:p>
        </p:txBody>
      </p:sp>
      <p:sp>
        <p:nvSpPr>
          <p:cNvPr id="1833" name="Google Shape;1833;p142"/>
          <p:cNvSpPr txBox="1"/>
          <p:nvPr/>
        </p:nvSpPr>
        <p:spPr>
          <a:xfrm>
            <a:off x="6643025" y="1675325"/>
            <a:ext cx="2431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rPr>
              <a:t>Overfits quickly and deproves/</a:t>
            </a:r>
            <a:endParaRPr sz="1200">
              <a:solidFill>
                <a:schemeClr val="lt1"/>
              </a:solidFill>
            </a:endParaRPr>
          </a:p>
          <a:p>
            <a:pPr marL="0" lvl="0" indent="0" algn="ctr" rtl="0">
              <a:spcBef>
                <a:spcPts val="0"/>
              </a:spcBef>
              <a:spcAft>
                <a:spcPts val="0"/>
              </a:spcAft>
              <a:buNone/>
            </a:pPr>
            <a:r>
              <a:rPr lang="en" sz="1200">
                <a:solidFill>
                  <a:schemeClr val="lt1"/>
                </a:solidFill>
              </a:rPr>
              <a:t>Slightly incoherent</a:t>
            </a:r>
            <a:endParaRPr sz="1200">
              <a:solidFill>
                <a:schemeClr val="lt1"/>
              </a:solidFill>
            </a:endParaRPr>
          </a:p>
        </p:txBody>
      </p:sp>
      <p:sp>
        <p:nvSpPr>
          <p:cNvPr id="1834" name="Google Shape;1834;p142"/>
          <p:cNvSpPr txBox="1"/>
          <p:nvPr/>
        </p:nvSpPr>
        <p:spPr>
          <a:xfrm>
            <a:off x="2289100" y="1390800"/>
            <a:ext cx="213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0.53</a:t>
            </a:r>
            <a:endParaRPr>
              <a:solidFill>
                <a:schemeClr val="lt1"/>
              </a:solidFill>
            </a:endParaRPr>
          </a:p>
        </p:txBody>
      </p:sp>
      <p:sp>
        <p:nvSpPr>
          <p:cNvPr id="1835" name="Google Shape;1835;p142"/>
          <p:cNvSpPr txBox="1"/>
          <p:nvPr/>
        </p:nvSpPr>
        <p:spPr>
          <a:xfrm>
            <a:off x="206600" y="1390800"/>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0.48</a:t>
            </a:r>
            <a:endParaRPr>
              <a:solidFill>
                <a:schemeClr val="lt1"/>
              </a:solidFill>
            </a:endParaRPr>
          </a:p>
        </p:txBody>
      </p:sp>
      <p:sp>
        <p:nvSpPr>
          <p:cNvPr id="1836" name="Google Shape;1836;p142"/>
          <p:cNvSpPr txBox="1"/>
          <p:nvPr/>
        </p:nvSpPr>
        <p:spPr>
          <a:xfrm>
            <a:off x="4421800" y="1427525"/>
            <a:ext cx="2326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0.51</a:t>
            </a:r>
            <a:endParaRPr>
              <a:solidFill>
                <a:schemeClr val="lt1"/>
              </a:solidFill>
            </a:endParaRPr>
          </a:p>
        </p:txBody>
      </p:sp>
      <p:sp>
        <p:nvSpPr>
          <p:cNvPr id="1837" name="Google Shape;1837;p142"/>
          <p:cNvSpPr txBox="1"/>
          <p:nvPr/>
        </p:nvSpPr>
        <p:spPr>
          <a:xfrm>
            <a:off x="6901000" y="1442150"/>
            <a:ext cx="200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0.51</a:t>
            </a:r>
            <a:endParaRPr>
              <a:solidFill>
                <a:schemeClr val="lt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143"/>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Scaling up - tweaking layers - 30 epochs</a:t>
            </a:r>
            <a:endParaRPr/>
          </a:p>
        </p:txBody>
      </p:sp>
      <p:sp>
        <p:nvSpPr>
          <p:cNvPr id="1843" name="Google Shape;1843;p143"/>
          <p:cNvSpPr txBox="1"/>
          <p:nvPr/>
        </p:nvSpPr>
        <p:spPr>
          <a:xfrm>
            <a:off x="1179525" y="1253025"/>
            <a:ext cx="213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3 layers - </a:t>
            </a:r>
            <a:r>
              <a:rPr lang="en">
                <a:solidFill>
                  <a:srgbClr val="0000FF"/>
                </a:solidFill>
              </a:rPr>
              <a:t>Base</a:t>
            </a:r>
            <a:r>
              <a:rPr lang="en">
                <a:solidFill>
                  <a:schemeClr val="lt1"/>
                </a:solidFill>
              </a:rPr>
              <a:t>/</a:t>
            </a:r>
            <a:r>
              <a:rPr lang="en">
                <a:solidFill>
                  <a:srgbClr val="FF0000"/>
                </a:solidFill>
              </a:rPr>
              <a:t>Best</a:t>
            </a:r>
            <a:endParaRPr>
              <a:solidFill>
                <a:srgbClr val="FF0000"/>
              </a:solidFill>
            </a:endParaRPr>
          </a:p>
        </p:txBody>
      </p:sp>
      <p:sp>
        <p:nvSpPr>
          <p:cNvPr id="1844" name="Google Shape;1844;p143"/>
          <p:cNvSpPr txBox="1"/>
          <p:nvPr/>
        </p:nvSpPr>
        <p:spPr>
          <a:xfrm>
            <a:off x="3424775" y="1238400"/>
            <a:ext cx="2326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Add 2 layers </a:t>
            </a:r>
            <a:endParaRPr>
              <a:solidFill>
                <a:schemeClr val="lt1"/>
              </a:solidFill>
            </a:endParaRPr>
          </a:p>
        </p:txBody>
      </p:sp>
      <p:sp>
        <p:nvSpPr>
          <p:cNvPr id="1845" name="Google Shape;1845;p143"/>
          <p:cNvSpPr txBox="1"/>
          <p:nvPr/>
        </p:nvSpPr>
        <p:spPr>
          <a:xfrm>
            <a:off x="5903975" y="1253025"/>
            <a:ext cx="200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Add 4 layers </a:t>
            </a:r>
            <a:endParaRPr>
              <a:solidFill>
                <a:schemeClr val="lt1"/>
              </a:solidFill>
            </a:endParaRPr>
          </a:p>
        </p:txBody>
      </p:sp>
      <p:sp>
        <p:nvSpPr>
          <p:cNvPr id="1846" name="Google Shape;1846;p143"/>
          <p:cNvSpPr txBox="1"/>
          <p:nvPr/>
        </p:nvSpPr>
        <p:spPr>
          <a:xfrm>
            <a:off x="1155112" y="1638600"/>
            <a:ext cx="211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Decent val acc</a:t>
            </a:r>
            <a:endParaRPr>
              <a:solidFill>
                <a:schemeClr val="lt1"/>
              </a:solidFill>
            </a:endParaRPr>
          </a:p>
        </p:txBody>
      </p:sp>
      <p:sp>
        <p:nvSpPr>
          <p:cNvPr id="1847" name="Google Shape;1847;p143"/>
          <p:cNvSpPr txBox="1"/>
          <p:nvPr/>
        </p:nvSpPr>
        <p:spPr>
          <a:xfrm>
            <a:off x="3424775" y="1638600"/>
            <a:ext cx="2431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Greatly reduced val acc</a:t>
            </a:r>
            <a:endParaRPr>
              <a:solidFill>
                <a:schemeClr val="lt1"/>
              </a:solidFill>
            </a:endParaRPr>
          </a:p>
        </p:txBody>
      </p:sp>
      <p:sp>
        <p:nvSpPr>
          <p:cNvPr id="1848" name="Google Shape;1848;p143"/>
          <p:cNvSpPr txBox="1"/>
          <p:nvPr/>
        </p:nvSpPr>
        <p:spPr>
          <a:xfrm>
            <a:off x="5646000" y="1638600"/>
            <a:ext cx="2431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Greatly reduced val acc</a:t>
            </a:r>
            <a:endParaRPr>
              <a:solidFill>
                <a:schemeClr val="lt1"/>
              </a:solidFill>
            </a:endParaRPr>
          </a:p>
        </p:txBody>
      </p:sp>
      <p:pic>
        <p:nvPicPr>
          <p:cNvPr id="1849" name="Google Shape;1849;p143"/>
          <p:cNvPicPr preferRelativeResize="0"/>
          <p:nvPr/>
        </p:nvPicPr>
        <p:blipFill>
          <a:blip r:embed="rId3">
            <a:alphaModFix/>
          </a:blip>
          <a:stretch>
            <a:fillRect/>
          </a:stretch>
        </p:blipFill>
        <p:spPr>
          <a:xfrm>
            <a:off x="3539177" y="2056138"/>
            <a:ext cx="2111313" cy="2903400"/>
          </a:xfrm>
          <a:prstGeom prst="rect">
            <a:avLst/>
          </a:prstGeom>
          <a:noFill/>
          <a:ln>
            <a:noFill/>
          </a:ln>
        </p:spPr>
      </p:pic>
      <p:pic>
        <p:nvPicPr>
          <p:cNvPr id="1850" name="Google Shape;1850;p143"/>
          <p:cNvPicPr preferRelativeResize="0"/>
          <p:nvPr/>
        </p:nvPicPr>
        <p:blipFill>
          <a:blip r:embed="rId4">
            <a:alphaModFix/>
          </a:blip>
          <a:stretch>
            <a:fillRect/>
          </a:stretch>
        </p:blipFill>
        <p:spPr>
          <a:xfrm>
            <a:off x="5903963" y="2034263"/>
            <a:ext cx="2095686" cy="2947126"/>
          </a:xfrm>
          <a:prstGeom prst="rect">
            <a:avLst/>
          </a:prstGeom>
          <a:noFill/>
          <a:ln>
            <a:noFill/>
          </a:ln>
        </p:spPr>
      </p:pic>
      <p:pic>
        <p:nvPicPr>
          <p:cNvPr id="1851" name="Google Shape;1851;p143"/>
          <p:cNvPicPr preferRelativeResize="0"/>
          <p:nvPr/>
        </p:nvPicPr>
        <p:blipFill>
          <a:blip r:embed="rId5">
            <a:alphaModFix/>
          </a:blip>
          <a:stretch>
            <a:fillRect/>
          </a:stretch>
        </p:blipFill>
        <p:spPr>
          <a:xfrm>
            <a:off x="1255725" y="2133251"/>
            <a:ext cx="2029972" cy="2903409"/>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144"/>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Observations</a:t>
            </a:r>
            <a:endParaRPr/>
          </a:p>
        </p:txBody>
      </p:sp>
      <p:sp>
        <p:nvSpPr>
          <p:cNvPr id="1857" name="Google Shape;1857;p144"/>
          <p:cNvSpPr txBox="1"/>
          <p:nvPr/>
        </p:nvSpPr>
        <p:spPr>
          <a:xfrm>
            <a:off x="387900" y="13048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800" u="sng">
                <a:solidFill>
                  <a:schemeClr val="lt1"/>
                </a:solidFill>
              </a:rPr>
              <a:t>Model accuracy</a:t>
            </a:r>
            <a:endParaRPr sz="1800" u="sng">
              <a:solidFill>
                <a:schemeClr val="lt1"/>
              </a:solidFill>
            </a:endParaRPr>
          </a:p>
          <a:p>
            <a:pPr marL="457200" lvl="0" indent="-342900" algn="l" rtl="0">
              <a:lnSpc>
                <a:spcPct val="115000"/>
              </a:lnSpc>
              <a:spcBef>
                <a:spcPts val="1200"/>
              </a:spcBef>
              <a:spcAft>
                <a:spcPts val="0"/>
              </a:spcAft>
              <a:buClr>
                <a:schemeClr val="lt1"/>
              </a:buClr>
              <a:buSzPts val="1800"/>
              <a:buChar char="●"/>
            </a:pPr>
            <a:r>
              <a:rPr lang="en" sz="1800">
                <a:solidFill>
                  <a:schemeClr val="lt1"/>
                </a:solidFill>
              </a:rPr>
              <a:t>Increasing neurons greatly improves the training accuracy but overfits quickly</a:t>
            </a:r>
            <a:endParaRPr sz="1800">
              <a:solidFill>
                <a:schemeClr val="lt1"/>
              </a:solidFill>
            </a:endParaRPr>
          </a:p>
          <a:p>
            <a:pPr marL="457200" lvl="0" indent="-342900" algn="l" rtl="0">
              <a:lnSpc>
                <a:spcPct val="115000"/>
              </a:lnSpc>
              <a:spcBef>
                <a:spcPts val="0"/>
              </a:spcBef>
              <a:spcAft>
                <a:spcPts val="0"/>
              </a:spcAft>
              <a:buClr>
                <a:schemeClr val="lt1"/>
              </a:buClr>
              <a:buSzPts val="1800"/>
              <a:buChar char="●"/>
            </a:pPr>
            <a:r>
              <a:rPr lang="en" sz="1800">
                <a:solidFill>
                  <a:schemeClr val="lt1"/>
                </a:solidFill>
              </a:rPr>
              <a:t>Increasing layers only reduces training accuracy</a:t>
            </a:r>
            <a:endParaRPr sz="1800">
              <a:solidFill>
                <a:schemeClr val="lt1"/>
              </a:solidFill>
            </a:endParaRPr>
          </a:p>
          <a:p>
            <a:pPr marL="0" lvl="0" indent="0" algn="l" rtl="0">
              <a:lnSpc>
                <a:spcPct val="115000"/>
              </a:lnSpc>
              <a:spcBef>
                <a:spcPts val="1200"/>
              </a:spcBef>
              <a:spcAft>
                <a:spcPts val="0"/>
              </a:spcAft>
              <a:buNone/>
            </a:pPr>
            <a:r>
              <a:rPr lang="en" sz="1800" u="sng">
                <a:solidFill>
                  <a:schemeClr val="lt1"/>
                </a:solidFill>
              </a:rPr>
              <a:t>Text generation</a:t>
            </a:r>
            <a:endParaRPr sz="1800" u="sng">
              <a:solidFill>
                <a:schemeClr val="lt1"/>
              </a:solidFill>
            </a:endParaRPr>
          </a:p>
          <a:p>
            <a:pPr marL="457200" lvl="0" indent="-342900" algn="l" rtl="0">
              <a:lnSpc>
                <a:spcPct val="115000"/>
              </a:lnSpc>
              <a:spcBef>
                <a:spcPts val="1200"/>
              </a:spcBef>
              <a:spcAft>
                <a:spcPts val="0"/>
              </a:spcAft>
              <a:buClr>
                <a:schemeClr val="lt1"/>
              </a:buClr>
              <a:buSzPts val="1800"/>
              <a:buChar char="●"/>
            </a:pPr>
            <a:r>
              <a:rPr lang="en" sz="1800">
                <a:solidFill>
                  <a:schemeClr val="lt1"/>
                </a:solidFill>
              </a:rPr>
              <a:t>Best temperature to balance repetitiveness and real words is 0.5-0.7</a:t>
            </a:r>
            <a:endParaRPr sz="1800">
              <a:solidFill>
                <a:schemeClr val="lt1"/>
              </a:solidFill>
            </a:endParaRPr>
          </a:p>
          <a:p>
            <a:pPr marL="457200" lvl="0" indent="-342900" algn="l" rtl="0">
              <a:lnSpc>
                <a:spcPct val="115000"/>
              </a:lnSpc>
              <a:spcBef>
                <a:spcPts val="0"/>
              </a:spcBef>
              <a:spcAft>
                <a:spcPts val="0"/>
              </a:spcAft>
              <a:buClr>
                <a:schemeClr val="lt1"/>
              </a:buClr>
              <a:buSzPts val="1800"/>
              <a:buChar char="●"/>
            </a:pPr>
            <a:r>
              <a:rPr lang="en" sz="1800">
                <a:solidFill>
                  <a:schemeClr val="lt1"/>
                </a:solidFill>
              </a:rPr>
              <a:t>Coherence of the text generation is generally based on the validation accuracy</a:t>
            </a:r>
            <a:endParaRPr sz="1800">
              <a:solidFill>
                <a:schemeClr val="lt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145"/>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Fixing overfit - L2 regularizer - 30 epochs</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1863" name="Google Shape;1863;p145"/>
          <p:cNvSpPr txBox="1"/>
          <p:nvPr/>
        </p:nvSpPr>
        <p:spPr>
          <a:xfrm>
            <a:off x="2289100" y="1086000"/>
            <a:ext cx="213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L2 = 0.001</a:t>
            </a:r>
            <a:endParaRPr>
              <a:solidFill>
                <a:schemeClr val="lt1"/>
              </a:solidFill>
            </a:endParaRPr>
          </a:p>
        </p:txBody>
      </p:sp>
      <p:sp>
        <p:nvSpPr>
          <p:cNvPr id="1864" name="Google Shape;1864;p145"/>
          <p:cNvSpPr txBox="1"/>
          <p:nvPr/>
        </p:nvSpPr>
        <p:spPr>
          <a:xfrm>
            <a:off x="206600" y="1086000"/>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L2 = 0.01 - </a:t>
            </a:r>
            <a:r>
              <a:rPr lang="en">
                <a:solidFill>
                  <a:srgbClr val="0000FF"/>
                </a:solidFill>
              </a:rPr>
              <a:t>default</a:t>
            </a:r>
            <a:endParaRPr>
              <a:solidFill>
                <a:srgbClr val="0000FF"/>
              </a:solidFill>
            </a:endParaRPr>
          </a:p>
        </p:txBody>
      </p:sp>
      <p:sp>
        <p:nvSpPr>
          <p:cNvPr id="1865" name="Google Shape;1865;p145"/>
          <p:cNvSpPr txBox="1"/>
          <p:nvPr/>
        </p:nvSpPr>
        <p:spPr>
          <a:xfrm>
            <a:off x="4567775" y="1086000"/>
            <a:ext cx="2326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L2 = 0.0005</a:t>
            </a:r>
            <a:endParaRPr>
              <a:solidFill>
                <a:schemeClr val="lt1"/>
              </a:solidFill>
            </a:endParaRPr>
          </a:p>
        </p:txBody>
      </p:sp>
      <p:sp>
        <p:nvSpPr>
          <p:cNvPr id="1866" name="Google Shape;1866;p145"/>
          <p:cNvSpPr txBox="1"/>
          <p:nvPr/>
        </p:nvSpPr>
        <p:spPr>
          <a:xfrm>
            <a:off x="6970775" y="1100625"/>
            <a:ext cx="200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L2 = 0.00001</a:t>
            </a:r>
            <a:endParaRPr>
              <a:solidFill>
                <a:schemeClr val="lt1"/>
              </a:solidFill>
            </a:endParaRPr>
          </a:p>
        </p:txBody>
      </p:sp>
      <p:sp>
        <p:nvSpPr>
          <p:cNvPr id="1867" name="Google Shape;1867;p145"/>
          <p:cNvSpPr txBox="1"/>
          <p:nvPr/>
        </p:nvSpPr>
        <p:spPr>
          <a:xfrm>
            <a:off x="69050" y="1625400"/>
            <a:ext cx="224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Dosen’t work</a:t>
            </a:r>
            <a:endParaRPr>
              <a:solidFill>
                <a:schemeClr val="lt1"/>
              </a:solidFill>
            </a:endParaRPr>
          </a:p>
        </p:txBody>
      </p:sp>
      <p:sp>
        <p:nvSpPr>
          <p:cNvPr id="1868" name="Google Shape;1868;p145"/>
          <p:cNvSpPr txBox="1"/>
          <p:nvPr/>
        </p:nvSpPr>
        <p:spPr>
          <a:xfrm>
            <a:off x="2315787" y="1603000"/>
            <a:ext cx="211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Dosen’t work</a:t>
            </a:r>
            <a:endParaRPr>
              <a:solidFill>
                <a:schemeClr val="lt1"/>
              </a:solidFill>
            </a:endParaRPr>
          </a:p>
        </p:txBody>
      </p:sp>
      <p:sp>
        <p:nvSpPr>
          <p:cNvPr id="1869" name="Google Shape;1869;p145"/>
          <p:cNvSpPr txBox="1"/>
          <p:nvPr/>
        </p:nvSpPr>
        <p:spPr>
          <a:xfrm>
            <a:off x="4567775" y="1562400"/>
            <a:ext cx="2431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Dosen’t work</a:t>
            </a:r>
            <a:endParaRPr sz="1200">
              <a:solidFill>
                <a:schemeClr val="lt1"/>
              </a:solidFill>
            </a:endParaRPr>
          </a:p>
        </p:txBody>
      </p:sp>
      <p:sp>
        <p:nvSpPr>
          <p:cNvPr id="1870" name="Google Shape;1870;p145"/>
          <p:cNvSpPr txBox="1"/>
          <p:nvPr/>
        </p:nvSpPr>
        <p:spPr>
          <a:xfrm>
            <a:off x="6758225" y="1701600"/>
            <a:ext cx="2431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rPr>
              <a:t>Only slightly reduces overfit and cannot be further increased </a:t>
            </a:r>
            <a:endParaRPr sz="1000">
              <a:solidFill>
                <a:schemeClr val="lt1"/>
              </a:solidFill>
            </a:endParaRPr>
          </a:p>
        </p:txBody>
      </p:sp>
      <p:sp>
        <p:nvSpPr>
          <p:cNvPr id="1871" name="Google Shape;1871;p145"/>
          <p:cNvSpPr txBox="1"/>
          <p:nvPr/>
        </p:nvSpPr>
        <p:spPr>
          <a:xfrm>
            <a:off x="6970775" y="1405425"/>
            <a:ext cx="200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0.51</a:t>
            </a:r>
            <a:endParaRPr>
              <a:solidFill>
                <a:schemeClr val="lt1"/>
              </a:solidFill>
            </a:endParaRPr>
          </a:p>
        </p:txBody>
      </p:sp>
      <p:pic>
        <p:nvPicPr>
          <p:cNvPr id="1872" name="Google Shape;1872;p145"/>
          <p:cNvPicPr preferRelativeResize="0"/>
          <p:nvPr/>
        </p:nvPicPr>
        <p:blipFill>
          <a:blip r:embed="rId3">
            <a:alphaModFix/>
          </a:blip>
          <a:stretch>
            <a:fillRect/>
          </a:stretch>
        </p:blipFill>
        <p:spPr>
          <a:xfrm>
            <a:off x="159362" y="2164800"/>
            <a:ext cx="2065486" cy="2798400"/>
          </a:xfrm>
          <a:prstGeom prst="rect">
            <a:avLst/>
          </a:prstGeom>
          <a:noFill/>
          <a:ln>
            <a:noFill/>
          </a:ln>
        </p:spPr>
      </p:pic>
      <p:pic>
        <p:nvPicPr>
          <p:cNvPr id="1873" name="Google Shape;1873;p145"/>
          <p:cNvPicPr preferRelativeResize="0"/>
          <p:nvPr/>
        </p:nvPicPr>
        <p:blipFill>
          <a:blip r:embed="rId4">
            <a:alphaModFix/>
          </a:blip>
          <a:stretch>
            <a:fillRect/>
          </a:stretch>
        </p:blipFill>
        <p:spPr>
          <a:xfrm>
            <a:off x="2337975" y="2164800"/>
            <a:ext cx="2070302" cy="2798401"/>
          </a:xfrm>
          <a:prstGeom prst="rect">
            <a:avLst/>
          </a:prstGeom>
          <a:noFill/>
          <a:ln>
            <a:noFill/>
          </a:ln>
        </p:spPr>
      </p:pic>
      <p:pic>
        <p:nvPicPr>
          <p:cNvPr id="1874" name="Google Shape;1874;p145"/>
          <p:cNvPicPr preferRelativeResize="0"/>
          <p:nvPr/>
        </p:nvPicPr>
        <p:blipFill>
          <a:blip r:embed="rId5">
            <a:alphaModFix/>
          </a:blip>
          <a:stretch>
            <a:fillRect/>
          </a:stretch>
        </p:blipFill>
        <p:spPr>
          <a:xfrm>
            <a:off x="4635212" y="2192700"/>
            <a:ext cx="2097873" cy="2798400"/>
          </a:xfrm>
          <a:prstGeom prst="rect">
            <a:avLst/>
          </a:prstGeom>
          <a:noFill/>
          <a:ln>
            <a:noFill/>
          </a:ln>
        </p:spPr>
      </p:pic>
      <p:pic>
        <p:nvPicPr>
          <p:cNvPr id="1875" name="Google Shape;1875;p145"/>
          <p:cNvPicPr preferRelativeResize="0"/>
          <p:nvPr/>
        </p:nvPicPr>
        <p:blipFill>
          <a:blip r:embed="rId6">
            <a:alphaModFix/>
          </a:blip>
          <a:stretch>
            <a:fillRect/>
          </a:stretch>
        </p:blipFill>
        <p:spPr>
          <a:xfrm>
            <a:off x="7040086" y="2192700"/>
            <a:ext cx="1936787" cy="27984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Google Shape;1880;p146"/>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Fixing overfit - L1 regularizer - 30 epochs</a:t>
            </a:r>
            <a:endParaRPr/>
          </a:p>
        </p:txBody>
      </p:sp>
      <p:sp>
        <p:nvSpPr>
          <p:cNvPr id="1881" name="Google Shape;1881;p146"/>
          <p:cNvSpPr txBox="1"/>
          <p:nvPr/>
        </p:nvSpPr>
        <p:spPr>
          <a:xfrm>
            <a:off x="2129375" y="1086000"/>
            <a:ext cx="2326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L1 = 0.0001</a:t>
            </a:r>
            <a:endParaRPr>
              <a:solidFill>
                <a:schemeClr val="lt1"/>
              </a:solidFill>
            </a:endParaRPr>
          </a:p>
        </p:txBody>
      </p:sp>
      <p:sp>
        <p:nvSpPr>
          <p:cNvPr id="1882" name="Google Shape;1882;p146"/>
          <p:cNvSpPr txBox="1"/>
          <p:nvPr/>
        </p:nvSpPr>
        <p:spPr>
          <a:xfrm>
            <a:off x="4913375" y="1100625"/>
            <a:ext cx="200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L1 = 0.00001</a:t>
            </a:r>
            <a:endParaRPr>
              <a:solidFill>
                <a:schemeClr val="lt1"/>
              </a:solidFill>
            </a:endParaRPr>
          </a:p>
        </p:txBody>
      </p:sp>
      <p:sp>
        <p:nvSpPr>
          <p:cNvPr id="1883" name="Google Shape;1883;p146"/>
          <p:cNvSpPr txBox="1"/>
          <p:nvPr/>
        </p:nvSpPr>
        <p:spPr>
          <a:xfrm>
            <a:off x="2129375" y="1562400"/>
            <a:ext cx="2431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Dosen’t work</a:t>
            </a:r>
            <a:endParaRPr sz="1200">
              <a:solidFill>
                <a:schemeClr val="lt1"/>
              </a:solidFill>
            </a:endParaRPr>
          </a:p>
        </p:txBody>
      </p:sp>
      <p:sp>
        <p:nvSpPr>
          <p:cNvPr id="1884" name="Google Shape;1884;p146"/>
          <p:cNvSpPr txBox="1"/>
          <p:nvPr/>
        </p:nvSpPr>
        <p:spPr>
          <a:xfrm>
            <a:off x="4700825" y="1701600"/>
            <a:ext cx="2431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rPr>
              <a:t>Only slightly reduces overfit and cannot be further increased </a:t>
            </a:r>
            <a:endParaRPr sz="1000">
              <a:solidFill>
                <a:schemeClr val="lt1"/>
              </a:solidFill>
            </a:endParaRPr>
          </a:p>
        </p:txBody>
      </p:sp>
      <p:sp>
        <p:nvSpPr>
          <p:cNvPr id="1885" name="Google Shape;1885;p146"/>
          <p:cNvSpPr txBox="1"/>
          <p:nvPr/>
        </p:nvSpPr>
        <p:spPr>
          <a:xfrm>
            <a:off x="4913375" y="1405425"/>
            <a:ext cx="200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0.51</a:t>
            </a:r>
            <a:endParaRPr>
              <a:solidFill>
                <a:schemeClr val="lt1"/>
              </a:solidFill>
            </a:endParaRPr>
          </a:p>
        </p:txBody>
      </p:sp>
      <p:pic>
        <p:nvPicPr>
          <p:cNvPr id="1886" name="Google Shape;1886;p146"/>
          <p:cNvPicPr preferRelativeResize="0"/>
          <p:nvPr/>
        </p:nvPicPr>
        <p:blipFill>
          <a:blip r:embed="rId3">
            <a:alphaModFix/>
          </a:blip>
          <a:stretch>
            <a:fillRect/>
          </a:stretch>
        </p:blipFill>
        <p:spPr>
          <a:xfrm>
            <a:off x="2234438" y="2179500"/>
            <a:ext cx="2116685" cy="2911699"/>
          </a:xfrm>
          <a:prstGeom prst="rect">
            <a:avLst/>
          </a:prstGeom>
          <a:noFill/>
          <a:ln>
            <a:noFill/>
          </a:ln>
        </p:spPr>
      </p:pic>
      <p:pic>
        <p:nvPicPr>
          <p:cNvPr id="1887" name="Google Shape;1887;p146"/>
          <p:cNvPicPr preferRelativeResize="0"/>
          <p:nvPr/>
        </p:nvPicPr>
        <p:blipFill>
          <a:blip r:embed="rId4">
            <a:alphaModFix/>
          </a:blip>
          <a:stretch>
            <a:fillRect/>
          </a:stretch>
        </p:blipFill>
        <p:spPr>
          <a:xfrm>
            <a:off x="4960850" y="2190700"/>
            <a:ext cx="2038110" cy="28893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47"/>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Fixing overfit - dropout - 30 epochs</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1893" name="Google Shape;1893;p147"/>
          <p:cNvSpPr txBox="1"/>
          <p:nvPr/>
        </p:nvSpPr>
        <p:spPr>
          <a:xfrm>
            <a:off x="4661137" y="1170125"/>
            <a:ext cx="213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dropout = 0.3</a:t>
            </a:r>
            <a:endParaRPr>
              <a:solidFill>
                <a:schemeClr val="lt1"/>
              </a:solidFill>
            </a:endParaRPr>
          </a:p>
        </p:txBody>
      </p:sp>
      <p:sp>
        <p:nvSpPr>
          <p:cNvPr id="1894" name="Google Shape;1894;p147"/>
          <p:cNvSpPr txBox="1"/>
          <p:nvPr/>
        </p:nvSpPr>
        <p:spPr>
          <a:xfrm>
            <a:off x="2416400" y="1162200"/>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dropout = 0.2 </a:t>
            </a:r>
            <a:endParaRPr>
              <a:solidFill>
                <a:schemeClr val="lt1"/>
              </a:solidFill>
            </a:endParaRPr>
          </a:p>
        </p:txBody>
      </p:sp>
      <p:sp>
        <p:nvSpPr>
          <p:cNvPr id="1895" name="Google Shape;1895;p147"/>
          <p:cNvSpPr txBox="1"/>
          <p:nvPr/>
        </p:nvSpPr>
        <p:spPr>
          <a:xfrm>
            <a:off x="2278850" y="1777800"/>
            <a:ext cx="224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Validation over training</a:t>
            </a:r>
            <a:endParaRPr>
              <a:solidFill>
                <a:schemeClr val="lt1"/>
              </a:solidFill>
            </a:endParaRPr>
          </a:p>
        </p:txBody>
      </p:sp>
      <p:sp>
        <p:nvSpPr>
          <p:cNvPr id="1896" name="Google Shape;1896;p147"/>
          <p:cNvSpPr txBox="1"/>
          <p:nvPr/>
        </p:nvSpPr>
        <p:spPr>
          <a:xfrm>
            <a:off x="4670125" y="1777800"/>
            <a:ext cx="211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Validation over training</a:t>
            </a:r>
            <a:endParaRPr>
              <a:solidFill>
                <a:schemeClr val="lt1"/>
              </a:solidFill>
            </a:endParaRPr>
          </a:p>
        </p:txBody>
      </p:sp>
      <p:sp>
        <p:nvSpPr>
          <p:cNvPr id="1897" name="Google Shape;1897;p147"/>
          <p:cNvSpPr txBox="1"/>
          <p:nvPr/>
        </p:nvSpPr>
        <p:spPr>
          <a:xfrm>
            <a:off x="4724438" y="1461725"/>
            <a:ext cx="200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0.50</a:t>
            </a:r>
            <a:endParaRPr>
              <a:solidFill>
                <a:schemeClr val="lt1"/>
              </a:solidFill>
            </a:endParaRPr>
          </a:p>
        </p:txBody>
      </p:sp>
      <p:sp>
        <p:nvSpPr>
          <p:cNvPr id="1898" name="Google Shape;1898;p147"/>
          <p:cNvSpPr txBox="1"/>
          <p:nvPr/>
        </p:nvSpPr>
        <p:spPr>
          <a:xfrm>
            <a:off x="2366875" y="1453800"/>
            <a:ext cx="200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0.51</a:t>
            </a:r>
            <a:endParaRPr>
              <a:solidFill>
                <a:schemeClr val="lt1"/>
              </a:solidFill>
            </a:endParaRPr>
          </a:p>
        </p:txBody>
      </p:sp>
      <p:pic>
        <p:nvPicPr>
          <p:cNvPr id="1899" name="Google Shape;1899;p147"/>
          <p:cNvPicPr preferRelativeResize="0"/>
          <p:nvPr/>
        </p:nvPicPr>
        <p:blipFill>
          <a:blip r:embed="rId3">
            <a:alphaModFix/>
          </a:blip>
          <a:stretch>
            <a:fillRect/>
          </a:stretch>
        </p:blipFill>
        <p:spPr>
          <a:xfrm>
            <a:off x="2374712" y="2185075"/>
            <a:ext cx="2054375" cy="2875354"/>
          </a:xfrm>
          <a:prstGeom prst="rect">
            <a:avLst/>
          </a:prstGeom>
          <a:noFill/>
          <a:ln>
            <a:noFill/>
          </a:ln>
        </p:spPr>
      </p:pic>
      <p:pic>
        <p:nvPicPr>
          <p:cNvPr id="1900" name="Google Shape;1900;p147"/>
          <p:cNvPicPr preferRelativeResize="0"/>
          <p:nvPr/>
        </p:nvPicPr>
        <p:blipFill>
          <a:blip r:embed="rId4">
            <a:alphaModFix/>
          </a:blip>
          <a:stretch>
            <a:fillRect/>
          </a:stretch>
        </p:blipFill>
        <p:spPr>
          <a:xfrm>
            <a:off x="4765625" y="2155338"/>
            <a:ext cx="2054375" cy="2934822"/>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148"/>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200"/>
              <a:t>Fixing overfit - Scale up dropout 0.2  - 60/80 epochs</a:t>
            </a:r>
            <a:endParaRPr sz="3200"/>
          </a:p>
          <a:p>
            <a:pPr marL="0" lvl="0" indent="0" algn="ctr" rtl="0">
              <a:spcBef>
                <a:spcPts val="0"/>
              </a:spcBef>
              <a:spcAft>
                <a:spcPts val="0"/>
              </a:spcAft>
              <a:buClr>
                <a:schemeClr val="dk1"/>
              </a:buClr>
              <a:buSzPts val="1100"/>
              <a:buFont typeface="Arial"/>
              <a:buNone/>
            </a:pPr>
            <a:endParaRPr sz="3200"/>
          </a:p>
          <a:p>
            <a:pPr marL="0" lvl="0" indent="0" algn="ctr" rtl="0">
              <a:spcBef>
                <a:spcPts val="0"/>
              </a:spcBef>
              <a:spcAft>
                <a:spcPts val="0"/>
              </a:spcAft>
              <a:buNone/>
            </a:pPr>
            <a:endParaRPr sz="3200"/>
          </a:p>
        </p:txBody>
      </p:sp>
      <p:sp>
        <p:nvSpPr>
          <p:cNvPr id="1906" name="Google Shape;1906;p148"/>
          <p:cNvSpPr txBox="1"/>
          <p:nvPr/>
        </p:nvSpPr>
        <p:spPr>
          <a:xfrm>
            <a:off x="359000" y="1086000"/>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dropout = 0.2 - </a:t>
            </a:r>
            <a:r>
              <a:rPr lang="en">
                <a:solidFill>
                  <a:srgbClr val="0000FF"/>
                </a:solidFill>
              </a:rPr>
              <a:t>Base </a:t>
            </a:r>
            <a:endParaRPr>
              <a:solidFill>
                <a:srgbClr val="0000FF"/>
              </a:solidFill>
            </a:endParaRPr>
          </a:p>
        </p:txBody>
      </p:sp>
      <p:sp>
        <p:nvSpPr>
          <p:cNvPr id="1907" name="Google Shape;1907;p148"/>
          <p:cNvSpPr txBox="1"/>
          <p:nvPr/>
        </p:nvSpPr>
        <p:spPr>
          <a:xfrm>
            <a:off x="221450" y="1777800"/>
            <a:ext cx="224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Validation over training</a:t>
            </a:r>
            <a:endParaRPr>
              <a:solidFill>
                <a:schemeClr val="lt1"/>
              </a:solidFill>
            </a:endParaRPr>
          </a:p>
        </p:txBody>
      </p:sp>
      <p:sp>
        <p:nvSpPr>
          <p:cNvPr id="1908" name="Google Shape;1908;p148"/>
          <p:cNvSpPr txBox="1"/>
          <p:nvPr/>
        </p:nvSpPr>
        <p:spPr>
          <a:xfrm>
            <a:off x="309475" y="1453800"/>
            <a:ext cx="200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0.54</a:t>
            </a:r>
            <a:endParaRPr>
              <a:solidFill>
                <a:schemeClr val="lt1"/>
              </a:solidFill>
            </a:endParaRPr>
          </a:p>
        </p:txBody>
      </p:sp>
      <p:sp>
        <p:nvSpPr>
          <p:cNvPr id="1909" name="Google Shape;1909;p148"/>
          <p:cNvSpPr txBox="1"/>
          <p:nvPr/>
        </p:nvSpPr>
        <p:spPr>
          <a:xfrm>
            <a:off x="2645000" y="1086000"/>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Double neurons</a:t>
            </a:r>
            <a:endParaRPr>
              <a:solidFill>
                <a:schemeClr val="lt1"/>
              </a:solidFill>
            </a:endParaRPr>
          </a:p>
        </p:txBody>
      </p:sp>
      <p:sp>
        <p:nvSpPr>
          <p:cNvPr id="1910" name="Google Shape;1910;p148"/>
          <p:cNvSpPr txBox="1"/>
          <p:nvPr/>
        </p:nvSpPr>
        <p:spPr>
          <a:xfrm>
            <a:off x="2507450" y="1777800"/>
            <a:ext cx="224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Validation over training</a:t>
            </a:r>
            <a:endParaRPr>
              <a:solidFill>
                <a:schemeClr val="lt1"/>
              </a:solidFill>
            </a:endParaRPr>
          </a:p>
        </p:txBody>
      </p:sp>
      <p:sp>
        <p:nvSpPr>
          <p:cNvPr id="1911" name="Google Shape;1911;p148"/>
          <p:cNvSpPr txBox="1"/>
          <p:nvPr/>
        </p:nvSpPr>
        <p:spPr>
          <a:xfrm>
            <a:off x="2595475" y="1453800"/>
            <a:ext cx="200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0.57</a:t>
            </a:r>
            <a:endParaRPr>
              <a:solidFill>
                <a:schemeClr val="lt1"/>
              </a:solidFill>
            </a:endParaRPr>
          </a:p>
        </p:txBody>
      </p:sp>
      <p:sp>
        <p:nvSpPr>
          <p:cNvPr id="1912" name="Google Shape;1912;p148"/>
          <p:cNvSpPr txBox="1"/>
          <p:nvPr/>
        </p:nvSpPr>
        <p:spPr>
          <a:xfrm>
            <a:off x="4931000" y="1086000"/>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Quadruple neurons</a:t>
            </a:r>
            <a:endParaRPr>
              <a:solidFill>
                <a:schemeClr val="lt1"/>
              </a:solidFill>
            </a:endParaRPr>
          </a:p>
        </p:txBody>
      </p:sp>
      <p:sp>
        <p:nvSpPr>
          <p:cNvPr id="1913" name="Google Shape;1913;p148"/>
          <p:cNvSpPr txBox="1"/>
          <p:nvPr/>
        </p:nvSpPr>
        <p:spPr>
          <a:xfrm>
            <a:off x="4793450" y="1777800"/>
            <a:ext cx="224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Validation over training</a:t>
            </a:r>
            <a:endParaRPr>
              <a:solidFill>
                <a:schemeClr val="lt1"/>
              </a:solidFill>
            </a:endParaRPr>
          </a:p>
        </p:txBody>
      </p:sp>
      <p:sp>
        <p:nvSpPr>
          <p:cNvPr id="1914" name="Google Shape;1914;p148"/>
          <p:cNvSpPr txBox="1"/>
          <p:nvPr/>
        </p:nvSpPr>
        <p:spPr>
          <a:xfrm>
            <a:off x="4881475" y="1453800"/>
            <a:ext cx="200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0.56</a:t>
            </a:r>
            <a:endParaRPr>
              <a:solidFill>
                <a:schemeClr val="lt1"/>
              </a:solidFill>
            </a:endParaRPr>
          </a:p>
        </p:txBody>
      </p:sp>
      <p:sp>
        <p:nvSpPr>
          <p:cNvPr id="1915" name="Google Shape;1915;p148"/>
          <p:cNvSpPr txBox="1"/>
          <p:nvPr/>
        </p:nvSpPr>
        <p:spPr>
          <a:xfrm>
            <a:off x="6988400" y="1009800"/>
            <a:ext cx="1971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Quadruple neurons at </a:t>
            </a:r>
            <a:endParaRPr>
              <a:solidFill>
                <a:schemeClr val="lt1"/>
              </a:solidFill>
            </a:endParaRPr>
          </a:p>
          <a:p>
            <a:pPr marL="0" lvl="0" indent="0" algn="ctr" rtl="0">
              <a:spcBef>
                <a:spcPts val="0"/>
              </a:spcBef>
              <a:spcAft>
                <a:spcPts val="0"/>
              </a:spcAft>
              <a:buNone/>
            </a:pPr>
            <a:r>
              <a:rPr lang="en">
                <a:solidFill>
                  <a:schemeClr val="lt1"/>
                </a:solidFill>
              </a:rPr>
              <a:t>80 epochs</a:t>
            </a:r>
            <a:endParaRPr>
              <a:solidFill>
                <a:schemeClr val="lt1"/>
              </a:solidFill>
            </a:endParaRPr>
          </a:p>
        </p:txBody>
      </p:sp>
      <p:sp>
        <p:nvSpPr>
          <p:cNvPr id="1916" name="Google Shape;1916;p148"/>
          <p:cNvSpPr txBox="1"/>
          <p:nvPr/>
        </p:nvSpPr>
        <p:spPr>
          <a:xfrm>
            <a:off x="6850850" y="1670100"/>
            <a:ext cx="224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Validation over training until end</a:t>
            </a:r>
            <a:endParaRPr>
              <a:solidFill>
                <a:schemeClr val="lt1"/>
              </a:solidFill>
            </a:endParaRPr>
          </a:p>
        </p:txBody>
      </p:sp>
      <p:sp>
        <p:nvSpPr>
          <p:cNvPr id="1917" name="Google Shape;1917;p148"/>
          <p:cNvSpPr txBox="1"/>
          <p:nvPr/>
        </p:nvSpPr>
        <p:spPr>
          <a:xfrm>
            <a:off x="6938875" y="1453800"/>
            <a:ext cx="200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0.56</a:t>
            </a:r>
            <a:endParaRPr>
              <a:solidFill>
                <a:schemeClr val="lt1"/>
              </a:solidFill>
            </a:endParaRPr>
          </a:p>
        </p:txBody>
      </p:sp>
      <p:pic>
        <p:nvPicPr>
          <p:cNvPr id="1918" name="Google Shape;1918;p148"/>
          <p:cNvPicPr preferRelativeResize="0"/>
          <p:nvPr/>
        </p:nvPicPr>
        <p:blipFill>
          <a:blip r:embed="rId3">
            <a:alphaModFix/>
          </a:blip>
          <a:stretch>
            <a:fillRect/>
          </a:stretch>
        </p:blipFill>
        <p:spPr>
          <a:xfrm>
            <a:off x="385200" y="2212550"/>
            <a:ext cx="1854654" cy="2660700"/>
          </a:xfrm>
          <a:prstGeom prst="rect">
            <a:avLst/>
          </a:prstGeom>
          <a:noFill/>
          <a:ln>
            <a:noFill/>
          </a:ln>
        </p:spPr>
      </p:pic>
      <p:pic>
        <p:nvPicPr>
          <p:cNvPr id="1919" name="Google Shape;1919;p148"/>
          <p:cNvPicPr preferRelativeResize="0"/>
          <p:nvPr/>
        </p:nvPicPr>
        <p:blipFill>
          <a:blip r:embed="rId4">
            <a:alphaModFix/>
          </a:blip>
          <a:stretch>
            <a:fillRect/>
          </a:stretch>
        </p:blipFill>
        <p:spPr>
          <a:xfrm>
            <a:off x="2640416" y="2212550"/>
            <a:ext cx="1902101" cy="2660699"/>
          </a:xfrm>
          <a:prstGeom prst="rect">
            <a:avLst/>
          </a:prstGeom>
          <a:noFill/>
          <a:ln>
            <a:noFill/>
          </a:ln>
        </p:spPr>
      </p:pic>
      <p:pic>
        <p:nvPicPr>
          <p:cNvPr id="1920" name="Google Shape;1920;p148"/>
          <p:cNvPicPr preferRelativeResize="0"/>
          <p:nvPr/>
        </p:nvPicPr>
        <p:blipFill>
          <a:blip r:embed="rId5">
            <a:alphaModFix/>
          </a:blip>
          <a:stretch>
            <a:fillRect/>
          </a:stretch>
        </p:blipFill>
        <p:spPr>
          <a:xfrm>
            <a:off x="4943080" y="2212550"/>
            <a:ext cx="1882898" cy="2660701"/>
          </a:xfrm>
          <a:prstGeom prst="rect">
            <a:avLst/>
          </a:prstGeom>
          <a:noFill/>
          <a:ln>
            <a:noFill/>
          </a:ln>
        </p:spPr>
      </p:pic>
      <p:pic>
        <p:nvPicPr>
          <p:cNvPr id="1921" name="Google Shape;1921;p148"/>
          <p:cNvPicPr preferRelativeResize="0"/>
          <p:nvPr/>
        </p:nvPicPr>
        <p:blipFill>
          <a:blip r:embed="rId6">
            <a:alphaModFix/>
          </a:blip>
          <a:stretch>
            <a:fillRect/>
          </a:stretch>
        </p:blipFill>
        <p:spPr>
          <a:xfrm>
            <a:off x="6989003" y="2247225"/>
            <a:ext cx="1905838" cy="2660699"/>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149"/>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Fixing overfit - recurrent dropout - 40 epochs</a:t>
            </a:r>
            <a:endParaRPr/>
          </a:p>
        </p:txBody>
      </p:sp>
      <p:sp>
        <p:nvSpPr>
          <p:cNvPr id="1927" name="Google Shape;1927;p149"/>
          <p:cNvSpPr txBox="1"/>
          <p:nvPr/>
        </p:nvSpPr>
        <p:spPr>
          <a:xfrm>
            <a:off x="1139400" y="1173963"/>
            <a:ext cx="267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Recurrent dropout = 0.2 - </a:t>
            </a:r>
            <a:r>
              <a:rPr lang="en">
                <a:solidFill>
                  <a:srgbClr val="FF0000"/>
                </a:solidFill>
              </a:rPr>
              <a:t>Best</a:t>
            </a:r>
            <a:endParaRPr>
              <a:solidFill>
                <a:srgbClr val="FF0000"/>
              </a:solidFill>
            </a:endParaRPr>
          </a:p>
        </p:txBody>
      </p:sp>
      <p:sp>
        <p:nvSpPr>
          <p:cNvPr id="1928" name="Google Shape;1928;p149"/>
          <p:cNvSpPr txBox="1"/>
          <p:nvPr/>
        </p:nvSpPr>
        <p:spPr>
          <a:xfrm>
            <a:off x="1288250" y="1625400"/>
            <a:ext cx="224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Fixes overfit/generates better text than 0,3</a:t>
            </a:r>
            <a:endParaRPr>
              <a:solidFill>
                <a:schemeClr val="lt1"/>
              </a:solidFill>
            </a:endParaRPr>
          </a:p>
        </p:txBody>
      </p:sp>
      <p:sp>
        <p:nvSpPr>
          <p:cNvPr id="1929" name="Google Shape;1929;p149"/>
          <p:cNvSpPr txBox="1"/>
          <p:nvPr/>
        </p:nvSpPr>
        <p:spPr>
          <a:xfrm>
            <a:off x="3763587" y="1755400"/>
            <a:ext cx="211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Fixes overfit</a:t>
            </a:r>
            <a:endParaRPr>
              <a:solidFill>
                <a:schemeClr val="lt1"/>
              </a:solidFill>
            </a:endParaRPr>
          </a:p>
        </p:txBody>
      </p:sp>
      <p:sp>
        <p:nvSpPr>
          <p:cNvPr id="1930" name="Google Shape;1930;p149"/>
          <p:cNvSpPr txBox="1"/>
          <p:nvPr/>
        </p:nvSpPr>
        <p:spPr>
          <a:xfrm>
            <a:off x="5940250" y="1755400"/>
            <a:ext cx="2431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Breaks</a:t>
            </a:r>
            <a:endParaRPr>
              <a:solidFill>
                <a:schemeClr val="lt1"/>
              </a:solidFill>
            </a:endParaRPr>
          </a:p>
        </p:txBody>
      </p:sp>
      <p:sp>
        <p:nvSpPr>
          <p:cNvPr id="1931" name="Google Shape;1931;p149"/>
          <p:cNvSpPr txBox="1"/>
          <p:nvPr/>
        </p:nvSpPr>
        <p:spPr>
          <a:xfrm>
            <a:off x="3736900" y="1467000"/>
            <a:ext cx="213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0.54</a:t>
            </a:r>
            <a:endParaRPr>
              <a:solidFill>
                <a:schemeClr val="lt1"/>
              </a:solidFill>
            </a:endParaRPr>
          </a:p>
        </p:txBody>
      </p:sp>
      <p:sp>
        <p:nvSpPr>
          <p:cNvPr id="1932" name="Google Shape;1932;p149"/>
          <p:cNvSpPr txBox="1"/>
          <p:nvPr/>
        </p:nvSpPr>
        <p:spPr>
          <a:xfrm>
            <a:off x="1425800" y="1390800"/>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0.55</a:t>
            </a:r>
            <a:endParaRPr>
              <a:solidFill>
                <a:schemeClr val="lt1"/>
              </a:solidFill>
            </a:endParaRPr>
          </a:p>
        </p:txBody>
      </p:sp>
      <p:pic>
        <p:nvPicPr>
          <p:cNvPr id="1933" name="Google Shape;1933;p149"/>
          <p:cNvPicPr preferRelativeResize="0"/>
          <p:nvPr/>
        </p:nvPicPr>
        <p:blipFill>
          <a:blip r:embed="rId3">
            <a:alphaModFix/>
          </a:blip>
          <a:stretch>
            <a:fillRect/>
          </a:stretch>
        </p:blipFill>
        <p:spPr>
          <a:xfrm>
            <a:off x="1418525" y="2164800"/>
            <a:ext cx="1985570" cy="2798400"/>
          </a:xfrm>
          <a:prstGeom prst="rect">
            <a:avLst/>
          </a:prstGeom>
          <a:noFill/>
          <a:ln>
            <a:noFill/>
          </a:ln>
        </p:spPr>
      </p:pic>
      <p:pic>
        <p:nvPicPr>
          <p:cNvPr id="1934" name="Google Shape;1934;p149"/>
          <p:cNvPicPr preferRelativeResize="0"/>
          <p:nvPr/>
        </p:nvPicPr>
        <p:blipFill>
          <a:blip r:embed="rId4">
            <a:alphaModFix/>
          </a:blip>
          <a:stretch>
            <a:fillRect/>
          </a:stretch>
        </p:blipFill>
        <p:spPr>
          <a:xfrm>
            <a:off x="3788512" y="2164800"/>
            <a:ext cx="2006853" cy="2798401"/>
          </a:xfrm>
          <a:prstGeom prst="rect">
            <a:avLst/>
          </a:prstGeom>
          <a:noFill/>
          <a:ln>
            <a:noFill/>
          </a:ln>
        </p:spPr>
      </p:pic>
      <p:pic>
        <p:nvPicPr>
          <p:cNvPr id="1935" name="Google Shape;1935;p149"/>
          <p:cNvPicPr preferRelativeResize="0"/>
          <p:nvPr/>
        </p:nvPicPr>
        <p:blipFill>
          <a:blip r:embed="rId5">
            <a:alphaModFix/>
          </a:blip>
          <a:stretch>
            <a:fillRect/>
          </a:stretch>
        </p:blipFill>
        <p:spPr>
          <a:xfrm>
            <a:off x="6218362" y="2155600"/>
            <a:ext cx="1950400" cy="2798400"/>
          </a:xfrm>
          <a:prstGeom prst="rect">
            <a:avLst/>
          </a:prstGeom>
          <a:noFill/>
          <a:ln>
            <a:noFill/>
          </a:ln>
        </p:spPr>
      </p:pic>
      <p:sp>
        <p:nvSpPr>
          <p:cNvPr id="1936" name="Google Shape;1936;p149"/>
          <p:cNvSpPr txBox="1"/>
          <p:nvPr/>
        </p:nvSpPr>
        <p:spPr>
          <a:xfrm>
            <a:off x="3817500" y="1173975"/>
            <a:ext cx="208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Recurrent dropout = 0.3</a:t>
            </a:r>
            <a:endParaRPr>
              <a:solidFill>
                <a:schemeClr val="lt1"/>
              </a:solidFill>
            </a:endParaRPr>
          </a:p>
        </p:txBody>
      </p:sp>
      <p:sp>
        <p:nvSpPr>
          <p:cNvPr id="1937" name="Google Shape;1937;p149"/>
          <p:cNvSpPr txBox="1"/>
          <p:nvPr/>
        </p:nvSpPr>
        <p:spPr>
          <a:xfrm>
            <a:off x="6117025" y="1173975"/>
            <a:ext cx="208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Recurrent dropout = 0.4</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2"/>
          <p:cNvSpPr txBox="1">
            <a:spLocks noGrp="1"/>
          </p:cNvSpPr>
          <p:nvPr>
            <p:ph type="ctrTitle"/>
          </p:nvPr>
        </p:nvSpPr>
        <p:spPr>
          <a:xfrm flipH="1">
            <a:off x="457200" y="437050"/>
            <a:ext cx="8229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 Better Than BaseLine</a:t>
            </a:r>
            <a:endParaRPr dirty="0"/>
          </a:p>
        </p:txBody>
      </p:sp>
      <p:cxnSp>
        <p:nvCxnSpPr>
          <p:cNvPr id="416" name="Google Shape;416;p42"/>
          <p:cNvCxnSpPr/>
          <p:nvPr/>
        </p:nvCxnSpPr>
        <p:spPr>
          <a:xfrm>
            <a:off x="4086750" y="3229088"/>
            <a:ext cx="970500" cy="0"/>
          </a:xfrm>
          <a:prstGeom prst="straightConnector1">
            <a:avLst/>
          </a:prstGeom>
          <a:noFill/>
          <a:ln w="19050" cap="flat" cmpd="sng">
            <a:solidFill>
              <a:schemeClr val="lt1"/>
            </a:solidFill>
            <a:prstDash val="solid"/>
            <a:round/>
            <a:headEnd type="none" w="med" len="med"/>
            <a:tailEnd type="none" w="med" len="med"/>
          </a:ln>
        </p:spPr>
      </p:cxnSp>
      <p:cxnSp>
        <p:nvCxnSpPr>
          <p:cNvPr id="417" name="Google Shape;417;p42"/>
          <p:cNvCxnSpPr/>
          <p:nvPr/>
        </p:nvCxnSpPr>
        <p:spPr>
          <a:xfrm>
            <a:off x="6265300" y="2550480"/>
            <a:ext cx="970500" cy="0"/>
          </a:xfrm>
          <a:prstGeom prst="straightConnector1">
            <a:avLst/>
          </a:prstGeom>
          <a:noFill/>
          <a:ln w="19050" cap="flat" cmpd="sng">
            <a:solidFill>
              <a:schemeClr val="lt1"/>
            </a:solidFill>
            <a:prstDash val="solid"/>
            <a:round/>
            <a:headEnd type="none" w="med" len="med"/>
            <a:tailEnd type="none" w="med" len="med"/>
          </a:ln>
        </p:spPr>
      </p:cxnSp>
      <p:pic>
        <p:nvPicPr>
          <p:cNvPr id="418" name="Google Shape;418;p42"/>
          <p:cNvPicPr preferRelativeResize="0"/>
          <p:nvPr/>
        </p:nvPicPr>
        <p:blipFill>
          <a:blip r:embed="rId3">
            <a:alphaModFix/>
          </a:blip>
          <a:stretch>
            <a:fillRect/>
          </a:stretch>
        </p:blipFill>
        <p:spPr>
          <a:xfrm>
            <a:off x="3592100" y="1954500"/>
            <a:ext cx="1959800" cy="543200"/>
          </a:xfrm>
          <a:prstGeom prst="rect">
            <a:avLst/>
          </a:prstGeom>
          <a:noFill/>
          <a:ln>
            <a:noFill/>
          </a:ln>
        </p:spPr>
      </p:pic>
      <p:pic>
        <p:nvPicPr>
          <p:cNvPr id="419" name="Google Shape;419;p42"/>
          <p:cNvPicPr preferRelativeResize="0"/>
          <p:nvPr/>
        </p:nvPicPr>
        <p:blipFill>
          <a:blip r:embed="rId4">
            <a:alphaModFix/>
          </a:blip>
          <a:stretch>
            <a:fillRect/>
          </a:stretch>
        </p:blipFill>
        <p:spPr>
          <a:xfrm>
            <a:off x="3592000" y="3828775"/>
            <a:ext cx="1959800" cy="563097"/>
          </a:xfrm>
          <a:prstGeom prst="rect">
            <a:avLst/>
          </a:prstGeom>
          <a:noFill/>
          <a:ln>
            <a:noFill/>
          </a:ln>
        </p:spPr>
      </p:pic>
      <p:sp>
        <p:nvSpPr>
          <p:cNvPr id="420" name="Google Shape;420;p42"/>
          <p:cNvSpPr txBox="1"/>
          <p:nvPr/>
        </p:nvSpPr>
        <p:spPr>
          <a:xfrm>
            <a:off x="3822650" y="3328838"/>
            <a:ext cx="1498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Used LSTM Layers</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--------------------------&gt;</a:t>
            </a:r>
            <a:endParaRPr>
              <a:solidFill>
                <a:schemeClr val="lt2"/>
              </a:solidFill>
              <a:latin typeface="Roboto Condensed"/>
              <a:ea typeface="Roboto Condensed"/>
              <a:cs typeface="Roboto Condensed"/>
              <a:sym typeface="Roboto Condensed"/>
            </a:endParaRPr>
          </a:p>
        </p:txBody>
      </p:sp>
      <p:sp>
        <p:nvSpPr>
          <p:cNvPr id="421" name="Google Shape;421;p42"/>
          <p:cNvSpPr txBox="1"/>
          <p:nvPr/>
        </p:nvSpPr>
        <p:spPr>
          <a:xfrm>
            <a:off x="3822650" y="2555588"/>
            <a:ext cx="1498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 Used GRU Layers</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&lt;--------------------------</a:t>
            </a:r>
            <a:endParaRPr>
              <a:solidFill>
                <a:schemeClr val="lt2"/>
              </a:solidFill>
              <a:latin typeface="Roboto Condensed"/>
              <a:ea typeface="Roboto Condensed"/>
              <a:cs typeface="Roboto Condensed"/>
              <a:sym typeface="Roboto Condensed"/>
            </a:endParaRPr>
          </a:p>
        </p:txBody>
      </p:sp>
      <p:cxnSp>
        <p:nvCxnSpPr>
          <p:cNvPr id="422" name="Google Shape;422;p42"/>
          <p:cNvCxnSpPr/>
          <p:nvPr/>
        </p:nvCxnSpPr>
        <p:spPr>
          <a:xfrm>
            <a:off x="1905413" y="2571755"/>
            <a:ext cx="970500" cy="0"/>
          </a:xfrm>
          <a:prstGeom prst="straightConnector1">
            <a:avLst/>
          </a:prstGeom>
          <a:noFill/>
          <a:ln w="19050" cap="flat" cmpd="sng">
            <a:solidFill>
              <a:schemeClr val="lt1"/>
            </a:solidFill>
            <a:prstDash val="solid"/>
            <a:round/>
            <a:headEnd type="none" w="med" len="med"/>
            <a:tailEnd type="none" w="med" len="med"/>
          </a:ln>
        </p:spPr>
      </p:cxnSp>
      <p:pic>
        <p:nvPicPr>
          <p:cNvPr id="423" name="Google Shape;423;p42"/>
          <p:cNvPicPr preferRelativeResize="0"/>
          <p:nvPr/>
        </p:nvPicPr>
        <p:blipFill>
          <a:blip r:embed="rId5">
            <a:alphaModFix/>
          </a:blip>
          <a:stretch>
            <a:fillRect/>
          </a:stretch>
        </p:blipFill>
        <p:spPr>
          <a:xfrm>
            <a:off x="1447650" y="1248325"/>
            <a:ext cx="1886025" cy="1182650"/>
          </a:xfrm>
          <a:prstGeom prst="rect">
            <a:avLst/>
          </a:prstGeom>
          <a:noFill/>
          <a:ln>
            <a:noFill/>
          </a:ln>
        </p:spPr>
      </p:pic>
      <p:pic>
        <p:nvPicPr>
          <p:cNvPr id="424" name="Google Shape;424;p42"/>
          <p:cNvPicPr preferRelativeResize="0"/>
          <p:nvPr/>
        </p:nvPicPr>
        <p:blipFill>
          <a:blip r:embed="rId6">
            <a:alphaModFix/>
          </a:blip>
          <a:stretch>
            <a:fillRect/>
          </a:stretch>
        </p:blipFill>
        <p:spPr>
          <a:xfrm>
            <a:off x="1447675" y="2712517"/>
            <a:ext cx="1886025" cy="1227208"/>
          </a:xfrm>
          <a:prstGeom prst="rect">
            <a:avLst/>
          </a:prstGeom>
          <a:noFill/>
          <a:ln>
            <a:noFill/>
          </a:ln>
        </p:spPr>
      </p:pic>
      <p:pic>
        <p:nvPicPr>
          <p:cNvPr id="425" name="Google Shape;425;p42"/>
          <p:cNvPicPr preferRelativeResize="0"/>
          <p:nvPr/>
        </p:nvPicPr>
        <p:blipFill>
          <a:blip r:embed="rId7">
            <a:alphaModFix/>
          </a:blip>
          <a:stretch>
            <a:fillRect/>
          </a:stretch>
        </p:blipFill>
        <p:spPr>
          <a:xfrm>
            <a:off x="5810325" y="1238846"/>
            <a:ext cx="1886025" cy="1180330"/>
          </a:xfrm>
          <a:prstGeom prst="rect">
            <a:avLst/>
          </a:prstGeom>
          <a:noFill/>
          <a:ln>
            <a:noFill/>
          </a:ln>
        </p:spPr>
      </p:pic>
      <p:pic>
        <p:nvPicPr>
          <p:cNvPr id="426" name="Google Shape;426;p42"/>
          <p:cNvPicPr preferRelativeResize="0"/>
          <p:nvPr/>
        </p:nvPicPr>
        <p:blipFill>
          <a:blip r:embed="rId8">
            <a:alphaModFix/>
          </a:blip>
          <a:stretch>
            <a:fillRect/>
          </a:stretch>
        </p:blipFill>
        <p:spPr>
          <a:xfrm>
            <a:off x="5810100" y="2681780"/>
            <a:ext cx="1886025" cy="1240645"/>
          </a:xfrm>
          <a:prstGeom prst="rect">
            <a:avLst/>
          </a:prstGeom>
          <a:noFill/>
          <a:ln>
            <a:noFill/>
          </a:ln>
        </p:spPr>
      </p:pic>
      <p:grpSp>
        <p:nvGrpSpPr>
          <p:cNvPr id="427" name="Google Shape;427;p42"/>
          <p:cNvGrpSpPr/>
          <p:nvPr/>
        </p:nvGrpSpPr>
        <p:grpSpPr>
          <a:xfrm>
            <a:off x="7235800" y="658217"/>
            <a:ext cx="349440" cy="343320"/>
            <a:chOff x="-40748275" y="3238700"/>
            <a:chExt cx="322600" cy="316950"/>
          </a:xfrm>
        </p:grpSpPr>
        <p:sp>
          <p:nvSpPr>
            <p:cNvPr id="428" name="Google Shape;428;p4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4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42"/>
          <p:cNvSpPr txBox="1"/>
          <p:nvPr/>
        </p:nvSpPr>
        <p:spPr>
          <a:xfrm>
            <a:off x="336425" y="4264175"/>
            <a:ext cx="2539500" cy="554100"/>
          </a:xfrm>
          <a:prstGeom prst="rect">
            <a:avLst/>
          </a:prstGeom>
          <a:solidFill>
            <a:schemeClr val="accent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Result:</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highlight>
                  <a:schemeClr val="accent3"/>
                </a:highlight>
                <a:latin typeface="Roboto Condensed"/>
                <a:ea typeface="Roboto Condensed"/>
                <a:cs typeface="Roboto Condensed"/>
                <a:sym typeface="Roboto Condensed"/>
              </a:rPr>
              <a:t>SimpleRNN layers were still used </a:t>
            </a:r>
            <a:endParaRPr sz="1200">
              <a:solidFill>
                <a:schemeClr val="lt2"/>
              </a:solidFill>
              <a:highlight>
                <a:schemeClr val="accent3"/>
              </a:highlight>
              <a:latin typeface="Roboto Condensed"/>
              <a:ea typeface="Roboto Condensed"/>
              <a:cs typeface="Roboto Condensed"/>
              <a:sym typeface="Roboto Condensed"/>
            </a:endParaRPr>
          </a:p>
        </p:txBody>
      </p:sp>
      <p:sp>
        <p:nvSpPr>
          <p:cNvPr id="435" name="Google Shape;435;p42"/>
          <p:cNvSpPr txBox="1"/>
          <p:nvPr/>
        </p:nvSpPr>
        <p:spPr>
          <a:xfrm>
            <a:off x="5847400" y="4264175"/>
            <a:ext cx="2740800" cy="7389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Explanation:</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Lower validation accuracy</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Overfit not fit</a:t>
            </a:r>
            <a:endParaRPr sz="1200">
              <a:solidFill>
                <a:schemeClr val="lt2"/>
              </a:solidFill>
              <a:latin typeface="Roboto Condensed"/>
              <a:ea typeface="Roboto Condensed"/>
              <a:cs typeface="Roboto Condensed"/>
              <a:sym typeface="Roboto Condensed"/>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Google Shape;1942;p150"/>
          <p:cNvSpPr txBox="1">
            <a:spLocks noGrp="1"/>
          </p:cNvSpPr>
          <p:nvPr>
            <p:ph type="ctrTitle"/>
          </p:nvPr>
        </p:nvSpPr>
        <p:spPr>
          <a:xfrm flipH="1">
            <a:off x="540000" y="3760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Scaling up 2 - tweak neurons - 40 epochs</a:t>
            </a:r>
            <a:endParaRPr/>
          </a:p>
        </p:txBody>
      </p:sp>
      <p:sp>
        <p:nvSpPr>
          <p:cNvPr id="1943" name="Google Shape;1943;p150"/>
          <p:cNvSpPr txBox="1"/>
          <p:nvPr/>
        </p:nvSpPr>
        <p:spPr>
          <a:xfrm>
            <a:off x="379400" y="1099200"/>
            <a:ext cx="208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64 neurons - </a:t>
            </a:r>
            <a:r>
              <a:rPr lang="en">
                <a:solidFill>
                  <a:srgbClr val="0000FF"/>
                </a:solidFill>
              </a:rPr>
              <a:t>Base</a:t>
            </a:r>
            <a:endParaRPr>
              <a:solidFill>
                <a:srgbClr val="0000FF"/>
              </a:solidFill>
            </a:endParaRPr>
          </a:p>
        </p:txBody>
      </p:sp>
      <p:sp>
        <p:nvSpPr>
          <p:cNvPr id="1944" name="Google Shape;1944;p150"/>
          <p:cNvSpPr txBox="1"/>
          <p:nvPr/>
        </p:nvSpPr>
        <p:spPr>
          <a:xfrm>
            <a:off x="297650" y="1701600"/>
            <a:ext cx="224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Slightly coherent </a:t>
            </a:r>
            <a:endParaRPr>
              <a:solidFill>
                <a:schemeClr val="lt1"/>
              </a:solidFill>
            </a:endParaRPr>
          </a:p>
        </p:txBody>
      </p:sp>
      <p:sp>
        <p:nvSpPr>
          <p:cNvPr id="1945" name="Google Shape;1945;p150"/>
          <p:cNvSpPr txBox="1"/>
          <p:nvPr/>
        </p:nvSpPr>
        <p:spPr>
          <a:xfrm>
            <a:off x="4677987" y="1679200"/>
            <a:ext cx="2114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Slightly coherent with some fake words</a:t>
            </a:r>
            <a:endParaRPr>
              <a:solidFill>
                <a:schemeClr val="lt1"/>
              </a:solidFill>
            </a:endParaRPr>
          </a:p>
        </p:txBody>
      </p:sp>
      <p:sp>
        <p:nvSpPr>
          <p:cNvPr id="1946" name="Google Shape;1946;p150"/>
          <p:cNvSpPr txBox="1"/>
          <p:nvPr/>
        </p:nvSpPr>
        <p:spPr>
          <a:xfrm>
            <a:off x="6778450" y="1679200"/>
            <a:ext cx="2431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 Slightly incoherent with same fake words</a:t>
            </a:r>
            <a:endParaRPr>
              <a:solidFill>
                <a:schemeClr val="lt1"/>
              </a:solidFill>
            </a:endParaRPr>
          </a:p>
        </p:txBody>
      </p:sp>
      <p:sp>
        <p:nvSpPr>
          <p:cNvPr id="1947" name="Google Shape;1947;p150"/>
          <p:cNvSpPr txBox="1"/>
          <p:nvPr/>
        </p:nvSpPr>
        <p:spPr>
          <a:xfrm>
            <a:off x="4651300" y="1390800"/>
            <a:ext cx="213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0.57</a:t>
            </a:r>
            <a:endParaRPr>
              <a:solidFill>
                <a:schemeClr val="lt1"/>
              </a:solidFill>
            </a:endParaRPr>
          </a:p>
        </p:txBody>
      </p:sp>
      <p:sp>
        <p:nvSpPr>
          <p:cNvPr id="1948" name="Google Shape;1948;p150"/>
          <p:cNvSpPr txBox="1"/>
          <p:nvPr/>
        </p:nvSpPr>
        <p:spPr>
          <a:xfrm>
            <a:off x="435200" y="1390800"/>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a:t>
            </a:r>
            <a:r>
              <a:rPr lang="en">
                <a:solidFill>
                  <a:srgbClr val="0000FF"/>
                </a:solidFill>
              </a:rPr>
              <a:t>0.55</a:t>
            </a:r>
            <a:endParaRPr>
              <a:solidFill>
                <a:srgbClr val="0000FF"/>
              </a:solidFill>
            </a:endParaRPr>
          </a:p>
        </p:txBody>
      </p:sp>
      <p:pic>
        <p:nvPicPr>
          <p:cNvPr id="1949" name="Google Shape;1949;p150"/>
          <p:cNvPicPr preferRelativeResize="0"/>
          <p:nvPr/>
        </p:nvPicPr>
        <p:blipFill>
          <a:blip r:embed="rId3">
            <a:alphaModFix/>
          </a:blip>
          <a:stretch>
            <a:fillRect/>
          </a:stretch>
        </p:blipFill>
        <p:spPr>
          <a:xfrm>
            <a:off x="379400" y="2229600"/>
            <a:ext cx="1985570" cy="2798400"/>
          </a:xfrm>
          <a:prstGeom prst="rect">
            <a:avLst/>
          </a:prstGeom>
          <a:noFill/>
          <a:ln>
            <a:noFill/>
          </a:ln>
        </p:spPr>
      </p:pic>
      <p:sp>
        <p:nvSpPr>
          <p:cNvPr id="1950" name="Google Shape;1950;p150"/>
          <p:cNvSpPr txBox="1"/>
          <p:nvPr/>
        </p:nvSpPr>
        <p:spPr>
          <a:xfrm>
            <a:off x="4676350" y="1086000"/>
            <a:ext cx="208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Quadruple neurons</a:t>
            </a:r>
            <a:endParaRPr>
              <a:solidFill>
                <a:schemeClr val="lt1"/>
              </a:solidFill>
            </a:endParaRPr>
          </a:p>
        </p:txBody>
      </p:sp>
      <p:sp>
        <p:nvSpPr>
          <p:cNvPr id="1951" name="Google Shape;1951;p150"/>
          <p:cNvSpPr txBox="1"/>
          <p:nvPr/>
        </p:nvSpPr>
        <p:spPr>
          <a:xfrm>
            <a:off x="6899675" y="933600"/>
            <a:ext cx="2082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Quadruple neurons at 15 epochs</a:t>
            </a:r>
            <a:endParaRPr>
              <a:solidFill>
                <a:schemeClr val="lt1"/>
              </a:solidFill>
            </a:endParaRPr>
          </a:p>
        </p:txBody>
      </p:sp>
      <p:sp>
        <p:nvSpPr>
          <p:cNvPr id="1952" name="Google Shape;1952;p150"/>
          <p:cNvSpPr txBox="1"/>
          <p:nvPr/>
        </p:nvSpPr>
        <p:spPr>
          <a:xfrm>
            <a:off x="2589200" y="1099200"/>
            <a:ext cx="208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Double neurons - </a:t>
            </a:r>
            <a:r>
              <a:rPr lang="en">
                <a:solidFill>
                  <a:srgbClr val="FF0000"/>
                </a:solidFill>
              </a:rPr>
              <a:t>Best</a:t>
            </a:r>
            <a:endParaRPr>
              <a:solidFill>
                <a:srgbClr val="FF0000"/>
              </a:solidFill>
            </a:endParaRPr>
          </a:p>
        </p:txBody>
      </p:sp>
      <p:sp>
        <p:nvSpPr>
          <p:cNvPr id="1953" name="Google Shape;1953;p150"/>
          <p:cNvSpPr txBox="1"/>
          <p:nvPr/>
        </p:nvSpPr>
        <p:spPr>
          <a:xfrm>
            <a:off x="2507450" y="1701600"/>
            <a:ext cx="224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Semi-coherent with real words</a:t>
            </a:r>
            <a:endParaRPr>
              <a:solidFill>
                <a:schemeClr val="lt1"/>
              </a:solidFill>
            </a:endParaRPr>
          </a:p>
        </p:txBody>
      </p:sp>
      <p:sp>
        <p:nvSpPr>
          <p:cNvPr id="1954" name="Google Shape;1954;p150"/>
          <p:cNvSpPr txBox="1"/>
          <p:nvPr/>
        </p:nvSpPr>
        <p:spPr>
          <a:xfrm>
            <a:off x="2645000" y="1390800"/>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a:t>
            </a:r>
            <a:r>
              <a:rPr lang="en">
                <a:solidFill>
                  <a:srgbClr val="FF0000"/>
                </a:solidFill>
              </a:rPr>
              <a:t>0.57</a:t>
            </a:r>
            <a:endParaRPr>
              <a:solidFill>
                <a:srgbClr val="FF0000"/>
              </a:solidFill>
            </a:endParaRPr>
          </a:p>
        </p:txBody>
      </p:sp>
      <p:pic>
        <p:nvPicPr>
          <p:cNvPr id="1955" name="Google Shape;1955;p150"/>
          <p:cNvPicPr preferRelativeResize="0"/>
          <p:nvPr/>
        </p:nvPicPr>
        <p:blipFill>
          <a:blip r:embed="rId4">
            <a:alphaModFix/>
          </a:blip>
          <a:stretch>
            <a:fillRect/>
          </a:stretch>
        </p:blipFill>
        <p:spPr>
          <a:xfrm>
            <a:off x="2645813" y="2211050"/>
            <a:ext cx="1969371" cy="2835499"/>
          </a:xfrm>
          <a:prstGeom prst="rect">
            <a:avLst/>
          </a:prstGeom>
          <a:noFill/>
          <a:ln>
            <a:noFill/>
          </a:ln>
        </p:spPr>
      </p:pic>
      <p:pic>
        <p:nvPicPr>
          <p:cNvPr id="1956" name="Google Shape;1956;p150"/>
          <p:cNvPicPr preferRelativeResize="0"/>
          <p:nvPr/>
        </p:nvPicPr>
        <p:blipFill>
          <a:blip r:embed="rId5">
            <a:alphaModFix/>
          </a:blip>
          <a:stretch>
            <a:fillRect/>
          </a:stretch>
        </p:blipFill>
        <p:spPr>
          <a:xfrm>
            <a:off x="4772288" y="2211050"/>
            <a:ext cx="1987420" cy="2835500"/>
          </a:xfrm>
          <a:prstGeom prst="rect">
            <a:avLst/>
          </a:prstGeom>
          <a:noFill/>
          <a:ln>
            <a:noFill/>
          </a:ln>
        </p:spPr>
      </p:pic>
      <p:pic>
        <p:nvPicPr>
          <p:cNvPr id="1957" name="Google Shape;1957;p150"/>
          <p:cNvPicPr preferRelativeResize="0"/>
          <p:nvPr/>
        </p:nvPicPr>
        <p:blipFill>
          <a:blip r:embed="rId6">
            <a:alphaModFix/>
          </a:blip>
          <a:stretch>
            <a:fillRect/>
          </a:stretch>
        </p:blipFill>
        <p:spPr>
          <a:xfrm>
            <a:off x="6977607" y="2229600"/>
            <a:ext cx="2032875" cy="2835499"/>
          </a:xfrm>
          <a:prstGeom prst="rect">
            <a:avLst/>
          </a:prstGeom>
          <a:noFill/>
          <a:ln>
            <a:noFill/>
          </a:ln>
        </p:spPr>
      </p:pic>
      <p:sp>
        <p:nvSpPr>
          <p:cNvPr id="1958" name="Google Shape;1958;p150"/>
          <p:cNvSpPr txBox="1"/>
          <p:nvPr/>
        </p:nvSpPr>
        <p:spPr>
          <a:xfrm>
            <a:off x="6854650" y="1423200"/>
            <a:ext cx="213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0.58</a:t>
            </a:r>
            <a:endParaRPr>
              <a:solidFill>
                <a:schemeClr val="lt1"/>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Google Shape;1963;p151"/>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Fix overfit 2 - Recurrent dropout - 40 epochs</a:t>
            </a:r>
            <a:endParaRPr/>
          </a:p>
        </p:txBody>
      </p:sp>
      <p:sp>
        <p:nvSpPr>
          <p:cNvPr id="1964" name="Google Shape;1964;p151"/>
          <p:cNvSpPr txBox="1"/>
          <p:nvPr/>
        </p:nvSpPr>
        <p:spPr>
          <a:xfrm>
            <a:off x="2549888" y="1086000"/>
            <a:ext cx="208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Recurrent dropout = 0.3 </a:t>
            </a:r>
            <a:endParaRPr>
              <a:solidFill>
                <a:schemeClr val="lt1"/>
              </a:solidFill>
            </a:endParaRPr>
          </a:p>
        </p:txBody>
      </p:sp>
      <p:sp>
        <p:nvSpPr>
          <p:cNvPr id="1965" name="Google Shape;1965;p151"/>
          <p:cNvSpPr txBox="1"/>
          <p:nvPr/>
        </p:nvSpPr>
        <p:spPr>
          <a:xfrm>
            <a:off x="2468138" y="1653300"/>
            <a:ext cx="224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Slightly coherent </a:t>
            </a:r>
            <a:endParaRPr>
              <a:solidFill>
                <a:schemeClr val="lt1"/>
              </a:solidFill>
            </a:endParaRPr>
          </a:p>
        </p:txBody>
      </p:sp>
      <p:sp>
        <p:nvSpPr>
          <p:cNvPr id="1966" name="Google Shape;1966;p151"/>
          <p:cNvSpPr txBox="1"/>
          <p:nvPr/>
        </p:nvSpPr>
        <p:spPr>
          <a:xfrm>
            <a:off x="4677987" y="1603000"/>
            <a:ext cx="2114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Slightly coherent with some fake words</a:t>
            </a:r>
            <a:endParaRPr>
              <a:solidFill>
                <a:schemeClr val="lt1"/>
              </a:solidFill>
            </a:endParaRPr>
          </a:p>
        </p:txBody>
      </p:sp>
      <p:sp>
        <p:nvSpPr>
          <p:cNvPr id="1967" name="Google Shape;1967;p151"/>
          <p:cNvSpPr txBox="1"/>
          <p:nvPr/>
        </p:nvSpPr>
        <p:spPr>
          <a:xfrm>
            <a:off x="6778450" y="1603000"/>
            <a:ext cx="2431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 Slightly incoherent with same fake words</a:t>
            </a:r>
            <a:endParaRPr>
              <a:solidFill>
                <a:schemeClr val="lt1"/>
              </a:solidFill>
            </a:endParaRPr>
          </a:p>
        </p:txBody>
      </p:sp>
      <p:sp>
        <p:nvSpPr>
          <p:cNvPr id="1968" name="Google Shape;1968;p151"/>
          <p:cNvSpPr txBox="1"/>
          <p:nvPr/>
        </p:nvSpPr>
        <p:spPr>
          <a:xfrm>
            <a:off x="4651300" y="1390800"/>
            <a:ext cx="213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0.57</a:t>
            </a:r>
            <a:endParaRPr>
              <a:solidFill>
                <a:schemeClr val="lt1"/>
              </a:solidFill>
            </a:endParaRPr>
          </a:p>
        </p:txBody>
      </p:sp>
      <p:sp>
        <p:nvSpPr>
          <p:cNvPr id="1969" name="Google Shape;1969;p151"/>
          <p:cNvSpPr txBox="1"/>
          <p:nvPr/>
        </p:nvSpPr>
        <p:spPr>
          <a:xfrm>
            <a:off x="2605688" y="1418700"/>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0.57</a:t>
            </a:r>
            <a:endParaRPr>
              <a:solidFill>
                <a:schemeClr val="lt1"/>
              </a:solidFill>
            </a:endParaRPr>
          </a:p>
        </p:txBody>
      </p:sp>
      <p:sp>
        <p:nvSpPr>
          <p:cNvPr id="1970" name="Google Shape;1970;p151"/>
          <p:cNvSpPr txBox="1"/>
          <p:nvPr/>
        </p:nvSpPr>
        <p:spPr>
          <a:xfrm>
            <a:off x="4676350" y="1086000"/>
            <a:ext cx="208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Recurrent dropout = 0.4 </a:t>
            </a:r>
            <a:endParaRPr>
              <a:solidFill>
                <a:schemeClr val="lt1"/>
              </a:solidFill>
            </a:endParaRPr>
          </a:p>
        </p:txBody>
      </p:sp>
      <p:sp>
        <p:nvSpPr>
          <p:cNvPr id="1971" name="Google Shape;1971;p151"/>
          <p:cNvSpPr txBox="1"/>
          <p:nvPr/>
        </p:nvSpPr>
        <p:spPr>
          <a:xfrm>
            <a:off x="6975875" y="1086000"/>
            <a:ext cx="208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Recurrent dropout = 0.5 </a:t>
            </a:r>
            <a:endParaRPr>
              <a:solidFill>
                <a:schemeClr val="lt1"/>
              </a:solidFill>
            </a:endParaRPr>
          </a:p>
        </p:txBody>
      </p:sp>
      <p:sp>
        <p:nvSpPr>
          <p:cNvPr id="1972" name="Google Shape;1972;p151"/>
          <p:cNvSpPr txBox="1"/>
          <p:nvPr/>
        </p:nvSpPr>
        <p:spPr>
          <a:xfrm>
            <a:off x="180225" y="1023000"/>
            <a:ext cx="21795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chemeClr val="lt1"/>
                </a:solidFill>
              </a:rPr>
              <a:t>Recurrent dropout = 0.2 </a:t>
            </a:r>
            <a:endParaRPr sz="1300">
              <a:solidFill>
                <a:schemeClr val="lt1"/>
              </a:solidFill>
            </a:endParaRPr>
          </a:p>
          <a:p>
            <a:pPr marL="0" lvl="0" indent="0" algn="ctr" rtl="0">
              <a:spcBef>
                <a:spcPts val="0"/>
              </a:spcBef>
              <a:spcAft>
                <a:spcPts val="0"/>
              </a:spcAft>
              <a:buNone/>
            </a:pPr>
            <a:r>
              <a:rPr lang="en" sz="1300">
                <a:solidFill>
                  <a:schemeClr val="lt1"/>
                </a:solidFill>
              </a:rPr>
              <a:t>- </a:t>
            </a:r>
            <a:r>
              <a:rPr lang="en" sz="1300">
                <a:solidFill>
                  <a:srgbClr val="0000FF"/>
                </a:solidFill>
              </a:rPr>
              <a:t>Base/</a:t>
            </a:r>
            <a:r>
              <a:rPr lang="en" sz="1300">
                <a:solidFill>
                  <a:srgbClr val="FF0000"/>
                </a:solidFill>
              </a:rPr>
              <a:t>Best</a:t>
            </a:r>
            <a:endParaRPr sz="1300">
              <a:solidFill>
                <a:srgbClr val="FF0000"/>
              </a:solidFill>
            </a:endParaRPr>
          </a:p>
        </p:txBody>
      </p:sp>
      <p:sp>
        <p:nvSpPr>
          <p:cNvPr id="1973" name="Google Shape;1973;p151"/>
          <p:cNvSpPr txBox="1"/>
          <p:nvPr/>
        </p:nvSpPr>
        <p:spPr>
          <a:xfrm>
            <a:off x="145250" y="1625400"/>
            <a:ext cx="224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Semi-coherent with real words</a:t>
            </a:r>
            <a:endParaRPr>
              <a:solidFill>
                <a:schemeClr val="lt1"/>
              </a:solidFill>
            </a:endParaRPr>
          </a:p>
        </p:txBody>
      </p:sp>
      <p:sp>
        <p:nvSpPr>
          <p:cNvPr id="1974" name="Google Shape;1974;p151"/>
          <p:cNvSpPr txBox="1"/>
          <p:nvPr/>
        </p:nvSpPr>
        <p:spPr>
          <a:xfrm>
            <a:off x="282800" y="1390800"/>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0.57</a:t>
            </a:r>
            <a:endParaRPr>
              <a:solidFill>
                <a:schemeClr val="lt1"/>
              </a:solidFill>
            </a:endParaRPr>
          </a:p>
        </p:txBody>
      </p:sp>
      <p:pic>
        <p:nvPicPr>
          <p:cNvPr id="1975" name="Google Shape;1975;p151"/>
          <p:cNvPicPr preferRelativeResize="0"/>
          <p:nvPr/>
        </p:nvPicPr>
        <p:blipFill>
          <a:blip r:embed="rId3">
            <a:alphaModFix/>
          </a:blip>
          <a:stretch>
            <a:fillRect/>
          </a:stretch>
        </p:blipFill>
        <p:spPr>
          <a:xfrm>
            <a:off x="283613" y="2211050"/>
            <a:ext cx="1969371" cy="2835499"/>
          </a:xfrm>
          <a:prstGeom prst="rect">
            <a:avLst/>
          </a:prstGeom>
          <a:noFill/>
          <a:ln>
            <a:noFill/>
          </a:ln>
        </p:spPr>
      </p:pic>
      <p:sp>
        <p:nvSpPr>
          <p:cNvPr id="1976" name="Google Shape;1976;p151"/>
          <p:cNvSpPr txBox="1"/>
          <p:nvPr/>
        </p:nvSpPr>
        <p:spPr>
          <a:xfrm>
            <a:off x="6854650" y="1423200"/>
            <a:ext cx="213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0.56</a:t>
            </a:r>
            <a:endParaRPr>
              <a:solidFill>
                <a:schemeClr val="lt1"/>
              </a:solidFill>
            </a:endParaRPr>
          </a:p>
        </p:txBody>
      </p:sp>
      <p:pic>
        <p:nvPicPr>
          <p:cNvPr id="1977" name="Google Shape;1977;p151"/>
          <p:cNvPicPr preferRelativeResize="0"/>
          <p:nvPr/>
        </p:nvPicPr>
        <p:blipFill>
          <a:blip r:embed="rId4">
            <a:alphaModFix/>
          </a:blip>
          <a:stretch>
            <a:fillRect/>
          </a:stretch>
        </p:blipFill>
        <p:spPr>
          <a:xfrm>
            <a:off x="2607275" y="2193500"/>
            <a:ext cx="1967838" cy="2785200"/>
          </a:xfrm>
          <a:prstGeom prst="rect">
            <a:avLst/>
          </a:prstGeom>
          <a:noFill/>
          <a:ln>
            <a:noFill/>
          </a:ln>
        </p:spPr>
      </p:pic>
      <p:pic>
        <p:nvPicPr>
          <p:cNvPr id="1978" name="Google Shape;1978;p151"/>
          <p:cNvPicPr preferRelativeResize="0"/>
          <p:nvPr/>
        </p:nvPicPr>
        <p:blipFill>
          <a:blip r:embed="rId5">
            <a:alphaModFix/>
          </a:blip>
          <a:stretch>
            <a:fillRect/>
          </a:stretch>
        </p:blipFill>
        <p:spPr>
          <a:xfrm>
            <a:off x="4929425" y="2172780"/>
            <a:ext cx="1929851" cy="2826633"/>
          </a:xfrm>
          <a:prstGeom prst="rect">
            <a:avLst/>
          </a:prstGeom>
          <a:noFill/>
          <a:ln>
            <a:noFill/>
          </a:ln>
        </p:spPr>
      </p:pic>
      <p:pic>
        <p:nvPicPr>
          <p:cNvPr id="1979" name="Google Shape;1979;p151"/>
          <p:cNvPicPr preferRelativeResize="0"/>
          <p:nvPr/>
        </p:nvPicPr>
        <p:blipFill>
          <a:blip r:embed="rId6">
            <a:alphaModFix/>
          </a:blip>
          <a:stretch>
            <a:fillRect/>
          </a:stretch>
        </p:blipFill>
        <p:spPr>
          <a:xfrm>
            <a:off x="7029124" y="2211050"/>
            <a:ext cx="1929851" cy="2750101"/>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Google Shape;1984;p152"/>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500"/>
              <a:t>Fix overfit 2 - Recurrent regularizer - 40 epochs</a:t>
            </a:r>
            <a:endParaRPr sz="3500"/>
          </a:p>
          <a:p>
            <a:pPr marL="0" lvl="0" indent="0" algn="ctr" rtl="0">
              <a:spcBef>
                <a:spcPts val="0"/>
              </a:spcBef>
              <a:spcAft>
                <a:spcPts val="0"/>
              </a:spcAft>
              <a:buClr>
                <a:schemeClr val="dk1"/>
              </a:buClr>
              <a:buSzPts val="1100"/>
              <a:buFont typeface="Arial"/>
              <a:buNone/>
            </a:pPr>
            <a:endParaRPr sz="3500"/>
          </a:p>
          <a:p>
            <a:pPr marL="0" lvl="0" indent="0" algn="ctr" rtl="0">
              <a:spcBef>
                <a:spcPts val="0"/>
              </a:spcBef>
              <a:spcAft>
                <a:spcPts val="0"/>
              </a:spcAft>
              <a:buNone/>
            </a:pPr>
            <a:endParaRPr sz="3400"/>
          </a:p>
        </p:txBody>
      </p:sp>
      <p:sp>
        <p:nvSpPr>
          <p:cNvPr id="1985" name="Google Shape;1985;p152"/>
          <p:cNvSpPr txBox="1"/>
          <p:nvPr/>
        </p:nvSpPr>
        <p:spPr>
          <a:xfrm>
            <a:off x="3769088" y="1086000"/>
            <a:ext cx="208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Recurrent reg L2 = 0.3 </a:t>
            </a:r>
            <a:endParaRPr>
              <a:solidFill>
                <a:schemeClr val="lt1"/>
              </a:solidFill>
            </a:endParaRPr>
          </a:p>
        </p:txBody>
      </p:sp>
      <p:sp>
        <p:nvSpPr>
          <p:cNvPr id="1986" name="Google Shape;1986;p152"/>
          <p:cNvSpPr txBox="1"/>
          <p:nvPr/>
        </p:nvSpPr>
        <p:spPr>
          <a:xfrm>
            <a:off x="3687338" y="1653300"/>
            <a:ext cx="224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Deproved val acc/Dosen’t fix overfit/ incoherent </a:t>
            </a:r>
            <a:endParaRPr>
              <a:solidFill>
                <a:schemeClr val="lt1"/>
              </a:solidFill>
            </a:endParaRPr>
          </a:p>
        </p:txBody>
      </p:sp>
      <p:sp>
        <p:nvSpPr>
          <p:cNvPr id="1987" name="Google Shape;1987;p152"/>
          <p:cNvSpPr txBox="1"/>
          <p:nvPr/>
        </p:nvSpPr>
        <p:spPr>
          <a:xfrm>
            <a:off x="5933449" y="1625400"/>
            <a:ext cx="22878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Deproved val acc/Dosen’t fix overfit/ incoherent </a:t>
            </a:r>
            <a:endParaRPr>
              <a:solidFill>
                <a:schemeClr val="lt1"/>
              </a:solidFill>
            </a:endParaRPr>
          </a:p>
          <a:p>
            <a:pPr marL="0" lvl="0" indent="0" algn="ctr" rtl="0">
              <a:spcBef>
                <a:spcPts val="0"/>
              </a:spcBef>
              <a:spcAft>
                <a:spcPts val="0"/>
              </a:spcAft>
              <a:buNone/>
            </a:pPr>
            <a:endParaRPr>
              <a:solidFill>
                <a:schemeClr val="lt1"/>
              </a:solidFill>
            </a:endParaRPr>
          </a:p>
        </p:txBody>
      </p:sp>
      <p:sp>
        <p:nvSpPr>
          <p:cNvPr id="1988" name="Google Shape;1988;p152"/>
          <p:cNvSpPr txBox="1"/>
          <p:nvPr/>
        </p:nvSpPr>
        <p:spPr>
          <a:xfrm>
            <a:off x="5870500" y="1390800"/>
            <a:ext cx="213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0.53</a:t>
            </a:r>
            <a:endParaRPr>
              <a:solidFill>
                <a:schemeClr val="lt1"/>
              </a:solidFill>
            </a:endParaRPr>
          </a:p>
        </p:txBody>
      </p:sp>
      <p:sp>
        <p:nvSpPr>
          <p:cNvPr id="1989" name="Google Shape;1989;p152"/>
          <p:cNvSpPr txBox="1"/>
          <p:nvPr/>
        </p:nvSpPr>
        <p:spPr>
          <a:xfrm>
            <a:off x="3824888" y="1418700"/>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0.53</a:t>
            </a:r>
            <a:endParaRPr>
              <a:solidFill>
                <a:schemeClr val="lt1"/>
              </a:solidFill>
            </a:endParaRPr>
          </a:p>
        </p:txBody>
      </p:sp>
      <p:sp>
        <p:nvSpPr>
          <p:cNvPr id="1990" name="Google Shape;1990;p152"/>
          <p:cNvSpPr txBox="1"/>
          <p:nvPr/>
        </p:nvSpPr>
        <p:spPr>
          <a:xfrm>
            <a:off x="5895550" y="1086000"/>
            <a:ext cx="208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Recurrent reg L2 = 0.3 </a:t>
            </a:r>
            <a:endParaRPr>
              <a:solidFill>
                <a:schemeClr val="lt1"/>
              </a:solidFill>
            </a:endParaRPr>
          </a:p>
        </p:txBody>
      </p:sp>
      <p:sp>
        <p:nvSpPr>
          <p:cNvPr id="1991" name="Google Shape;1991;p152"/>
          <p:cNvSpPr txBox="1"/>
          <p:nvPr/>
        </p:nvSpPr>
        <p:spPr>
          <a:xfrm>
            <a:off x="1195875" y="1086000"/>
            <a:ext cx="2743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No regularizer - Base/Best</a:t>
            </a:r>
            <a:endParaRPr>
              <a:solidFill>
                <a:schemeClr val="lt1"/>
              </a:solidFill>
            </a:endParaRPr>
          </a:p>
        </p:txBody>
      </p:sp>
      <p:sp>
        <p:nvSpPr>
          <p:cNvPr id="1992" name="Google Shape;1992;p152"/>
          <p:cNvSpPr txBox="1"/>
          <p:nvPr/>
        </p:nvSpPr>
        <p:spPr>
          <a:xfrm>
            <a:off x="1364450" y="1625400"/>
            <a:ext cx="2246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Semi-coherent with real words</a:t>
            </a:r>
            <a:endParaRPr>
              <a:solidFill>
                <a:schemeClr val="lt1"/>
              </a:solidFill>
            </a:endParaRPr>
          </a:p>
        </p:txBody>
      </p:sp>
      <p:sp>
        <p:nvSpPr>
          <p:cNvPr id="1993" name="Google Shape;1993;p152"/>
          <p:cNvSpPr txBox="1"/>
          <p:nvPr/>
        </p:nvSpPr>
        <p:spPr>
          <a:xfrm>
            <a:off x="1502000" y="1390800"/>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0.57</a:t>
            </a:r>
            <a:endParaRPr>
              <a:solidFill>
                <a:schemeClr val="lt1"/>
              </a:solidFill>
            </a:endParaRPr>
          </a:p>
        </p:txBody>
      </p:sp>
      <p:pic>
        <p:nvPicPr>
          <p:cNvPr id="1994" name="Google Shape;1994;p152"/>
          <p:cNvPicPr preferRelativeResize="0"/>
          <p:nvPr/>
        </p:nvPicPr>
        <p:blipFill>
          <a:blip r:embed="rId3">
            <a:alphaModFix/>
          </a:blip>
          <a:stretch>
            <a:fillRect/>
          </a:stretch>
        </p:blipFill>
        <p:spPr>
          <a:xfrm>
            <a:off x="1502813" y="2211050"/>
            <a:ext cx="1969371" cy="2835499"/>
          </a:xfrm>
          <a:prstGeom prst="rect">
            <a:avLst/>
          </a:prstGeom>
          <a:noFill/>
          <a:ln>
            <a:noFill/>
          </a:ln>
        </p:spPr>
      </p:pic>
      <p:pic>
        <p:nvPicPr>
          <p:cNvPr id="1995" name="Google Shape;1995;p152"/>
          <p:cNvPicPr preferRelativeResize="0"/>
          <p:nvPr/>
        </p:nvPicPr>
        <p:blipFill>
          <a:blip r:embed="rId4">
            <a:alphaModFix/>
          </a:blip>
          <a:stretch>
            <a:fillRect/>
          </a:stretch>
        </p:blipFill>
        <p:spPr>
          <a:xfrm>
            <a:off x="3748737" y="2170525"/>
            <a:ext cx="2046513" cy="2916528"/>
          </a:xfrm>
          <a:prstGeom prst="rect">
            <a:avLst/>
          </a:prstGeom>
          <a:noFill/>
          <a:ln>
            <a:noFill/>
          </a:ln>
        </p:spPr>
      </p:pic>
      <p:pic>
        <p:nvPicPr>
          <p:cNvPr id="1996" name="Google Shape;1996;p152"/>
          <p:cNvPicPr preferRelativeResize="0"/>
          <p:nvPr/>
        </p:nvPicPr>
        <p:blipFill>
          <a:blip r:embed="rId5">
            <a:alphaModFix/>
          </a:blip>
          <a:stretch>
            <a:fillRect/>
          </a:stretch>
        </p:blipFill>
        <p:spPr>
          <a:xfrm>
            <a:off x="5967550" y="2211050"/>
            <a:ext cx="2046513" cy="2890383"/>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000"/>
        <p:cNvGrpSpPr/>
        <p:nvPr/>
      </p:nvGrpSpPr>
      <p:grpSpPr>
        <a:xfrm>
          <a:off x="0" y="0"/>
          <a:ext cx="0" cy="0"/>
          <a:chOff x="0" y="0"/>
          <a:chExt cx="0" cy="0"/>
        </a:xfrm>
      </p:grpSpPr>
      <p:sp>
        <p:nvSpPr>
          <p:cNvPr id="2001" name="Google Shape;2001;p153"/>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Hyperparameters - batch size</a:t>
            </a:r>
            <a:endParaRPr/>
          </a:p>
        </p:txBody>
      </p:sp>
      <p:sp>
        <p:nvSpPr>
          <p:cNvPr id="2002" name="Google Shape;2002;p153"/>
          <p:cNvSpPr txBox="1"/>
          <p:nvPr/>
        </p:nvSpPr>
        <p:spPr>
          <a:xfrm>
            <a:off x="2549888" y="1162200"/>
            <a:ext cx="208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Batch size =  64</a:t>
            </a:r>
            <a:endParaRPr>
              <a:solidFill>
                <a:schemeClr val="lt1"/>
              </a:solidFill>
            </a:endParaRPr>
          </a:p>
        </p:txBody>
      </p:sp>
      <p:sp>
        <p:nvSpPr>
          <p:cNvPr id="2003" name="Google Shape;2003;p153"/>
          <p:cNvSpPr txBox="1"/>
          <p:nvPr/>
        </p:nvSpPr>
        <p:spPr>
          <a:xfrm>
            <a:off x="2468138" y="1805700"/>
            <a:ext cx="224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Slightly coherent </a:t>
            </a:r>
            <a:endParaRPr>
              <a:solidFill>
                <a:schemeClr val="lt1"/>
              </a:solidFill>
            </a:endParaRPr>
          </a:p>
        </p:txBody>
      </p:sp>
      <p:sp>
        <p:nvSpPr>
          <p:cNvPr id="2004" name="Google Shape;2004;p153"/>
          <p:cNvSpPr txBox="1"/>
          <p:nvPr/>
        </p:nvSpPr>
        <p:spPr>
          <a:xfrm>
            <a:off x="4677987" y="1755400"/>
            <a:ext cx="2114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Semi-coherent with real words</a:t>
            </a:r>
            <a:endParaRPr>
              <a:solidFill>
                <a:schemeClr val="lt1"/>
              </a:solidFill>
            </a:endParaRPr>
          </a:p>
        </p:txBody>
      </p:sp>
      <p:sp>
        <p:nvSpPr>
          <p:cNvPr id="2005" name="Google Shape;2005;p153"/>
          <p:cNvSpPr txBox="1"/>
          <p:nvPr/>
        </p:nvSpPr>
        <p:spPr>
          <a:xfrm>
            <a:off x="6778450" y="1831600"/>
            <a:ext cx="2431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Incoherent</a:t>
            </a:r>
            <a:endParaRPr>
              <a:solidFill>
                <a:schemeClr val="lt1"/>
              </a:solidFill>
            </a:endParaRPr>
          </a:p>
        </p:txBody>
      </p:sp>
      <p:sp>
        <p:nvSpPr>
          <p:cNvPr id="2006" name="Google Shape;2006;p153"/>
          <p:cNvSpPr txBox="1"/>
          <p:nvPr/>
        </p:nvSpPr>
        <p:spPr>
          <a:xfrm>
            <a:off x="4651300" y="1467000"/>
            <a:ext cx="213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0.57</a:t>
            </a:r>
            <a:endParaRPr>
              <a:solidFill>
                <a:schemeClr val="lt1"/>
              </a:solidFill>
            </a:endParaRPr>
          </a:p>
        </p:txBody>
      </p:sp>
      <p:sp>
        <p:nvSpPr>
          <p:cNvPr id="2007" name="Google Shape;2007;p153"/>
          <p:cNvSpPr txBox="1"/>
          <p:nvPr/>
        </p:nvSpPr>
        <p:spPr>
          <a:xfrm>
            <a:off x="2605688" y="1494900"/>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0.57</a:t>
            </a:r>
            <a:endParaRPr>
              <a:solidFill>
                <a:schemeClr val="lt1"/>
              </a:solidFill>
            </a:endParaRPr>
          </a:p>
        </p:txBody>
      </p:sp>
      <p:sp>
        <p:nvSpPr>
          <p:cNvPr id="2008" name="Google Shape;2008;p153"/>
          <p:cNvSpPr txBox="1"/>
          <p:nvPr/>
        </p:nvSpPr>
        <p:spPr>
          <a:xfrm>
            <a:off x="4374200" y="1162200"/>
            <a:ext cx="289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Batch size =  128 - </a:t>
            </a:r>
            <a:r>
              <a:rPr lang="en">
                <a:solidFill>
                  <a:srgbClr val="0000FF"/>
                </a:solidFill>
              </a:rPr>
              <a:t>Base</a:t>
            </a:r>
            <a:r>
              <a:rPr lang="en">
                <a:solidFill>
                  <a:schemeClr val="lt1"/>
                </a:solidFill>
              </a:rPr>
              <a:t>/</a:t>
            </a:r>
            <a:r>
              <a:rPr lang="en">
                <a:solidFill>
                  <a:srgbClr val="FF0000"/>
                </a:solidFill>
              </a:rPr>
              <a:t>Best</a:t>
            </a:r>
            <a:endParaRPr>
              <a:solidFill>
                <a:schemeClr val="lt1"/>
              </a:solidFill>
            </a:endParaRPr>
          </a:p>
        </p:txBody>
      </p:sp>
      <p:sp>
        <p:nvSpPr>
          <p:cNvPr id="2009" name="Google Shape;2009;p153"/>
          <p:cNvSpPr txBox="1"/>
          <p:nvPr/>
        </p:nvSpPr>
        <p:spPr>
          <a:xfrm>
            <a:off x="6975875" y="1162200"/>
            <a:ext cx="208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Batch size =  256</a:t>
            </a:r>
            <a:endParaRPr>
              <a:solidFill>
                <a:schemeClr val="lt1"/>
              </a:solidFill>
            </a:endParaRPr>
          </a:p>
        </p:txBody>
      </p:sp>
      <p:sp>
        <p:nvSpPr>
          <p:cNvPr id="2010" name="Google Shape;2010;p153"/>
          <p:cNvSpPr txBox="1"/>
          <p:nvPr/>
        </p:nvSpPr>
        <p:spPr>
          <a:xfrm>
            <a:off x="180225" y="1175400"/>
            <a:ext cx="2179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Batch size =  32</a:t>
            </a:r>
            <a:endParaRPr>
              <a:solidFill>
                <a:schemeClr val="lt1"/>
              </a:solidFill>
            </a:endParaRPr>
          </a:p>
        </p:txBody>
      </p:sp>
      <p:sp>
        <p:nvSpPr>
          <p:cNvPr id="2011" name="Google Shape;2011;p153"/>
          <p:cNvSpPr txBox="1"/>
          <p:nvPr/>
        </p:nvSpPr>
        <p:spPr>
          <a:xfrm>
            <a:off x="145250" y="1777800"/>
            <a:ext cx="224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Incoherent</a:t>
            </a:r>
            <a:endParaRPr>
              <a:solidFill>
                <a:schemeClr val="lt1"/>
              </a:solidFill>
            </a:endParaRPr>
          </a:p>
        </p:txBody>
      </p:sp>
      <p:sp>
        <p:nvSpPr>
          <p:cNvPr id="2012" name="Google Shape;2012;p153"/>
          <p:cNvSpPr txBox="1"/>
          <p:nvPr/>
        </p:nvSpPr>
        <p:spPr>
          <a:xfrm>
            <a:off x="282800" y="1467000"/>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0.57</a:t>
            </a:r>
            <a:endParaRPr>
              <a:solidFill>
                <a:schemeClr val="lt1"/>
              </a:solidFill>
            </a:endParaRPr>
          </a:p>
        </p:txBody>
      </p:sp>
      <p:sp>
        <p:nvSpPr>
          <p:cNvPr id="2013" name="Google Shape;2013;p153"/>
          <p:cNvSpPr txBox="1"/>
          <p:nvPr/>
        </p:nvSpPr>
        <p:spPr>
          <a:xfrm>
            <a:off x="6854650" y="1499400"/>
            <a:ext cx="213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0.56</a:t>
            </a:r>
            <a:endParaRPr>
              <a:solidFill>
                <a:schemeClr val="lt1"/>
              </a:solidFill>
            </a:endParaRPr>
          </a:p>
        </p:txBody>
      </p:sp>
      <p:pic>
        <p:nvPicPr>
          <p:cNvPr id="2014" name="Google Shape;2014;p153"/>
          <p:cNvPicPr preferRelativeResize="0"/>
          <p:nvPr/>
        </p:nvPicPr>
        <p:blipFill>
          <a:blip r:embed="rId3">
            <a:alphaModFix/>
          </a:blip>
          <a:stretch>
            <a:fillRect/>
          </a:stretch>
        </p:blipFill>
        <p:spPr>
          <a:xfrm>
            <a:off x="285863" y="2218600"/>
            <a:ext cx="1964875" cy="2785201"/>
          </a:xfrm>
          <a:prstGeom prst="rect">
            <a:avLst/>
          </a:prstGeom>
          <a:noFill/>
          <a:ln>
            <a:noFill/>
          </a:ln>
        </p:spPr>
      </p:pic>
      <p:pic>
        <p:nvPicPr>
          <p:cNvPr id="2015" name="Google Shape;2015;p153"/>
          <p:cNvPicPr preferRelativeResize="0"/>
          <p:nvPr/>
        </p:nvPicPr>
        <p:blipFill>
          <a:blip r:embed="rId4">
            <a:alphaModFix/>
          </a:blip>
          <a:stretch>
            <a:fillRect/>
          </a:stretch>
        </p:blipFill>
        <p:spPr>
          <a:xfrm>
            <a:off x="2600288" y="2218600"/>
            <a:ext cx="1981837" cy="2779929"/>
          </a:xfrm>
          <a:prstGeom prst="rect">
            <a:avLst/>
          </a:prstGeom>
          <a:noFill/>
          <a:ln>
            <a:noFill/>
          </a:ln>
        </p:spPr>
      </p:pic>
      <p:pic>
        <p:nvPicPr>
          <p:cNvPr id="2016" name="Google Shape;2016;p153"/>
          <p:cNvPicPr preferRelativeResize="0"/>
          <p:nvPr/>
        </p:nvPicPr>
        <p:blipFill>
          <a:blip r:embed="rId5">
            <a:alphaModFix/>
          </a:blip>
          <a:stretch>
            <a:fillRect/>
          </a:stretch>
        </p:blipFill>
        <p:spPr>
          <a:xfrm>
            <a:off x="4893387" y="2269746"/>
            <a:ext cx="1859050" cy="2677641"/>
          </a:xfrm>
          <a:prstGeom prst="rect">
            <a:avLst/>
          </a:prstGeom>
          <a:noFill/>
          <a:ln>
            <a:noFill/>
          </a:ln>
        </p:spPr>
      </p:pic>
      <p:pic>
        <p:nvPicPr>
          <p:cNvPr id="2017" name="Google Shape;2017;p153"/>
          <p:cNvPicPr preferRelativeResize="0"/>
          <p:nvPr/>
        </p:nvPicPr>
        <p:blipFill>
          <a:blip r:embed="rId6">
            <a:alphaModFix/>
          </a:blip>
          <a:stretch>
            <a:fillRect/>
          </a:stretch>
        </p:blipFill>
        <p:spPr>
          <a:xfrm>
            <a:off x="7087646" y="2301150"/>
            <a:ext cx="1859042" cy="26201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021"/>
        <p:cNvGrpSpPr/>
        <p:nvPr/>
      </p:nvGrpSpPr>
      <p:grpSpPr>
        <a:xfrm>
          <a:off x="0" y="0"/>
          <a:ext cx="0" cy="0"/>
          <a:chOff x="0" y="0"/>
          <a:chExt cx="0" cy="0"/>
        </a:xfrm>
      </p:grpSpPr>
      <p:sp>
        <p:nvSpPr>
          <p:cNvPr id="2022" name="Google Shape;2022;p154"/>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Hyperparameters - maxlen</a:t>
            </a:r>
            <a:endParaRPr/>
          </a:p>
        </p:txBody>
      </p:sp>
      <p:pic>
        <p:nvPicPr>
          <p:cNvPr id="2023" name="Google Shape;2023;p154"/>
          <p:cNvPicPr preferRelativeResize="0"/>
          <p:nvPr/>
        </p:nvPicPr>
        <p:blipFill>
          <a:blip r:embed="rId3">
            <a:alphaModFix/>
          </a:blip>
          <a:stretch>
            <a:fillRect/>
          </a:stretch>
        </p:blipFill>
        <p:spPr>
          <a:xfrm>
            <a:off x="1323450" y="2101800"/>
            <a:ext cx="2026866" cy="2902150"/>
          </a:xfrm>
          <a:prstGeom prst="rect">
            <a:avLst/>
          </a:prstGeom>
          <a:noFill/>
          <a:ln>
            <a:noFill/>
          </a:ln>
        </p:spPr>
      </p:pic>
      <p:pic>
        <p:nvPicPr>
          <p:cNvPr id="2024" name="Google Shape;2024;p154"/>
          <p:cNvPicPr preferRelativeResize="0"/>
          <p:nvPr/>
        </p:nvPicPr>
        <p:blipFill>
          <a:blip r:embed="rId4">
            <a:alphaModFix/>
          </a:blip>
          <a:stretch>
            <a:fillRect/>
          </a:stretch>
        </p:blipFill>
        <p:spPr>
          <a:xfrm>
            <a:off x="5882850" y="2157158"/>
            <a:ext cx="2114701" cy="2902130"/>
          </a:xfrm>
          <a:prstGeom prst="rect">
            <a:avLst/>
          </a:prstGeom>
          <a:noFill/>
          <a:ln>
            <a:noFill/>
          </a:ln>
        </p:spPr>
      </p:pic>
      <p:sp>
        <p:nvSpPr>
          <p:cNvPr id="2025" name="Google Shape;2025;p154"/>
          <p:cNvSpPr txBox="1"/>
          <p:nvPr/>
        </p:nvSpPr>
        <p:spPr>
          <a:xfrm>
            <a:off x="5862588" y="1093925"/>
            <a:ext cx="208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Maxlen =  90 - </a:t>
            </a:r>
            <a:r>
              <a:rPr lang="en">
                <a:solidFill>
                  <a:srgbClr val="FF0000"/>
                </a:solidFill>
              </a:rPr>
              <a:t>Best</a:t>
            </a:r>
            <a:endParaRPr>
              <a:solidFill>
                <a:srgbClr val="FF0000"/>
              </a:solidFill>
            </a:endParaRPr>
          </a:p>
        </p:txBody>
      </p:sp>
      <p:sp>
        <p:nvSpPr>
          <p:cNvPr id="2026" name="Google Shape;2026;p154"/>
          <p:cNvSpPr txBox="1"/>
          <p:nvPr/>
        </p:nvSpPr>
        <p:spPr>
          <a:xfrm>
            <a:off x="5780838" y="1737425"/>
            <a:ext cx="224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Slightly coherent </a:t>
            </a:r>
            <a:endParaRPr>
              <a:solidFill>
                <a:schemeClr val="lt1"/>
              </a:solidFill>
            </a:endParaRPr>
          </a:p>
        </p:txBody>
      </p:sp>
      <p:sp>
        <p:nvSpPr>
          <p:cNvPr id="2027" name="Google Shape;2027;p154"/>
          <p:cNvSpPr txBox="1"/>
          <p:nvPr/>
        </p:nvSpPr>
        <p:spPr>
          <a:xfrm>
            <a:off x="3529975" y="1692400"/>
            <a:ext cx="2114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Semi-coherent with real words</a:t>
            </a:r>
            <a:endParaRPr>
              <a:solidFill>
                <a:schemeClr val="lt1"/>
              </a:solidFill>
            </a:endParaRPr>
          </a:p>
        </p:txBody>
      </p:sp>
      <p:sp>
        <p:nvSpPr>
          <p:cNvPr id="2028" name="Google Shape;2028;p154"/>
          <p:cNvSpPr txBox="1"/>
          <p:nvPr/>
        </p:nvSpPr>
        <p:spPr>
          <a:xfrm>
            <a:off x="3503287" y="1404000"/>
            <a:ext cx="213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a:t>
            </a:r>
            <a:r>
              <a:rPr lang="en">
                <a:solidFill>
                  <a:srgbClr val="0000FF"/>
                </a:solidFill>
              </a:rPr>
              <a:t> 0.5788</a:t>
            </a:r>
            <a:endParaRPr>
              <a:solidFill>
                <a:srgbClr val="0000FF"/>
              </a:solidFill>
            </a:endParaRPr>
          </a:p>
        </p:txBody>
      </p:sp>
      <p:sp>
        <p:nvSpPr>
          <p:cNvPr id="2029" name="Google Shape;2029;p154"/>
          <p:cNvSpPr txBox="1"/>
          <p:nvPr/>
        </p:nvSpPr>
        <p:spPr>
          <a:xfrm>
            <a:off x="5918388" y="1426625"/>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a:t>
            </a:r>
            <a:r>
              <a:rPr lang="en">
                <a:solidFill>
                  <a:srgbClr val="FF0000"/>
                </a:solidFill>
              </a:rPr>
              <a:t>0.5823</a:t>
            </a:r>
            <a:endParaRPr>
              <a:solidFill>
                <a:srgbClr val="FF0000"/>
              </a:solidFill>
            </a:endParaRPr>
          </a:p>
        </p:txBody>
      </p:sp>
      <p:sp>
        <p:nvSpPr>
          <p:cNvPr id="2030" name="Google Shape;2030;p154"/>
          <p:cNvSpPr txBox="1"/>
          <p:nvPr/>
        </p:nvSpPr>
        <p:spPr>
          <a:xfrm>
            <a:off x="3528338" y="1099200"/>
            <a:ext cx="208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Maxlen=  60 - </a:t>
            </a:r>
            <a:r>
              <a:rPr lang="en">
                <a:solidFill>
                  <a:srgbClr val="0000FF"/>
                </a:solidFill>
              </a:rPr>
              <a:t>Base</a:t>
            </a:r>
            <a:endParaRPr>
              <a:solidFill>
                <a:srgbClr val="0000FF"/>
              </a:solidFill>
            </a:endParaRPr>
          </a:p>
        </p:txBody>
      </p:sp>
      <p:sp>
        <p:nvSpPr>
          <p:cNvPr id="2031" name="Google Shape;2031;p154"/>
          <p:cNvSpPr txBox="1"/>
          <p:nvPr/>
        </p:nvSpPr>
        <p:spPr>
          <a:xfrm>
            <a:off x="1170825" y="1099200"/>
            <a:ext cx="2179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Maxlen =  30</a:t>
            </a:r>
            <a:endParaRPr>
              <a:solidFill>
                <a:schemeClr val="lt1"/>
              </a:solidFill>
            </a:endParaRPr>
          </a:p>
        </p:txBody>
      </p:sp>
      <p:sp>
        <p:nvSpPr>
          <p:cNvPr id="2032" name="Google Shape;2032;p154"/>
          <p:cNvSpPr txBox="1"/>
          <p:nvPr/>
        </p:nvSpPr>
        <p:spPr>
          <a:xfrm>
            <a:off x="1135850" y="1701600"/>
            <a:ext cx="224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Slightly coherent</a:t>
            </a:r>
            <a:endParaRPr>
              <a:solidFill>
                <a:schemeClr val="lt1"/>
              </a:solidFill>
            </a:endParaRPr>
          </a:p>
        </p:txBody>
      </p:sp>
      <p:sp>
        <p:nvSpPr>
          <p:cNvPr id="2033" name="Google Shape;2033;p154"/>
          <p:cNvSpPr txBox="1"/>
          <p:nvPr/>
        </p:nvSpPr>
        <p:spPr>
          <a:xfrm>
            <a:off x="1273400" y="1390800"/>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0.5791</a:t>
            </a:r>
            <a:endParaRPr>
              <a:solidFill>
                <a:schemeClr val="lt1"/>
              </a:solidFill>
            </a:endParaRPr>
          </a:p>
        </p:txBody>
      </p:sp>
      <p:pic>
        <p:nvPicPr>
          <p:cNvPr id="2034" name="Google Shape;2034;p154"/>
          <p:cNvPicPr preferRelativeResize="0"/>
          <p:nvPr/>
        </p:nvPicPr>
        <p:blipFill>
          <a:blip r:embed="rId5">
            <a:alphaModFix/>
          </a:blip>
          <a:stretch>
            <a:fillRect/>
          </a:stretch>
        </p:blipFill>
        <p:spPr>
          <a:xfrm>
            <a:off x="3631900" y="2223800"/>
            <a:ext cx="1969371" cy="283549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p155"/>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Hyperparameters - steps</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pic>
        <p:nvPicPr>
          <p:cNvPr id="2040" name="Google Shape;2040;p155"/>
          <p:cNvPicPr preferRelativeResize="0"/>
          <p:nvPr/>
        </p:nvPicPr>
        <p:blipFill>
          <a:blip r:embed="rId3">
            <a:alphaModFix/>
          </a:blip>
          <a:stretch>
            <a:fillRect/>
          </a:stretch>
        </p:blipFill>
        <p:spPr>
          <a:xfrm>
            <a:off x="1248488" y="2157800"/>
            <a:ext cx="2020826" cy="2900850"/>
          </a:xfrm>
          <a:prstGeom prst="rect">
            <a:avLst/>
          </a:prstGeom>
          <a:noFill/>
          <a:ln>
            <a:noFill/>
          </a:ln>
        </p:spPr>
      </p:pic>
      <p:pic>
        <p:nvPicPr>
          <p:cNvPr id="2041" name="Google Shape;2041;p155"/>
          <p:cNvPicPr preferRelativeResize="0"/>
          <p:nvPr/>
        </p:nvPicPr>
        <p:blipFill>
          <a:blip r:embed="rId4">
            <a:alphaModFix/>
          </a:blip>
          <a:stretch>
            <a:fillRect/>
          </a:stretch>
        </p:blipFill>
        <p:spPr>
          <a:xfrm>
            <a:off x="5996075" y="2157808"/>
            <a:ext cx="1969350" cy="2807718"/>
          </a:xfrm>
          <a:prstGeom prst="rect">
            <a:avLst/>
          </a:prstGeom>
          <a:noFill/>
          <a:ln>
            <a:noFill/>
          </a:ln>
        </p:spPr>
      </p:pic>
      <p:sp>
        <p:nvSpPr>
          <p:cNvPr id="2042" name="Google Shape;2042;p155"/>
          <p:cNvSpPr txBox="1"/>
          <p:nvPr/>
        </p:nvSpPr>
        <p:spPr>
          <a:xfrm>
            <a:off x="5780838" y="1737425"/>
            <a:ext cx="224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Slightly coherent </a:t>
            </a:r>
            <a:endParaRPr>
              <a:solidFill>
                <a:schemeClr val="lt1"/>
              </a:solidFill>
            </a:endParaRPr>
          </a:p>
        </p:txBody>
      </p:sp>
      <p:sp>
        <p:nvSpPr>
          <p:cNvPr id="2043" name="Google Shape;2043;p155"/>
          <p:cNvSpPr txBox="1"/>
          <p:nvPr/>
        </p:nvSpPr>
        <p:spPr>
          <a:xfrm>
            <a:off x="3529975" y="1692400"/>
            <a:ext cx="2114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Semi-coherent with real words</a:t>
            </a:r>
            <a:endParaRPr>
              <a:solidFill>
                <a:schemeClr val="lt1"/>
              </a:solidFill>
            </a:endParaRPr>
          </a:p>
        </p:txBody>
      </p:sp>
      <p:sp>
        <p:nvSpPr>
          <p:cNvPr id="2044" name="Google Shape;2044;p155"/>
          <p:cNvSpPr txBox="1"/>
          <p:nvPr/>
        </p:nvSpPr>
        <p:spPr>
          <a:xfrm>
            <a:off x="3503287" y="1404000"/>
            <a:ext cx="213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a:t>
            </a:r>
            <a:r>
              <a:rPr lang="en">
                <a:solidFill>
                  <a:srgbClr val="0000FF"/>
                </a:solidFill>
              </a:rPr>
              <a:t>0.5788</a:t>
            </a:r>
            <a:endParaRPr>
              <a:solidFill>
                <a:srgbClr val="0000FF"/>
              </a:solidFill>
            </a:endParaRPr>
          </a:p>
        </p:txBody>
      </p:sp>
      <p:sp>
        <p:nvSpPr>
          <p:cNvPr id="2045" name="Google Shape;2045;p155"/>
          <p:cNvSpPr txBox="1"/>
          <p:nvPr/>
        </p:nvSpPr>
        <p:spPr>
          <a:xfrm>
            <a:off x="5918388" y="1426625"/>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0.5608</a:t>
            </a:r>
            <a:endParaRPr>
              <a:solidFill>
                <a:schemeClr val="lt1"/>
              </a:solidFill>
            </a:endParaRPr>
          </a:p>
        </p:txBody>
      </p:sp>
      <p:sp>
        <p:nvSpPr>
          <p:cNvPr id="2046" name="Google Shape;2046;p155"/>
          <p:cNvSpPr txBox="1"/>
          <p:nvPr/>
        </p:nvSpPr>
        <p:spPr>
          <a:xfrm>
            <a:off x="3528338" y="1099200"/>
            <a:ext cx="208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Steps = 3 - </a:t>
            </a:r>
            <a:r>
              <a:rPr lang="en">
                <a:solidFill>
                  <a:srgbClr val="0000FF"/>
                </a:solidFill>
              </a:rPr>
              <a:t>Base</a:t>
            </a:r>
            <a:endParaRPr>
              <a:solidFill>
                <a:srgbClr val="0000FF"/>
              </a:solidFill>
            </a:endParaRPr>
          </a:p>
        </p:txBody>
      </p:sp>
      <p:sp>
        <p:nvSpPr>
          <p:cNvPr id="2047" name="Google Shape;2047;p155"/>
          <p:cNvSpPr txBox="1"/>
          <p:nvPr/>
        </p:nvSpPr>
        <p:spPr>
          <a:xfrm>
            <a:off x="1135850" y="1701600"/>
            <a:ext cx="224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Slightly coherent</a:t>
            </a:r>
            <a:endParaRPr>
              <a:solidFill>
                <a:schemeClr val="lt1"/>
              </a:solidFill>
            </a:endParaRPr>
          </a:p>
        </p:txBody>
      </p:sp>
      <p:sp>
        <p:nvSpPr>
          <p:cNvPr id="2048" name="Google Shape;2048;p155"/>
          <p:cNvSpPr txBox="1"/>
          <p:nvPr/>
        </p:nvSpPr>
        <p:spPr>
          <a:xfrm>
            <a:off x="1273400" y="1390800"/>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a:t>
            </a:r>
            <a:r>
              <a:rPr lang="en">
                <a:solidFill>
                  <a:srgbClr val="FF0000"/>
                </a:solidFill>
              </a:rPr>
              <a:t> 0.5949</a:t>
            </a:r>
            <a:endParaRPr>
              <a:solidFill>
                <a:srgbClr val="FF0000"/>
              </a:solidFill>
            </a:endParaRPr>
          </a:p>
        </p:txBody>
      </p:sp>
      <p:pic>
        <p:nvPicPr>
          <p:cNvPr id="2049" name="Google Shape;2049;p155"/>
          <p:cNvPicPr preferRelativeResize="0"/>
          <p:nvPr/>
        </p:nvPicPr>
        <p:blipFill>
          <a:blip r:embed="rId5">
            <a:alphaModFix/>
          </a:blip>
          <a:stretch>
            <a:fillRect/>
          </a:stretch>
        </p:blipFill>
        <p:spPr>
          <a:xfrm>
            <a:off x="3584488" y="2190475"/>
            <a:ext cx="1969371" cy="2835499"/>
          </a:xfrm>
          <a:prstGeom prst="rect">
            <a:avLst/>
          </a:prstGeom>
          <a:noFill/>
          <a:ln>
            <a:noFill/>
          </a:ln>
        </p:spPr>
      </p:pic>
      <p:sp>
        <p:nvSpPr>
          <p:cNvPr id="2050" name="Google Shape;2050;p155"/>
          <p:cNvSpPr txBox="1"/>
          <p:nvPr/>
        </p:nvSpPr>
        <p:spPr>
          <a:xfrm>
            <a:off x="5862588" y="1093925"/>
            <a:ext cx="2082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Steps = 4</a:t>
            </a:r>
            <a:endParaRPr>
              <a:solidFill>
                <a:schemeClr val="lt1"/>
              </a:solidFill>
            </a:endParaRPr>
          </a:p>
        </p:txBody>
      </p:sp>
      <p:sp>
        <p:nvSpPr>
          <p:cNvPr id="2051" name="Google Shape;2051;p155"/>
          <p:cNvSpPr txBox="1"/>
          <p:nvPr/>
        </p:nvSpPr>
        <p:spPr>
          <a:xfrm>
            <a:off x="1170825" y="1099200"/>
            <a:ext cx="2179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Steps = 2 - </a:t>
            </a:r>
            <a:r>
              <a:rPr lang="en">
                <a:solidFill>
                  <a:srgbClr val="FF0000"/>
                </a:solidFill>
              </a:rPr>
              <a:t>Best</a:t>
            </a:r>
            <a:endParaRPr>
              <a:solidFill>
                <a:srgbClr val="FF0000"/>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sp>
        <p:nvSpPr>
          <p:cNvPr id="2056" name="Google Shape;2056;p156"/>
          <p:cNvSpPr txBox="1">
            <a:spLocks noGrp="1"/>
          </p:cNvSpPr>
          <p:nvPr>
            <p:ph type="ctrTitle"/>
          </p:nvPr>
        </p:nvSpPr>
        <p:spPr>
          <a:xfrm flipH="1">
            <a:off x="540000" y="2998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Best model to generate text</a:t>
            </a:r>
            <a:endParaRPr/>
          </a:p>
        </p:txBody>
      </p:sp>
      <p:sp>
        <p:nvSpPr>
          <p:cNvPr id="2057" name="Google Shape;2057;p156"/>
          <p:cNvSpPr txBox="1"/>
          <p:nvPr/>
        </p:nvSpPr>
        <p:spPr>
          <a:xfrm>
            <a:off x="1332500" y="1668650"/>
            <a:ext cx="21147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0000"/>
              </a:buClr>
              <a:buSzPts val="1400"/>
              <a:buChar char="●"/>
            </a:pPr>
            <a:r>
              <a:rPr lang="en">
                <a:solidFill>
                  <a:srgbClr val="FF0000"/>
                </a:solidFill>
              </a:rPr>
              <a:t>Semi-coherent </a:t>
            </a:r>
            <a:endParaRPr>
              <a:solidFill>
                <a:srgbClr val="FF0000"/>
              </a:solidFill>
            </a:endParaRPr>
          </a:p>
          <a:p>
            <a:pPr marL="457200" lvl="0" indent="-317500" algn="l" rtl="0">
              <a:spcBef>
                <a:spcPts val="0"/>
              </a:spcBef>
              <a:spcAft>
                <a:spcPts val="0"/>
              </a:spcAft>
              <a:buClr>
                <a:schemeClr val="lt1"/>
              </a:buClr>
              <a:buSzPts val="1400"/>
              <a:buChar char="●"/>
            </a:pPr>
            <a:r>
              <a:rPr lang="en">
                <a:solidFill>
                  <a:schemeClr val="lt1"/>
                </a:solidFill>
              </a:rPr>
              <a:t>Some repetition</a:t>
            </a:r>
            <a:endParaRPr>
              <a:solidFill>
                <a:schemeClr val="lt1"/>
              </a:solidFill>
            </a:endParaRPr>
          </a:p>
          <a:p>
            <a:pPr marL="457200" lvl="0" indent="-317500" algn="l" rtl="0">
              <a:spcBef>
                <a:spcPts val="0"/>
              </a:spcBef>
              <a:spcAft>
                <a:spcPts val="0"/>
              </a:spcAft>
              <a:buClr>
                <a:srgbClr val="FF0000"/>
              </a:buClr>
              <a:buSzPts val="1400"/>
              <a:buChar char="●"/>
            </a:pPr>
            <a:r>
              <a:rPr lang="en">
                <a:solidFill>
                  <a:srgbClr val="FF0000"/>
                </a:solidFill>
              </a:rPr>
              <a:t>Little fake words</a:t>
            </a:r>
            <a:endParaRPr>
              <a:solidFill>
                <a:srgbClr val="FF0000"/>
              </a:solidFill>
            </a:endParaRPr>
          </a:p>
        </p:txBody>
      </p:sp>
      <p:sp>
        <p:nvSpPr>
          <p:cNvPr id="2058" name="Google Shape;2058;p156"/>
          <p:cNvSpPr txBox="1"/>
          <p:nvPr/>
        </p:nvSpPr>
        <p:spPr>
          <a:xfrm>
            <a:off x="1305812" y="1380250"/>
            <a:ext cx="213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a:t>
            </a:r>
            <a:r>
              <a:rPr lang="en">
                <a:solidFill>
                  <a:srgbClr val="000000"/>
                </a:solidFill>
              </a:rPr>
              <a:t> </a:t>
            </a:r>
            <a:r>
              <a:rPr lang="en">
                <a:solidFill>
                  <a:srgbClr val="0000FF"/>
                </a:solidFill>
              </a:rPr>
              <a:t>0.5788</a:t>
            </a:r>
            <a:endParaRPr>
              <a:solidFill>
                <a:srgbClr val="0000FF"/>
              </a:solidFill>
            </a:endParaRPr>
          </a:p>
        </p:txBody>
      </p:sp>
      <p:sp>
        <p:nvSpPr>
          <p:cNvPr id="2059" name="Google Shape;2059;p156"/>
          <p:cNvSpPr txBox="1"/>
          <p:nvPr/>
        </p:nvSpPr>
        <p:spPr>
          <a:xfrm>
            <a:off x="1330863" y="923050"/>
            <a:ext cx="2082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Maxlen = 60</a:t>
            </a:r>
            <a:endParaRPr>
              <a:solidFill>
                <a:schemeClr val="lt1"/>
              </a:solidFill>
            </a:endParaRPr>
          </a:p>
          <a:p>
            <a:pPr marL="0" lvl="0" indent="0" algn="ctr" rtl="0">
              <a:spcBef>
                <a:spcPts val="0"/>
              </a:spcBef>
              <a:spcAft>
                <a:spcPts val="0"/>
              </a:spcAft>
              <a:buNone/>
            </a:pPr>
            <a:r>
              <a:rPr lang="en">
                <a:solidFill>
                  <a:schemeClr val="lt1"/>
                </a:solidFill>
              </a:rPr>
              <a:t>Steps = 3 - </a:t>
            </a:r>
            <a:r>
              <a:rPr lang="en">
                <a:solidFill>
                  <a:srgbClr val="0000FF"/>
                </a:solidFill>
              </a:rPr>
              <a:t>Base</a:t>
            </a:r>
            <a:r>
              <a:rPr lang="en">
                <a:solidFill>
                  <a:schemeClr val="lt1"/>
                </a:solidFill>
              </a:rPr>
              <a:t>/</a:t>
            </a:r>
            <a:r>
              <a:rPr lang="en">
                <a:solidFill>
                  <a:srgbClr val="FF0000"/>
                </a:solidFill>
              </a:rPr>
              <a:t>Best</a:t>
            </a:r>
            <a:endParaRPr>
              <a:solidFill>
                <a:srgbClr val="FF0000"/>
              </a:solidFill>
            </a:endParaRPr>
          </a:p>
        </p:txBody>
      </p:sp>
      <p:sp>
        <p:nvSpPr>
          <p:cNvPr id="2060" name="Google Shape;2060;p156"/>
          <p:cNvSpPr txBox="1"/>
          <p:nvPr/>
        </p:nvSpPr>
        <p:spPr>
          <a:xfrm>
            <a:off x="5706825" y="1678088"/>
            <a:ext cx="22461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Char char="●"/>
            </a:pPr>
            <a:r>
              <a:rPr lang="en">
                <a:solidFill>
                  <a:schemeClr val="lt1"/>
                </a:solidFill>
              </a:rPr>
              <a:t>Slightly coherent</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Many repetition</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Many fake words</a:t>
            </a:r>
            <a:endParaRPr>
              <a:solidFill>
                <a:schemeClr val="lt1"/>
              </a:solidFill>
            </a:endParaRPr>
          </a:p>
        </p:txBody>
      </p:sp>
      <p:sp>
        <p:nvSpPr>
          <p:cNvPr id="2061" name="Google Shape;2061;p156"/>
          <p:cNvSpPr txBox="1"/>
          <p:nvPr/>
        </p:nvSpPr>
        <p:spPr>
          <a:xfrm>
            <a:off x="5844375" y="1367288"/>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a:t>
            </a:r>
            <a:r>
              <a:rPr lang="en">
                <a:solidFill>
                  <a:srgbClr val="FF0000"/>
                </a:solidFill>
              </a:rPr>
              <a:t>0.5949</a:t>
            </a:r>
            <a:endParaRPr>
              <a:solidFill>
                <a:srgbClr val="FF0000"/>
              </a:solidFill>
            </a:endParaRPr>
          </a:p>
        </p:txBody>
      </p:sp>
      <p:sp>
        <p:nvSpPr>
          <p:cNvPr id="2062" name="Google Shape;2062;p156"/>
          <p:cNvSpPr txBox="1"/>
          <p:nvPr/>
        </p:nvSpPr>
        <p:spPr>
          <a:xfrm>
            <a:off x="5773425" y="930013"/>
            <a:ext cx="2179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Maxlen  = 90</a:t>
            </a:r>
            <a:endParaRPr>
              <a:solidFill>
                <a:schemeClr val="lt1"/>
              </a:solidFill>
            </a:endParaRPr>
          </a:p>
          <a:p>
            <a:pPr marL="0" lvl="0" indent="0" algn="ctr" rtl="0">
              <a:spcBef>
                <a:spcPts val="0"/>
              </a:spcBef>
              <a:spcAft>
                <a:spcPts val="0"/>
              </a:spcAft>
              <a:buNone/>
            </a:pPr>
            <a:r>
              <a:rPr lang="en">
                <a:solidFill>
                  <a:schemeClr val="lt1"/>
                </a:solidFill>
              </a:rPr>
              <a:t>Steps = 2 </a:t>
            </a:r>
            <a:endParaRPr>
              <a:solidFill>
                <a:schemeClr val="lt1"/>
              </a:solidFill>
            </a:endParaRPr>
          </a:p>
        </p:txBody>
      </p:sp>
      <p:pic>
        <p:nvPicPr>
          <p:cNvPr id="2063" name="Google Shape;2063;p156"/>
          <p:cNvPicPr preferRelativeResize="0"/>
          <p:nvPr/>
        </p:nvPicPr>
        <p:blipFill>
          <a:blip r:embed="rId3">
            <a:alphaModFix/>
          </a:blip>
          <a:stretch>
            <a:fillRect/>
          </a:stretch>
        </p:blipFill>
        <p:spPr>
          <a:xfrm>
            <a:off x="424100" y="2475625"/>
            <a:ext cx="4128111" cy="2551499"/>
          </a:xfrm>
          <a:prstGeom prst="rect">
            <a:avLst/>
          </a:prstGeom>
          <a:noFill/>
          <a:ln>
            <a:noFill/>
          </a:ln>
        </p:spPr>
      </p:pic>
      <p:pic>
        <p:nvPicPr>
          <p:cNvPr id="2064" name="Google Shape;2064;p156"/>
          <p:cNvPicPr preferRelativeResize="0"/>
          <p:nvPr/>
        </p:nvPicPr>
        <p:blipFill>
          <a:blip r:embed="rId4">
            <a:alphaModFix/>
          </a:blip>
          <a:stretch>
            <a:fillRect/>
          </a:stretch>
        </p:blipFill>
        <p:spPr>
          <a:xfrm>
            <a:off x="4862561" y="2475625"/>
            <a:ext cx="4087038" cy="2551500"/>
          </a:xfrm>
          <a:prstGeom prst="rect">
            <a:avLst/>
          </a:prstGeom>
          <a:noFill/>
          <a:ln>
            <a:noFill/>
          </a:ln>
        </p:spPr>
      </p:pic>
      <p:sp>
        <p:nvSpPr>
          <p:cNvPr id="2065" name="Google Shape;2065;p156"/>
          <p:cNvSpPr/>
          <p:nvPr/>
        </p:nvSpPr>
        <p:spPr>
          <a:xfrm>
            <a:off x="424150" y="2898575"/>
            <a:ext cx="4128000" cy="400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56"/>
          <p:cNvSpPr/>
          <p:nvPr/>
        </p:nvSpPr>
        <p:spPr>
          <a:xfrm>
            <a:off x="4862550" y="3217175"/>
            <a:ext cx="4086900" cy="400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157"/>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Final model</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2072" name="Google Shape;2072;p157"/>
          <p:cNvSpPr txBox="1"/>
          <p:nvPr/>
        </p:nvSpPr>
        <p:spPr>
          <a:xfrm>
            <a:off x="455525" y="1060850"/>
            <a:ext cx="35511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lt1"/>
                </a:solidFill>
              </a:rPr>
              <a:t>Best model</a:t>
            </a:r>
            <a:endParaRPr u="sng">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3 LSTM layer with 128 neurons</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Rmsprop optimizer (lr=0.001)</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Batch size 128</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40 epochs</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Maxlen = 60</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Steps = 3</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Temperature = 0.4</a:t>
            </a:r>
            <a:endParaRPr>
              <a:solidFill>
                <a:schemeClr val="lt1"/>
              </a:solidFill>
            </a:endParaRPr>
          </a:p>
        </p:txBody>
      </p:sp>
      <p:pic>
        <p:nvPicPr>
          <p:cNvPr id="2073" name="Google Shape;2073;p157"/>
          <p:cNvPicPr preferRelativeResize="0"/>
          <p:nvPr/>
        </p:nvPicPr>
        <p:blipFill>
          <a:blip r:embed="rId3">
            <a:alphaModFix/>
          </a:blip>
          <a:stretch>
            <a:fillRect/>
          </a:stretch>
        </p:blipFill>
        <p:spPr>
          <a:xfrm>
            <a:off x="616200" y="3032863"/>
            <a:ext cx="5022480" cy="1693200"/>
          </a:xfrm>
          <a:prstGeom prst="rect">
            <a:avLst/>
          </a:prstGeom>
          <a:noFill/>
          <a:ln>
            <a:noFill/>
          </a:ln>
        </p:spPr>
      </p:pic>
      <p:pic>
        <p:nvPicPr>
          <p:cNvPr id="2074" name="Google Shape;2074;p157"/>
          <p:cNvPicPr preferRelativeResize="0"/>
          <p:nvPr/>
        </p:nvPicPr>
        <p:blipFill>
          <a:blip r:embed="rId4">
            <a:alphaModFix/>
          </a:blip>
          <a:stretch>
            <a:fillRect/>
          </a:stretch>
        </p:blipFill>
        <p:spPr>
          <a:xfrm>
            <a:off x="3856175" y="1307296"/>
            <a:ext cx="5022476" cy="452504"/>
          </a:xfrm>
          <a:prstGeom prst="rect">
            <a:avLst/>
          </a:prstGeom>
          <a:noFill/>
          <a:ln>
            <a:noFill/>
          </a:ln>
        </p:spPr>
      </p:pic>
      <p:sp>
        <p:nvSpPr>
          <p:cNvPr id="2075" name="Google Shape;2075;p157"/>
          <p:cNvSpPr txBox="1"/>
          <p:nvPr/>
        </p:nvSpPr>
        <p:spPr>
          <a:xfrm>
            <a:off x="3800400" y="1858525"/>
            <a:ext cx="2114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lt1"/>
                </a:solidFill>
              </a:rPr>
              <a:t>Text evaluation</a:t>
            </a:r>
            <a:endParaRPr u="sng">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Semi-coherent </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Some repetition</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Little fake words</a:t>
            </a:r>
            <a:endParaRPr>
              <a:solidFill>
                <a:schemeClr val="lt1"/>
              </a:solidFill>
            </a:endParaRPr>
          </a:p>
        </p:txBody>
      </p:sp>
      <p:pic>
        <p:nvPicPr>
          <p:cNvPr id="2076" name="Google Shape;2076;p157"/>
          <p:cNvPicPr preferRelativeResize="0"/>
          <p:nvPr/>
        </p:nvPicPr>
        <p:blipFill>
          <a:blip r:embed="rId5">
            <a:alphaModFix/>
          </a:blip>
          <a:stretch>
            <a:fillRect/>
          </a:stretch>
        </p:blipFill>
        <p:spPr>
          <a:xfrm>
            <a:off x="6338875" y="2114525"/>
            <a:ext cx="2009125" cy="2893775"/>
          </a:xfrm>
          <a:prstGeom prst="rect">
            <a:avLst/>
          </a:prstGeom>
          <a:noFill/>
          <a:ln>
            <a:noFill/>
          </a:ln>
        </p:spPr>
      </p:pic>
      <p:sp>
        <p:nvSpPr>
          <p:cNvPr id="2077" name="Google Shape;2077;p157"/>
          <p:cNvSpPr txBox="1"/>
          <p:nvPr/>
        </p:nvSpPr>
        <p:spPr>
          <a:xfrm>
            <a:off x="6277087" y="1791975"/>
            <a:ext cx="213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val acc =</a:t>
            </a:r>
            <a:r>
              <a:rPr lang="en">
                <a:solidFill>
                  <a:srgbClr val="000000"/>
                </a:solidFill>
              </a:rPr>
              <a:t> </a:t>
            </a:r>
            <a:r>
              <a:rPr lang="en">
                <a:solidFill>
                  <a:srgbClr val="0000FF"/>
                </a:solidFill>
              </a:rPr>
              <a:t>0.5788</a:t>
            </a:r>
            <a:endParaRPr>
              <a:solidFill>
                <a:srgbClr val="0000FF"/>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081"/>
        <p:cNvGrpSpPr/>
        <p:nvPr/>
      </p:nvGrpSpPr>
      <p:grpSpPr>
        <a:xfrm>
          <a:off x="0" y="0"/>
          <a:ext cx="0" cy="0"/>
          <a:chOff x="0" y="0"/>
          <a:chExt cx="0" cy="0"/>
        </a:xfrm>
      </p:grpSpPr>
      <p:sp>
        <p:nvSpPr>
          <p:cNvPr id="2082" name="Google Shape;2082;p158"/>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Summary</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2083" name="Google Shape;2083;p158"/>
          <p:cNvSpPr txBox="1"/>
          <p:nvPr/>
        </p:nvSpPr>
        <p:spPr>
          <a:xfrm>
            <a:off x="311700" y="13048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lt1"/>
              </a:buClr>
              <a:buSzPts val="1800"/>
              <a:buChar char="●"/>
            </a:pPr>
            <a:r>
              <a:rPr lang="en" sz="1800">
                <a:solidFill>
                  <a:schemeClr val="lt1"/>
                </a:solidFill>
              </a:rPr>
              <a:t>Best generated text is produced around 0.57 validation accuracy</a:t>
            </a:r>
            <a:endParaRPr sz="1800">
              <a:solidFill>
                <a:schemeClr val="lt1"/>
              </a:solidFill>
            </a:endParaRPr>
          </a:p>
          <a:p>
            <a:pPr marL="457200" lvl="0" indent="-342900" algn="l" rtl="0">
              <a:lnSpc>
                <a:spcPct val="115000"/>
              </a:lnSpc>
              <a:spcBef>
                <a:spcPts val="0"/>
              </a:spcBef>
              <a:spcAft>
                <a:spcPts val="0"/>
              </a:spcAft>
              <a:buClr>
                <a:schemeClr val="lt1"/>
              </a:buClr>
              <a:buSzPts val="1800"/>
              <a:buChar char="●"/>
            </a:pPr>
            <a:r>
              <a:rPr lang="en" sz="1800">
                <a:solidFill>
                  <a:schemeClr val="lt1"/>
                </a:solidFill>
              </a:rPr>
              <a:t>Quite satisfied with final model</a:t>
            </a:r>
            <a:endParaRPr sz="1800">
              <a:solidFill>
                <a:schemeClr val="lt1"/>
              </a:solidFill>
            </a:endParaRPr>
          </a:p>
          <a:p>
            <a:pPr marL="0" lvl="0" indent="0" algn="l" rtl="0">
              <a:spcBef>
                <a:spcPts val="1200"/>
              </a:spcBef>
              <a:spcAft>
                <a:spcPts val="0"/>
              </a:spcAft>
              <a:buNone/>
            </a:pPr>
            <a:r>
              <a:rPr lang="en" u="sng">
                <a:solidFill>
                  <a:schemeClr val="lt1"/>
                </a:solidFill>
              </a:rPr>
              <a:t>Model performance (text evaluation) - can be further improved</a:t>
            </a:r>
            <a:endParaRPr u="sng">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Semi-coherent </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Some repetition</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Little fake words</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u="sng">
                <a:solidFill>
                  <a:schemeClr val="lt1"/>
                </a:solidFill>
              </a:rPr>
              <a:t>Further improvements</a:t>
            </a:r>
            <a:endParaRPr u="sng">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Try different maxlen and steps combinations</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Test text generation on user input rather than seed generation</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Produce longer text to better evaluation model</a:t>
            </a:r>
            <a:endParaRPr>
              <a:solidFill>
                <a:schemeClr val="lt1"/>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sp>
        <p:nvSpPr>
          <p:cNvPr id="2088" name="Google Shape;2088;p159"/>
          <p:cNvSpPr txBox="1">
            <a:spLocks noGrp="1"/>
          </p:cNvSpPr>
          <p:nvPr>
            <p:ph type="ctrTitle" idx="6"/>
          </p:nvPr>
        </p:nvSpPr>
        <p:spPr>
          <a:xfrm>
            <a:off x="3257407" y="2221206"/>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200"/>
              <a:t>Isha Kamal Jethmal</a:t>
            </a:r>
            <a:endParaRPr sz="3200"/>
          </a:p>
        </p:txBody>
      </p:sp>
      <p:sp>
        <p:nvSpPr>
          <p:cNvPr id="2089" name="Google Shape;2089;p159"/>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PART 2 (Individual)</a:t>
            </a:r>
            <a:endParaRPr/>
          </a:p>
        </p:txBody>
      </p:sp>
      <p:sp>
        <p:nvSpPr>
          <p:cNvPr id="2090" name="Google Shape;2090;p159"/>
          <p:cNvSpPr txBox="1">
            <a:spLocks noGrp="1"/>
          </p:cNvSpPr>
          <p:nvPr>
            <p:ph type="title" idx="9"/>
          </p:nvPr>
        </p:nvSpPr>
        <p:spPr>
          <a:xfrm>
            <a:off x="2068757" y="204753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03</a:t>
            </a:r>
            <a:endParaRPr/>
          </a:p>
        </p:txBody>
      </p:sp>
      <p:grpSp>
        <p:nvGrpSpPr>
          <p:cNvPr id="2091" name="Google Shape;2091;p159"/>
          <p:cNvGrpSpPr/>
          <p:nvPr/>
        </p:nvGrpSpPr>
        <p:grpSpPr>
          <a:xfrm>
            <a:off x="5839966" y="2141259"/>
            <a:ext cx="400787" cy="390327"/>
            <a:chOff x="-55576850" y="3198125"/>
            <a:chExt cx="279625" cy="319025"/>
          </a:xfrm>
        </p:grpSpPr>
        <p:sp>
          <p:nvSpPr>
            <p:cNvPr id="2092" name="Google Shape;2092;p15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5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5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5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3"/>
          <p:cNvSpPr txBox="1">
            <a:spLocks noGrp="1"/>
          </p:cNvSpPr>
          <p:nvPr>
            <p:ph type="ctrTitle"/>
          </p:nvPr>
        </p:nvSpPr>
        <p:spPr>
          <a:xfrm flipH="1">
            <a:off x="457200" y="437050"/>
            <a:ext cx="8229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Better Than BaseLine</a:t>
            </a:r>
            <a:endParaRPr/>
          </a:p>
        </p:txBody>
      </p:sp>
      <p:cxnSp>
        <p:nvCxnSpPr>
          <p:cNvPr id="441" name="Google Shape;441;p43"/>
          <p:cNvCxnSpPr/>
          <p:nvPr/>
        </p:nvCxnSpPr>
        <p:spPr>
          <a:xfrm>
            <a:off x="4086750" y="3229088"/>
            <a:ext cx="970500" cy="0"/>
          </a:xfrm>
          <a:prstGeom prst="straightConnector1">
            <a:avLst/>
          </a:prstGeom>
          <a:noFill/>
          <a:ln w="19050" cap="flat" cmpd="sng">
            <a:solidFill>
              <a:schemeClr val="lt1"/>
            </a:solidFill>
            <a:prstDash val="solid"/>
            <a:round/>
            <a:headEnd type="none" w="med" len="med"/>
            <a:tailEnd type="none" w="med" len="med"/>
          </a:ln>
        </p:spPr>
      </p:cxnSp>
      <p:cxnSp>
        <p:nvCxnSpPr>
          <p:cNvPr id="442" name="Google Shape;442;p43"/>
          <p:cNvCxnSpPr/>
          <p:nvPr/>
        </p:nvCxnSpPr>
        <p:spPr>
          <a:xfrm>
            <a:off x="6265300" y="2550480"/>
            <a:ext cx="970500" cy="0"/>
          </a:xfrm>
          <a:prstGeom prst="straightConnector1">
            <a:avLst/>
          </a:prstGeom>
          <a:noFill/>
          <a:ln w="19050" cap="flat" cmpd="sng">
            <a:solidFill>
              <a:schemeClr val="lt1"/>
            </a:solidFill>
            <a:prstDash val="solid"/>
            <a:round/>
            <a:headEnd type="none" w="med" len="med"/>
            <a:tailEnd type="none" w="med" len="med"/>
          </a:ln>
        </p:spPr>
      </p:cxnSp>
      <p:sp>
        <p:nvSpPr>
          <p:cNvPr id="443" name="Google Shape;443;p43"/>
          <p:cNvSpPr txBox="1"/>
          <p:nvPr/>
        </p:nvSpPr>
        <p:spPr>
          <a:xfrm>
            <a:off x="3734450" y="3322150"/>
            <a:ext cx="1674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Used SGD LR @ 0.01</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------------------------------&gt; </a:t>
            </a:r>
            <a:endParaRPr>
              <a:solidFill>
                <a:schemeClr val="lt2"/>
              </a:solidFill>
              <a:latin typeface="Roboto Condensed"/>
              <a:ea typeface="Roboto Condensed"/>
              <a:cs typeface="Roboto Condensed"/>
              <a:sym typeface="Roboto Condensed"/>
            </a:endParaRPr>
          </a:p>
        </p:txBody>
      </p:sp>
      <p:sp>
        <p:nvSpPr>
          <p:cNvPr id="444" name="Google Shape;444;p43"/>
          <p:cNvSpPr txBox="1"/>
          <p:nvPr/>
        </p:nvSpPr>
        <p:spPr>
          <a:xfrm>
            <a:off x="3674900" y="2566975"/>
            <a:ext cx="179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 Used Adam LR @ 0.01</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&lt;--------------------------------</a:t>
            </a:r>
            <a:endParaRPr>
              <a:solidFill>
                <a:schemeClr val="lt2"/>
              </a:solidFill>
              <a:latin typeface="Roboto Condensed"/>
              <a:ea typeface="Roboto Condensed"/>
              <a:cs typeface="Roboto Condensed"/>
              <a:sym typeface="Roboto Condensed"/>
            </a:endParaRPr>
          </a:p>
        </p:txBody>
      </p:sp>
      <p:cxnSp>
        <p:nvCxnSpPr>
          <p:cNvPr id="445" name="Google Shape;445;p43"/>
          <p:cNvCxnSpPr/>
          <p:nvPr/>
        </p:nvCxnSpPr>
        <p:spPr>
          <a:xfrm>
            <a:off x="1905413" y="2571755"/>
            <a:ext cx="970500" cy="0"/>
          </a:xfrm>
          <a:prstGeom prst="straightConnector1">
            <a:avLst/>
          </a:prstGeom>
          <a:noFill/>
          <a:ln w="19050" cap="flat" cmpd="sng">
            <a:solidFill>
              <a:schemeClr val="lt1"/>
            </a:solidFill>
            <a:prstDash val="solid"/>
            <a:round/>
            <a:headEnd type="none" w="med" len="med"/>
            <a:tailEnd type="none" w="med" len="med"/>
          </a:ln>
        </p:spPr>
      </p:cxnSp>
      <p:pic>
        <p:nvPicPr>
          <p:cNvPr id="446" name="Google Shape;446;p43"/>
          <p:cNvPicPr preferRelativeResize="0"/>
          <p:nvPr/>
        </p:nvPicPr>
        <p:blipFill>
          <a:blip r:embed="rId3">
            <a:alphaModFix/>
          </a:blip>
          <a:stretch>
            <a:fillRect/>
          </a:stretch>
        </p:blipFill>
        <p:spPr>
          <a:xfrm>
            <a:off x="1447650" y="1258419"/>
            <a:ext cx="1886025" cy="1162455"/>
          </a:xfrm>
          <a:prstGeom prst="rect">
            <a:avLst/>
          </a:prstGeom>
          <a:noFill/>
          <a:ln>
            <a:noFill/>
          </a:ln>
        </p:spPr>
      </p:pic>
      <p:pic>
        <p:nvPicPr>
          <p:cNvPr id="447" name="Google Shape;447;p43"/>
          <p:cNvPicPr preferRelativeResize="0"/>
          <p:nvPr/>
        </p:nvPicPr>
        <p:blipFill>
          <a:blip r:embed="rId4">
            <a:alphaModFix/>
          </a:blip>
          <a:stretch>
            <a:fillRect/>
          </a:stretch>
        </p:blipFill>
        <p:spPr>
          <a:xfrm>
            <a:off x="1447675" y="2751036"/>
            <a:ext cx="1886025" cy="1229739"/>
          </a:xfrm>
          <a:prstGeom prst="rect">
            <a:avLst/>
          </a:prstGeom>
          <a:noFill/>
          <a:ln>
            <a:noFill/>
          </a:ln>
        </p:spPr>
      </p:pic>
      <p:pic>
        <p:nvPicPr>
          <p:cNvPr id="448" name="Google Shape;448;p43"/>
          <p:cNvPicPr preferRelativeResize="0"/>
          <p:nvPr/>
        </p:nvPicPr>
        <p:blipFill>
          <a:blip r:embed="rId5">
            <a:alphaModFix/>
          </a:blip>
          <a:stretch>
            <a:fillRect/>
          </a:stretch>
        </p:blipFill>
        <p:spPr>
          <a:xfrm>
            <a:off x="5810325" y="1230625"/>
            <a:ext cx="1886025" cy="1196779"/>
          </a:xfrm>
          <a:prstGeom prst="rect">
            <a:avLst/>
          </a:prstGeom>
          <a:noFill/>
          <a:ln>
            <a:noFill/>
          </a:ln>
        </p:spPr>
      </p:pic>
      <p:pic>
        <p:nvPicPr>
          <p:cNvPr id="449" name="Google Shape;449;p43"/>
          <p:cNvPicPr preferRelativeResize="0"/>
          <p:nvPr/>
        </p:nvPicPr>
        <p:blipFill>
          <a:blip r:embed="rId6">
            <a:alphaModFix/>
          </a:blip>
          <a:stretch>
            <a:fillRect/>
          </a:stretch>
        </p:blipFill>
        <p:spPr>
          <a:xfrm>
            <a:off x="5810100" y="2673550"/>
            <a:ext cx="1906401" cy="1270900"/>
          </a:xfrm>
          <a:prstGeom prst="rect">
            <a:avLst/>
          </a:prstGeom>
          <a:noFill/>
          <a:ln>
            <a:noFill/>
          </a:ln>
        </p:spPr>
      </p:pic>
      <p:grpSp>
        <p:nvGrpSpPr>
          <p:cNvPr id="450" name="Google Shape;450;p43"/>
          <p:cNvGrpSpPr/>
          <p:nvPr/>
        </p:nvGrpSpPr>
        <p:grpSpPr>
          <a:xfrm>
            <a:off x="7235800" y="668005"/>
            <a:ext cx="349440" cy="343320"/>
            <a:chOff x="-40748275" y="3238700"/>
            <a:chExt cx="322600" cy="316950"/>
          </a:xfrm>
        </p:grpSpPr>
        <p:sp>
          <p:nvSpPr>
            <p:cNvPr id="451" name="Google Shape;451;p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43"/>
          <p:cNvSpPr txBox="1"/>
          <p:nvPr/>
        </p:nvSpPr>
        <p:spPr>
          <a:xfrm>
            <a:off x="336425" y="4252950"/>
            <a:ext cx="2539500" cy="554100"/>
          </a:xfrm>
          <a:prstGeom prst="rect">
            <a:avLst/>
          </a:prstGeom>
          <a:solidFill>
            <a:schemeClr val="accent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Result:</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highlight>
                  <a:schemeClr val="accent3"/>
                </a:highlight>
                <a:latin typeface="Roboto Condensed"/>
                <a:ea typeface="Roboto Condensed"/>
                <a:cs typeface="Roboto Condensed"/>
                <a:sym typeface="Roboto Condensed"/>
              </a:rPr>
              <a:t>SGD Learning Rate @ 0.01 Used</a:t>
            </a:r>
            <a:endParaRPr sz="1200">
              <a:solidFill>
                <a:schemeClr val="lt2"/>
              </a:solidFill>
              <a:highlight>
                <a:schemeClr val="accent3"/>
              </a:highlight>
              <a:latin typeface="Roboto Condensed"/>
              <a:ea typeface="Roboto Condensed"/>
              <a:cs typeface="Roboto Condensed"/>
              <a:sym typeface="Roboto Condensed"/>
            </a:endParaRPr>
          </a:p>
        </p:txBody>
      </p:sp>
      <p:sp>
        <p:nvSpPr>
          <p:cNvPr id="458" name="Google Shape;458;p43"/>
          <p:cNvSpPr txBox="1"/>
          <p:nvPr/>
        </p:nvSpPr>
        <p:spPr>
          <a:xfrm>
            <a:off x="5868550" y="4252950"/>
            <a:ext cx="2740800" cy="7389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Explanation:</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Adam Performed poorly</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Overfit fixed with SGD LR</a:t>
            </a:r>
            <a:endParaRPr sz="1200">
              <a:solidFill>
                <a:schemeClr val="lt2"/>
              </a:solidFill>
              <a:latin typeface="Roboto Condensed"/>
              <a:ea typeface="Roboto Condensed"/>
              <a:cs typeface="Roboto Condensed"/>
              <a:sym typeface="Roboto Condensed"/>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100" name="Google Shape;2100;p160"/>
          <p:cNvSpPr txBox="1">
            <a:spLocks noGrp="1"/>
          </p:cNvSpPr>
          <p:nvPr>
            <p:ph type="ctrTitle"/>
          </p:nvPr>
        </p:nvSpPr>
        <p:spPr>
          <a:xfrm>
            <a:off x="93857" y="1194306"/>
            <a:ext cx="2629200" cy="577800"/>
          </a:xfrm>
          <a:prstGeom prst="rect">
            <a:avLst/>
          </a:prstGeom>
        </p:spPr>
        <p:txBody>
          <a:bodyPr spcFirstLastPara="1" wrap="square" lIns="91425" tIns="91425" rIns="91425" bIns="91425" anchor="b" anchorCtr="0">
            <a:noAutofit/>
          </a:bodyPr>
          <a:lstStyle/>
          <a:p>
            <a:pPr marL="457200" lvl="0" indent="0" algn="ctr" rtl="0">
              <a:spcBef>
                <a:spcPts val="0"/>
              </a:spcBef>
              <a:spcAft>
                <a:spcPts val="0"/>
              </a:spcAft>
              <a:buNone/>
            </a:pPr>
            <a:r>
              <a:rPr lang="en"/>
              <a:t>1. Data Loading</a:t>
            </a:r>
            <a:endParaRPr/>
          </a:p>
        </p:txBody>
      </p:sp>
      <p:sp>
        <p:nvSpPr>
          <p:cNvPr id="2101" name="Google Shape;2101;p160"/>
          <p:cNvSpPr txBox="1">
            <a:spLocks noGrp="1"/>
          </p:cNvSpPr>
          <p:nvPr>
            <p:ph type="ctrTitle" idx="4"/>
          </p:nvPr>
        </p:nvSpPr>
        <p:spPr>
          <a:xfrm>
            <a:off x="318857" y="289033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 Data Encoding</a:t>
            </a:r>
            <a:endParaRPr/>
          </a:p>
        </p:txBody>
      </p:sp>
      <p:sp>
        <p:nvSpPr>
          <p:cNvPr id="2102" name="Google Shape;2102;p160"/>
          <p:cNvSpPr txBox="1">
            <a:spLocks noGrp="1"/>
          </p:cNvSpPr>
          <p:nvPr>
            <p:ph type="ctrTitle" idx="6"/>
          </p:nvPr>
        </p:nvSpPr>
        <p:spPr>
          <a:xfrm>
            <a:off x="5819482" y="1060506"/>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 Data Processing</a:t>
            </a:r>
            <a:endParaRPr/>
          </a:p>
        </p:txBody>
      </p:sp>
      <p:sp>
        <p:nvSpPr>
          <p:cNvPr id="2103" name="Google Shape;2103;p160"/>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Preparing the Data</a:t>
            </a:r>
            <a:endParaRPr/>
          </a:p>
        </p:txBody>
      </p:sp>
      <p:pic>
        <p:nvPicPr>
          <p:cNvPr id="2104" name="Google Shape;2104;p160"/>
          <p:cNvPicPr preferRelativeResize="0"/>
          <p:nvPr/>
        </p:nvPicPr>
        <p:blipFill>
          <a:blip r:embed="rId3">
            <a:alphaModFix/>
          </a:blip>
          <a:stretch>
            <a:fillRect/>
          </a:stretch>
        </p:blipFill>
        <p:spPr>
          <a:xfrm>
            <a:off x="527450" y="1772106"/>
            <a:ext cx="4162425" cy="981075"/>
          </a:xfrm>
          <a:prstGeom prst="rect">
            <a:avLst/>
          </a:prstGeom>
          <a:noFill/>
          <a:ln>
            <a:noFill/>
          </a:ln>
        </p:spPr>
      </p:pic>
      <p:pic>
        <p:nvPicPr>
          <p:cNvPr id="2105" name="Google Shape;2105;p160"/>
          <p:cNvPicPr preferRelativeResize="0"/>
          <p:nvPr/>
        </p:nvPicPr>
        <p:blipFill>
          <a:blip r:embed="rId4">
            <a:alphaModFix/>
          </a:blip>
          <a:stretch>
            <a:fillRect/>
          </a:stretch>
        </p:blipFill>
        <p:spPr>
          <a:xfrm>
            <a:off x="5411364" y="2371300"/>
            <a:ext cx="3445425" cy="2660275"/>
          </a:xfrm>
          <a:prstGeom prst="rect">
            <a:avLst/>
          </a:prstGeom>
          <a:noFill/>
          <a:ln>
            <a:noFill/>
          </a:ln>
        </p:spPr>
      </p:pic>
      <p:pic>
        <p:nvPicPr>
          <p:cNvPr id="2106" name="Google Shape;2106;p160"/>
          <p:cNvPicPr preferRelativeResize="0"/>
          <p:nvPr/>
        </p:nvPicPr>
        <p:blipFill>
          <a:blip r:embed="rId5">
            <a:alphaModFix/>
          </a:blip>
          <a:stretch>
            <a:fillRect/>
          </a:stretch>
        </p:blipFill>
        <p:spPr>
          <a:xfrm>
            <a:off x="200625" y="3468125"/>
            <a:ext cx="4639275" cy="1323467"/>
          </a:xfrm>
          <a:prstGeom prst="rect">
            <a:avLst/>
          </a:prstGeom>
          <a:noFill/>
          <a:ln>
            <a:noFill/>
          </a:ln>
        </p:spPr>
      </p:pic>
      <p:pic>
        <p:nvPicPr>
          <p:cNvPr id="2107" name="Google Shape;2107;p160"/>
          <p:cNvPicPr preferRelativeResize="0"/>
          <p:nvPr/>
        </p:nvPicPr>
        <p:blipFill>
          <a:blip r:embed="rId6">
            <a:alphaModFix/>
          </a:blip>
          <a:stretch>
            <a:fillRect/>
          </a:stretch>
        </p:blipFill>
        <p:spPr>
          <a:xfrm>
            <a:off x="5512634" y="1638297"/>
            <a:ext cx="3242896" cy="668713"/>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sp>
        <p:nvSpPr>
          <p:cNvPr id="2112" name="Google Shape;2112;p161"/>
          <p:cNvSpPr txBox="1">
            <a:spLocks noGrp="1"/>
          </p:cNvSpPr>
          <p:nvPr>
            <p:ph type="subTitle" idx="3"/>
          </p:nvPr>
        </p:nvSpPr>
        <p:spPr>
          <a:xfrm>
            <a:off x="2454300" y="1047625"/>
            <a:ext cx="42354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Layers:</a:t>
            </a:r>
            <a:endParaRPr/>
          </a:p>
          <a:p>
            <a:pPr marL="0" lvl="0" indent="0" algn="l" rtl="0">
              <a:spcBef>
                <a:spcPts val="0"/>
              </a:spcBef>
              <a:spcAft>
                <a:spcPts val="0"/>
              </a:spcAft>
              <a:buNone/>
            </a:pPr>
            <a:r>
              <a:rPr lang="en"/>
              <a:t>1 LSTM layer, 128 nodes</a:t>
            </a:r>
            <a:endParaRPr/>
          </a:p>
          <a:p>
            <a:pPr marL="0" lvl="0" indent="0" algn="l" rtl="0">
              <a:spcBef>
                <a:spcPts val="0"/>
              </a:spcBef>
              <a:spcAft>
                <a:spcPts val="0"/>
              </a:spcAft>
              <a:buClr>
                <a:schemeClr val="dk1"/>
              </a:buClr>
              <a:buSzPts val="1100"/>
              <a:buFont typeface="Arial"/>
              <a:buNone/>
            </a:pPr>
            <a:r>
              <a:rPr lang="en"/>
              <a:t>Final Dense layer, activation ‘softmax’</a:t>
            </a:r>
            <a:endParaRPr/>
          </a:p>
          <a:p>
            <a:pPr marL="0" lvl="0" indent="0" algn="l" rtl="0">
              <a:spcBef>
                <a:spcPts val="0"/>
              </a:spcBef>
              <a:spcAft>
                <a:spcPts val="0"/>
              </a:spcAft>
              <a:buNone/>
            </a:pPr>
            <a:endParaRPr/>
          </a:p>
        </p:txBody>
      </p:sp>
      <p:sp>
        <p:nvSpPr>
          <p:cNvPr id="2113" name="Google Shape;2113;p161"/>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Baseline Model</a:t>
            </a:r>
            <a:endParaRPr/>
          </a:p>
        </p:txBody>
      </p:sp>
      <p:pic>
        <p:nvPicPr>
          <p:cNvPr id="2114" name="Google Shape;2114;p161"/>
          <p:cNvPicPr preferRelativeResize="0"/>
          <p:nvPr/>
        </p:nvPicPr>
        <p:blipFill>
          <a:blip r:embed="rId3">
            <a:alphaModFix/>
          </a:blip>
          <a:stretch>
            <a:fillRect/>
          </a:stretch>
        </p:blipFill>
        <p:spPr>
          <a:xfrm>
            <a:off x="1657350" y="1798150"/>
            <a:ext cx="5829300" cy="742950"/>
          </a:xfrm>
          <a:prstGeom prst="rect">
            <a:avLst/>
          </a:prstGeom>
          <a:noFill/>
          <a:ln>
            <a:noFill/>
          </a:ln>
        </p:spPr>
      </p:pic>
      <p:sp>
        <p:nvSpPr>
          <p:cNvPr id="2115" name="Google Shape;2115;p161"/>
          <p:cNvSpPr txBox="1">
            <a:spLocks noGrp="1"/>
          </p:cNvSpPr>
          <p:nvPr>
            <p:ph type="subTitle" idx="3"/>
          </p:nvPr>
        </p:nvSpPr>
        <p:spPr>
          <a:xfrm>
            <a:off x="2454300" y="2595475"/>
            <a:ext cx="42354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Optimizer (initial): RMSprop, learning rate = 0.02</a:t>
            </a:r>
            <a:endParaRPr/>
          </a:p>
          <a:p>
            <a:pPr marL="0" lvl="0" indent="0" algn="l" rtl="0">
              <a:spcBef>
                <a:spcPts val="0"/>
              </a:spcBef>
              <a:spcAft>
                <a:spcPts val="0"/>
              </a:spcAft>
              <a:buNone/>
            </a:pPr>
            <a:r>
              <a:rPr lang="en"/>
              <a:t>Batch size: 128</a:t>
            </a:r>
            <a:endParaRPr/>
          </a:p>
          <a:p>
            <a:pPr marL="0" lvl="0" indent="0" algn="l" rtl="0">
              <a:spcBef>
                <a:spcPts val="0"/>
              </a:spcBef>
              <a:spcAft>
                <a:spcPts val="0"/>
              </a:spcAft>
              <a:buNone/>
            </a:pPr>
            <a:r>
              <a:rPr lang="en"/>
              <a:t>Epochs: 10</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116" name="Google Shape;2116;p161"/>
          <p:cNvPicPr preferRelativeResize="0"/>
          <p:nvPr/>
        </p:nvPicPr>
        <p:blipFill>
          <a:blip r:embed="rId4">
            <a:alphaModFix/>
          </a:blip>
          <a:stretch>
            <a:fillRect/>
          </a:stretch>
        </p:blipFill>
        <p:spPr>
          <a:xfrm>
            <a:off x="523850" y="3343225"/>
            <a:ext cx="8096250" cy="561975"/>
          </a:xfrm>
          <a:prstGeom prst="rect">
            <a:avLst/>
          </a:prstGeom>
          <a:noFill/>
          <a:ln>
            <a:noFill/>
          </a:ln>
        </p:spPr>
      </p:pic>
      <p:pic>
        <p:nvPicPr>
          <p:cNvPr id="2117" name="Google Shape;2117;p161"/>
          <p:cNvPicPr preferRelativeResize="0"/>
          <p:nvPr/>
        </p:nvPicPr>
        <p:blipFill>
          <a:blip r:embed="rId5">
            <a:alphaModFix/>
          </a:blip>
          <a:stretch>
            <a:fillRect/>
          </a:stretch>
        </p:blipFill>
        <p:spPr>
          <a:xfrm>
            <a:off x="2384775" y="4079050"/>
            <a:ext cx="4524375" cy="8286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162"/>
          <p:cNvSpPr txBox="1">
            <a:spLocks noGrp="1"/>
          </p:cNvSpPr>
          <p:nvPr>
            <p:ph type="subTitle" idx="1"/>
          </p:nvPr>
        </p:nvSpPr>
        <p:spPr>
          <a:xfrm>
            <a:off x="1594270" y="4006682"/>
            <a:ext cx="1906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Accuracy</a:t>
            </a:r>
            <a:endParaRPr/>
          </a:p>
        </p:txBody>
      </p:sp>
      <p:sp>
        <p:nvSpPr>
          <p:cNvPr id="2123" name="Google Shape;2123;p162"/>
          <p:cNvSpPr txBox="1">
            <a:spLocks noGrp="1"/>
          </p:cNvSpPr>
          <p:nvPr>
            <p:ph type="subTitle" idx="5"/>
          </p:nvPr>
        </p:nvSpPr>
        <p:spPr>
          <a:xfrm>
            <a:off x="5682132" y="4006682"/>
            <a:ext cx="1906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Loss</a:t>
            </a:r>
            <a:endParaRPr/>
          </a:p>
        </p:txBody>
      </p:sp>
      <p:sp>
        <p:nvSpPr>
          <p:cNvPr id="2124" name="Google Shape;2124;p162"/>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Baseline Model</a:t>
            </a:r>
            <a:endParaRPr/>
          </a:p>
        </p:txBody>
      </p:sp>
      <p:pic>
        <p:nvPicPr>
          <p:cNvPr id="2125" name="Google Shape;2125;p162"/>
          <p:cNvPicPr preferRelativeResize="0"/>
          <p:nvPr/>
        </p:nvPicPr>
        <p:blipFill>
          <a:blip r:embed="rId3">
            <a:alphaModFix/>
          </a:blip>
          <a:stretch>
            <a:fillRect/>
          </a:stretch>
        </p:blipFill>
        <p:spPr>
          <a:xfrm>
            <a:off x="862088" y="1394625"/>
            <a:ext cx="3370832" cy="2354232"/>
          </a:xfrm>
          <a:prstGeom prst="rect">
            <a:avLst/>
          </a:prstGeom>
          <a:noFill/>
          <a:ln>
            <a:noFill/>
          </a:ln>
        </p:spPr>
      </p:pic>
      <p:pic>
        <p:nvPicPr>
          <p:cNvPr id="2126" name="Google Shape;2126;p162"/>
          <p:cNvPicPr preferRelativeResize="0"/>
          <p:nvPr/>
        </p:nvPicPr>
        <p:blipFill>
          <a:blip r:embed="rId4">
            <a:alphaModFix/>
          </a:blip>
          <a:stretch>
            <a:fillRect/>
          </a:stretch>
        </p:blipFill>
        <p:spPr>
          <a:xfrm>
            <a:off x="4949957" y="1394638"/>
            <a:ext cx="3370832" cy="2354232"/>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130"/>
        <p:cNvGrpSpPr/>
        <p:nvPr/>
      </p:nvGrpSpPr>
      <p:grpSpPr>
        <a:xfrm>
          <a:off x="0" y="0"/>
          <a:ext cx="0" cy="0"/>
          <a:chOff x="0" y="0"/>
          <a:chExt cx="0" cy="0"/>
        </a:xfrm>
      </p:grpSpPr>
      <p:sp>
        <p:nvSpPr>
          <p:cNvPr id="2131" name="Google Shape;2131;p16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Baseline Model</a:t>
            </a:r>
            <a:endParaRPr/>
          </a:p>
        </p:txBody>
      </p:sp>
      <p:pic>
        <p:nvPicPr>
          <p:cNvPr id="2132" name="Google Shape;2132;p163"/>
          <p:cNvPicPr preferRelativeResize="0"/>
          <p:nvPr/>
        </p:nvPicPr>
        <p:blipFill>
          <a:blip r:embed="rId3">
            <a:alphaModFix/>
          </a:blip>
          <a:stretch>
            <a:fillRect/>
          </a:stretch>
        </p:blipFill>
        <p:spPr>
          <a:xfrm>
            <a:off x="403375" y="1200025"/>
            <a:ext cx="8337211" cy="3491050"/>
          </a:xfrm>
          <a:prstGeom prst="rect">
            <a:avLst/>
          </a:prstGeom>
          <a:noFill/>
          <a:ln>
            <a:noFill/>
          </a:ln>
        </p:spPr>
      </p:pic>
      <p:sp>
        <p:nvSpPr>
          <p:cNvPr id="2133" name="Google Shape;2133;p163"/>
          <p:cNvSpPr txBox="1"/>
          <p:nvPr/>
        </p:nvSpPr>
        <p:spPr>
          <a:xfrm>
            <a:off x="3118250" y="1532325"/>
            <a:ext cx="857400" cy="400200"/>
          </a:xfrm>
          <a:prstGeom prst="rect">
            <a:avLst/>
          </a:prstGeom>
          <a:solidFill>
            <a:srgbClr val="FB9E96"/>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Condensed"/>
                <a:ea typeface="Roboto Condensed"/>
                <a:cs typeface="Roboto Condensed"/>
                <a:sym typeface="Roboto Condensed"/>
              </a:rPr>
              <a:t>repetition</a:t>
            </a:r>
            <a:endParaRPr>
              <a:latin typeface="Roboto Condensed"/>
              <a:ea typeface="Roboto Condensed"/>
              <a:cs typeface="Roboto Condensed"/>
              <a:sym typeface="Roboto Condensed"/>
            </a:endParaRPr>
          </a:p>
        </p:txBody>
      </p:sp>
      <p:sp>
        <p:nvSpPr>
          <p:cNvPr id="2134" name="Google Shape;2134;p163"/>
          <p:cNvSpPr/>
          <p:nvPr/>
        </p:nvSpPr>
        <p:spPr>
          <a:xfrm>
            <a:off x="1285875" y="1596634"/>
            <a:ext cx="225000" cy="117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63"/>
          <p:cNvSpPr/>
          <p:nvPr/>
        </p:nvSpPr>
        <p:spPr>
          <a:xfrm>
            <a:off x="1285875" y="2263384"/>
            <a:ext cx="225000" cy="117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63"/>
          <p:cNvSpPr/>
          <p:nvPr/>
        </p:nvSpPr>
        <p:spPr>
          <a:xfrm>
            <a:off x="1285875" y="2930134"/>
            <a:ext cx="225000" cy="117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63"/>
          <p:cNvSpPr/>
          <p:nvPr/>
        </p:nvSpPr>
        <p:spPr>
          <a:xfrm>
            <a:off x="1285875" y="3596884"/>
            <a:ext cx="225000" cy="117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63"/>
          <p:cNvSpPr txBox="1"/>
          <p:nvPr/>
        </p:nvSpPr>
        <p:spPr>
          <a:xfrm>
            <a:off x="5906700" y="1532325"/>
            <a:ext cx="1508400" cy="323100"/>
          </a:xfrm>
          <a:prstGeom prst="rect">
            <a:avLst/>
          </a:prstGeom>
          <a:solidFill>
            <a:srgbClr val="88D3CE"/>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Roboto Condensed"/>
                <a:ea typeface="Roboto Condensed"/>
                <a:cs typeface="Roboto Condensed"/>
                <a:sym typeface="Roboto Condensed"/>
              </a:rPr>
              <a:t>All words found in dictionary</a:t>
            </a:r>
            <a:endParaRPr sz="900">
              <a:latin typeface="Roboto Condensed"/>
              <a:ea typeface="Roboto Condensed"/>
              <a:cs typeface="Roboto Condensed"/>
              <a:sym typeface="Roboto Condensed"/>
            </a:endParaRPr>
          </a:p>
        </p:txBody>
      </p:sp>
      <p:sp>
        <p:nvSpPr>
          <p:cNvPr id="2139" name="Google Shape;2139;p163"/>
          <p:cNvSpPr txBox="1"/>
          <p:nvPr/>
        </p:nvSpPr>
        <p:spPr>
          <a:xfrm>
            <a:off x="3053950" y="2316925"/>
            <a:ext cx="857400" cy="323100"/>
          </a:xfrm>
          <a:prstGeom prst="rect">
            <a:avLst/>
          </a:prstGeom>
          <a:solidFill>
            <a:srgbClr val="88D3CE"/>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Roboto Condensed"/>
                <a:ea typeface="Roboto Condensed"/>
                <a:cs typeface="Roboto Condensed"/>
                <a:sym typeface="Roboto Condensed"/>
              </a:rPr>
              <a:t>Less repetition</a:t>
            </a:r>
            <a:endParaRPr sz="900">
              <a:latin typeface="Roboto Condensed"/>
              <a:ea typeface="Roboto Condensed"/>
              <a:cs typeface="Roboto Condensed"/>
              <a:sym typeface="Roboto Condensed"/>
            </a:endParaRPr>
          </a:p>
        </p:txBody>
      </p:sp>
      <p:sp>
        <p:nvSpPr>
          <p:cNvPr id="2140" name="Google Shape;2140;p163"/>
          <p:cNvSpPr txBox="1"/>
          <p:nvPr/>
        </p:nvSpPr>
        <p:spPr>
          <a:xfrm>
            <a:off x="5298300" y="2316925"/>
            <a:ext cx="1291800" cy="323100"/>
          </a:xfrm>
          <a:prstGeom prst="rect">
            <a:avLst/>
          </a:prstGeom>
          <a:solidFill>
            <a:srgbClr val="FFD809"/>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Roboto Condensed"/>
                <a:ea typeface="Roboto Condensed"/>
                <a:cs typeface="Roboto Condensed"/>
                <a:sym typeface="Roboto Condensed"/>
              </a:rPr>
              <a:t>One non-english word</a:t>
            </a:r>
            <a:endParaRPr sz="900">
              <a:latin typeface="Roboto Condensed"/>
              <a:ea typeface="Roboto Condensed"/>
              <a:cs typeface="Roboto Condensed"/>
              <a:sym typeface="Roboto Condensed"/>
            </a:endParaRPr>
          </a:p>
        </p:txBody>
      </p:sp>
      <p:sp>
        <p:nvSpPr>
          <p:cNvPr id="2141" name="Google Shape;2141;p163"/>
          <p:cNvSpPr txBox="1"/>
          <p:nvPr/>
        </p:nvSpPr>
        <p:spPr>
          <a:xfrm>
            <a:off x="3575475" y="3669475"/>
            <a:ext cx="1291800" cy="323100"/>
          </a:xfrm>
          <a:prstGeom prst="rect">
            <a:avLst/>
          </a:prstGeom>
          <a:solidFill>
            <a:srgbClr val="FF847D"/>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Roboto Condensed"/>
                <a:ea typeface="Roboto Condensed"/>
                <a:cs typeface="Roboto Condensed"/>
                <a:sym typeface="Roboto Condensed"/>
              </a:rPr>
              <a:t>More non-english words</a:t>
            </a:r>
            <a:endParaRPr sz="900">
              <a:latin typeface="Roboto Condensed"/>
              <a:ea typeface="Roboto Condensed"/>
              <a:cs typeface="Roboto Condensed"/>
              <a:sym typeface="Roboto Condensed"/>
            </a:endParaRPr>
          </a:p>
        </p:txBody>
      </p:sp>
      <p:sp>
        <p:nvSpPr>
          <p:cNvPr id="2142" name="Google Shape;2142;p163"/>
          <p:cNvSpPr/>
          <p:nvPr/>
        </p:nvSpPr>
        <p:spPr>
          <a:xfrm>
            <a:off x="321475" y="1114425"/>
            <a:ext cx="2239500" cy="384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sp>
        <p:nvSpPr>
          <p:cNvPr id="2147" name="Google Shape;2147;p164"/>
          <p:cNvSpPr txBox="1">
            <a:spLocks noGrp="1"/>
          </p:cNvSpPr>
          <p:nvPr>
            <p:ph type="subTitle" idx="1"/>
          </p:nvPr>
        </p:nvSpPr>
        <p:spPr>
          <a:xfrm>
            <a:off x="1594270" y="4006682"/>
            <a:ext cx="1906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LSTM</a:t>
            </a:r>
            <a:endParaRPr/>
          </a:p>
        </p:txBody>
      </p:sp>
      <p:sp>
        <p:nvSpPr>
          <p:cNvPr id="2148" name="Google Shape;2148;p164"/>
          <p:cNvSpPr txBox="1">
            <a:spLocks noGrp="1"/>
          </p:cNvSpPr>
          <p:nvPr>
            <p:ph type="subTitle" idx="5"/>
          </p:nvPr>
        </p:nvSpPr>
        <p:spPr>
          <a:xfrm>
            <a:off x="5682132" y="4006682"/>
            <a:ext cx="1906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GRU</a:t>
            </a:r>
            <a:endParaRPr/>
          </a:p>
        </p:txBody>
      </p:sp>
      <p:sp>
        <p:nvSpPr>
          <p:cNvPr id="2149" name="Google Shape;2149;p164"/>
          <p:cNvSpPr txBox="1">
            <a:spLocks noGrp="1"/>
          </p:cNvSpPr>
          <p:nvPr>
            <p:ph type="ctrTitle" idx="8"/>
          </p:nvPr>
        </p:nvSpPr>
        <p:spPr>
          <a:xfrm>
            <a:off x="1122303" y="144275"/>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LSTM vs GRU</a:t>
            </a:r>
            <a:endParaRPr/>
          </a:p>
        </p:txBody>
      </p:sp>
      <p:pic>
        <p:nvPicPr>
          <p:cNvPr id="2150" name="Google Shape;2150;p164"/>
          <p:cNvPicPr preferRelativeResize="0"/>
          <p:nvPr/>
        </p:nvPicPr>
        <p:blipFill>
          <a:blip r:embed="rId3">
            <a:alphaModFix/>
          </a:blip>
          <a:stretch>
            <a:fillRect/>
          </a:stretch>
        </p:blipFill>
        <p:spPr>
          <a:xfrm>
            <a:off x="862088" y="1394625"/>
            <a:ext cx="3370832" cy="2354232"/>
          </a:xfrm>
          <a:prstGeom prst="rect">
            <a:avLst/>
          </a:prstGeom>
          <a:noFill/>
          <a:ln>
            <a:noFill/>
          </a:ln>
        </p:spPr>
      </p:pic>
      <p:sp>
        <p:nvSpPr>
          <p:cNvPr id="2151" name="Google Shape;2151;p164"/>
          <p:cNvSpPr txBox="1">
            <a:spLocks noGrp="1"/>
          </p:cNvSpPr>
          <p:nvPr>
            <p:ph type="subTitle" idx="1"/>
          </p:nvPr>
        </p:nvSpPr>
        <p:spPr>
          <a:xfrm>
            <a:off x="1122296" y="808400"/>
            <a:ext cx="68994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LSTM and GRU are types of Recurrent Neural Networks. Here, I tried both in the baseline model.</a:t>
            </a:r>
            <a:endParaRPr/>
          </a:p>
        </p:txBody>
      </p:sp>
      <p:pic>
        <p:nvPicPr>
          <p:cNvPr id="2152" name="Google Shape;2152;p164"/>
          <p:cNvPicPr preferRelativeResize="0"/>
          <p:nvPr/>
        </p:nvPicPr>
        <p:blipFill>
          <a:blip r:embed="rId4">
            <a:alphaModFix/>
          </a:blip>
          <a:stretch>
            <a:fillRect/>
          </a:stretch>
        </p:blipFill>
        <p:spPr>
          <a:xfrm>
            <a:off x="3597199" y="1264325"/>
            <a:ext cx="857375" cy="814525"/>
          </a:xfrm>
          <a:prstGeom prst="rect">
            <a:avLst/>
          </a:prstGeom>
          <a:noFill/>
          <a:ln>
            <a:noFill/>
          </a:ln>
        </p:spPr>
      </p:pic>
      <p:pic>
        <p:nvPicPr>
          <p:cNvPr id="2153" name="Google Shape;2153;p164"/>
          <p:cNvPicPr preferRelativeResize="0"/>
          <p:nvPr/>
        </p:nvPicPr>
        <p:blipFill>
          <a:blip r:embed="rId5">
            <a:alphaModFix/>
          </a:blip>
          <a:stretch>
            <a:fillRect/>
          </a:stretch>
        </p:blipFill>
        <p:spPr>
          <a:xfrm>
            <a:off x="4724850" y="1414325"/>
            <a:ext cx="3370825" cy="235422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165"/>
          <p:cNvSpPr txBox="1">
            <a:spLocks noGrp="1"/>
          </p:cNvSpPr>
          <p:nvPr>
            <p:ph type="subTitle" idx="1"/>
          </p:nvPr>
        </p:nvSpPr>
        <p:spPr>
          <a:xfrm>
            <a:off x="1594270" y="4006682"/>
            <a:ext cx="1906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Adam</a:t>
            </a:r>
            <a:endParaRPr/>
          </a:p>
        </p:txBody>
      </p:sp>
      <p:sp>
        <p:nvSpPr>
          <p:cNvPr id="2159" name="Google Shape;2159;p165"/>
          <p:cNvSpPr txBox="1">
            <a:spLocks noGrp="1"/>
          </p:cNvSpPr>
          <p:nvPr>
            <p:ph type="subTitle" idx="5"/>
          </p:nvPr>
        </p:nvSpPr>
        <p:spPr>
          <a:xfrm>
            <a:off x="5682132" y="4006682"/>
            <a:ext cx="1906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RMSprop</a:t>
            </a:r>
            <a:endParaRPr/>
          </a:p>
        </p:txBody>
      </p:sp>
      <p:sp>
        <p:nvSpPr>
          <p:cNvPr id="2160" name="Google Shape;2160;p165"/>
          <p:cNvSpPr txBox="1">
            <a:spLocks noGrp="1"/>
          </p:cNvSpPr>
          <p:nvPr>
            <p:ph type="ctrTitle" idx="8"/>
          </p:nvPr>
        </p:nvSpPr>
        <p:spPr>
          <a:xfrm>
            <a:off x="1122303" y="144275"/>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Adam vs RMSprop</a:t>
            </a:r>
            <a:endParaRPr/>
          </a:p>
        </p:txBody>
      </p:sp>
      <p:sp>
        <p:nvSpPr>
          <p:cNvPr id="2161" name="Google Shape;2161;p165"/>
          <p:cNvSpPr txBox="1">
            <a:spLocks noGrp="1"/>
          </p:cNvSpPr>
          <p:nvPr>
            <p:ph type="subTitle" idx="1"/>
          </p:nvPr>
        </p:nvSpPr>
        <p:spPr>
          <a:xfrm>
            <a:off x="1122296" y="808400"/>
            <a:ext cx="68994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Adam and RMSprop are types of optimizers. Both were used, and the comparison is as shows.</a:t>
            </a:r>
            <a:endParaRPr/>
          </a:p>
          <a:p>
            <a:pPr marL="0" lvl="0" indent="0" algn="ctr" rtl="0">
              <a:spcBef>
                <a:spcPts val="0"/>
              </a:spcBef>
              <a:spcAft>
                <a:spcPts val="0"/>
              </a:spcAft>
              <a:buNone/>
            </a:pPr>
            <a:r>
              <a:rPr lang="en"/>
              <a:t>(all other configurations kept the same)</a:t>
            </a:r>
            <a:endParaRPr/>
          </a:p>
        </p:txBody>
      </p:sp>
      <p:pic>
        <p:nvPicPr>
          <p:cNvPr id="2162" name="Google Shape;2162;p165"/>
          <p:cNvPicPr preferRelativeResize="0"/>
          <p:nvPr/>
        </p:nvPicPr>
        <p:blipFill>
          <a:blip r:embed="rId3">
            <a:alphaModFix/>
          </a:blip>
          <a:stretch>
            <a:fillRect/>
          </a:stretch>
        </p:blipFill>
        <p:spPr>
          <a:xfrm>
            <a:off x="4949950" y="1652450"/>
            <a:ext cx="3370832" cy="2354232"/>
          </a:xfrm>
          <a:prstGeom prst="rect">
            <a:avLst/>
          </a:prstGeom>
          <a:noFill/>
          <a:ln>
            <a:noFill/>
          </a:ln>
        </p:spPr>
      </p:pic>
      <p:pic>
        <p:nvPicPr>
          <p:cNvPr id="2163" name="Google Shape;2163;p165"/>
          <p:cNvPicPr preferRelativeResize="0"/>
          <p:nvPr/>
        </p:nvPicPr>
        <p:blipFill>
          <a:blip r:embed="rId4">
            <a:alphaModFix/>
          </a:blip>
          <a:stretch>
            <a:fillRect/>
          </a:stretch>
        </p:blipFill>
        <p:spPr>
          <a:xfrm>
            <a:off x="901325" y="1652450"/>
            <a:ext cx="3292399" cy="2299453"/>
          </a:xfrm>
          <a:prstGeom prst="rect">
            <a:avLst/>
          </a:prstGeom>
          <a:noFill/>
          <a:ln>
            <a:noFill/>
          </a:ln>
        </p:spPr>
      </p:pic>
      <p:pic>
        <p:nvPicPr>
          <p:cNvPr id="2164" name="Google Shape;2164;p165"/>
          <p:cNvPicPr preferRelativeResize="0"/>
          <p:nvPr/>
        </p:nvPicPr>
        <p:blipFill>
          <a:blip r:embed="rId5">
            <a:alphaModFix/>
          </a:blip>
          <a:stretch>
            <a:fillRect/>
          </a:stretch>
        </p:blipFill>
        <p:spPr>
          <a:xfrm>
            <a:off x="8021699" y="1339325"/>
            <a:ext cx="857375" cy="814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166"/>
          <p:cNvSpPr txBox="1">
            <a:spLocks noGrp="1"/>
          </p:cNvSpPr>
          <p:nvPr>
            <p:ph type="subTitle" idx="1"/>
          </p:nvPr>
        </p:nvSpPr>
        <p:spPr>
          <a:xfrm>
            <a:off x="1594270" y="4006682"/>
            <a:ext cx="1906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Maxlen = 30</a:t>
            </a:r>
            <a:endParaRPr/>
          </a:p>
        </p:txBody>
      </p:sp>
      <p:sp>
        <p:nvSpPr>
          <p:cNvPr id="2170" name="Google Shape;2170;p166"/>
          <p:cNvSpPr txBox="1">
            <a:spLocks noGrp="1"/>
          </p:cNvSpPr>
          <p:nvPr>
            <p:ph type="subTitle" idx="5"/>
          </p:nvPr>
        </p:nvSpPr>
        <p:spPr>
          <a:xfrm>
            <a:off x="5682132" y="4006682"/>
            <a:ext cx="1906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Maxlen = 60</a:t>
            </a:r>
            <a:endParaRPr/>
          </a:p>
        </p:txBody>
      </p:sp>
      <p:sp>
        <p:nvSpPr>
          <p:cNvPr id="2171" name="Google Shape;2171;p166"/>
          <p:cNvSpPr txBox="1">
            <a:spLocks noGrp="1"/>
          </p:cNvSpPr>
          <p:nvPr>
            <p:ph type="ctrTitle" idx="8"/>
          </p:nvPr>
        </p:nvSpPr>
        <p:spPr>
          <a:xfrm>
            <a:off x="1122303" y="144275"/>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Changing Maxlen</a:t>
            </a:r>
            <a:endParaRPr/>
          </a:p>
        </p:txBody>
      </p:sp>
      <p:sp>
        <p:nvSpPr>
          <p:cNvPr id="2172" name="Google Shape;2172;p166"/>
          <p:cNvSpPr txBox="1">
            <a:spLocks noGrp="1"/>
          </p:cNvSpPr>
          <p:nvPr>
            <p:ph type="subTitle" idx="1"/>
          </p:nvPr>
        </p:nvSpPr>
        <p:spPr>
          <a:xfrm>
            <a:off x="1122296" y="808400"/>
            <a:ext cx="68994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pic>
        <p:nvPicPr>
          <p:cNvPr id="2173" name="Google Shape;2173;p166"/>
          <p:cNvPicPr preferRelativeResize="0"/>
          <p:nvPr/>
        </p:nvPicPr>
        <p:blipFill>
          <a:blip r:embed="rId3">
            <a:alphaModFix/>
          </a:blip>
          <a:stretch>
            <a:fillRect/>
          </a:stretch>
        </p:blipFill>
        <p:spPr>
          <a:xfrm>
            <a:off x="4949950" y="1652450"/>
            <a:ext cx="3370832" cy="2354232"/>
          </a:xfrm>
          <a:prstGeom prst="rect">
            <a:avLst/>
          </a:prstGeom>
          <a:noFill/>
          <a:ln>
            <a:noFill/>
          </a:ln>
        </p:spPr>
      </p:pic>
      <p:pic>
        <p:nvPicPr>
          <p:cNvPr id="2174" name="Google Shape;2174;p166"/>
          <p:cNvPicPr preferRelativeResize="0"/>
          <p:nvPr/>
        </p:nvPicPr>
        <p:blipFill>
          <a:blip r:embed="rId4">
            <a:alphaModFix/>
          </a:blip>
          <a:stretch>
            <a:fillRect/>
          </a:stretch>
        </p:blipFill>
        <p:spPr>
          <a:xfrm>
            <a:off x="901325" y="1652450"/>
            <a:ext cx="3370825" cy="2354223"/>
          </a:xfrm>
          <a:prstGeom prst="rect">
            <a:avLst/>
          </a:prstGeom>
          <a:noFill/>
          <a:ln>
            <a:noFill/>
          </a:ln>
        </p:spPr>
      </p:pic>
      <p:pic>
        <p:nvPicPr>
          <p:cNvPr id="2175" name="Google Shape;2175;p166"/>
          <p:cNvPicPr preferRelativeResize="0"/>
          <p:nvPr/>
        </p:nvPicPr>
        <p:blipFill>
          <a:blip r:embed="rId5">
            <a:alphaModFix/>
          </a:blip>
          <a:stretch>
            <a:fillRect/>
          </a:stretch>
        </p:blipFill>
        <p:spPr>
          <a:xfrm>
            <a:off x="3597199" y="1264325"/>
            <a:ext cx="857375" cy="814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167"/>
          <p:cNvSpPr txBox="1">
            <a:spLocks noGrp="1"/>
          </p:cNvSpPr>
          <p:nvPr>
            <p:ph type="subTitle" idx="3"/>
          </p:nvPr>
        </p:nvSpPr>
        <p:spPr>
          <a:xfrm>
            <a:off x="1736225" y="1804675"/>
            <a:ext cx="5671500" cy="164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Added another LSTM layer, 64 nodes.</a:t>
            </a:r>
            <a:endParaRPr/>
          </a:p>
        </p:txBody>
      </p:sp>
      <p:sp>
        <p:nvSpPr>
          <p:cNvPr id="2181" name="Google Shape;2181;p167"/>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Scaled Up</a:t>
            </a:r>
            <a:endParaRPr/>
          </a:p>
        </p:txBody>
      </p:sp>
      <p:pic>
        <p:nvPicPr>
          <p:cNvPr id="2182" name="Google Shape;2182;p167"/>
          <p:cNvPicPr preferRelativeResize="0"/>
          <p:nvPr/>
        </p:nvPicPr>
        <p:blipFill>
          <a:blip r:embed="rId3">
            <a:alphaModFix/>
          </a:blip>
          <a:stretch>
            <a:fillRect/>
          </a:stretch>
        </p:blipFill>
        <p:spPr>
          <a:xfrm>
            <a:off x="152400" y="3598375"/>
            <a:ext cx="8839200" cy="813017"/>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p168"/>
          <p:cNvSpPr txBox="1">
            <a:spLocks noGrp="1"/>
          </p:cNvSpPr>
          <p:nvPr>
            <p:ph type="subTitle" idx="1"/>
          </p:nvPr>
        </p:nvSpPr>
        <p:spPr>
          <a:xfrm>
            <a:off x="1881195" y="4006682"/>
            <a:ext cx="1906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Accuracy</a:t>
            </a:r>
            <a:endParaRPr/>
          </a:p>
        </p:txBody>
      </p:sp>
      <p:sp>
        <p:nvSpPr>
          <p:cNvPr id="2188" name="Google Shape;2188;p168"/>
          <p:cNvSpPr txBox="1">
            <a:spLocks noGrp="1"/>
          </p:cNvSpPr>
          <p:nvPr>
            <p:ph type="subTitle" idx="5"/>
          </p:nvPr>
        </p:nvSpPr>
        <p:spPr>
          <a:xfrm>
            <a:off x="5710782" y="4006682"/>
            <a:ext cx="1906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Loss</a:t>
            </a:r>
            <a:endParaRPr/>
          </a:p>
        </p:txBody>
      </p:sp>
      <p:sp>
        <p:nvSpPr>
          <p:cNvPr id="2189" name="Google Shape;2189;p168"/>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Scaled Up</a:t>
            </a:r>
            <a:endParaRPr/>
          </a:p>
        </p:txBody>
      </p:sp>
      <p:pic>
        <p:nvPicPr>
          <p:cNvPr id="2190" name="Google Shape;2190;p168"/>
          <p:cNvPicPr preferRelativeResize="0"/>
          <p:nvPr/>
        </p:nvPicPr>
        <p:blipFill>
          <a:blip r:embed="rId3">
            <a:alphaModFix/>
          </a:blip>
          <a:stretch>
            <a:fillRect/>
          </a:stretch>
        </p:blipFill>
        <p:spPr>
          <a:xfrm>
            <a:off x="1122263" y="1500050"/>
            <a:ext cx="3424337" cy="2354232"/>
          </a:xfrm>
          <a:prstGeom prst="rect">
            <a:avLst/>
          </a:prstGeom>
          <a:noFill/>
          <a:ln>
            <a:noFill/>
          </a:ln>
        </p:spPr>
      </p:pic>
      <p:pic>
        <p:nvPicPr>
          <p:cNvPr id="2191" name="Google Shape;2191;p168"/>
          <p:cNvPicPr preferRelativeResize="0"/>
          <p:nvPr/>
        </p:nvPicPr>
        <p:blipFill>
          <a:blip r:embed="rId4">
            <a:alphaModFix/>
          </a:blip>
          <a:stretch>
            <a:fillRect/>
          </a:stretch>
        </p:blipFill>
        <p:spPr>
          <a:xfrm>
            <a:off x="5005362" y="1500050"/>
            <a:ext cx="3317327" cy="2354232"/>
          </a:xfrm>
          <a:prstGeom prst="rect">
            <a:avLst/>
          </a:prstGeom>
          <a:noFill/>
          <a:ln>
            <a:noFill/>
          </a:ln>
        </p:spPr>
      </p:pic>
      <p:sp>
        <p:nvSpPr>
          <p:cNvPr id="2192" name="Google Shape;2192;p168"/>
          <p:cNvSpPr txBox="1">
            <a:spLocks noGrp="1"/>
          </p:cNvSpPr>
          <p:nvPr>
            <p:ph type="subTitle" idx="3"/>
          </p:nvPr>
        </p:nvSpPr>
        <p:spPr>
          <a:xfrm>
            <a:off x="1736225" y="1108150"/>
            <a:ext cx="5671500" cy="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overfits around 5th epoch</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196"/>
        <p:cNvGrpSpPr/>
        <p:nvPr/>
      </p:nvGrpSpPr>
      <p:grpSpPr>
        <a:xfrm>
          <a:off x="0" y="0"/>
          <a:ext cx="0" cy="0"/>
          <a:chOff x="0" y="0"/>
          <a:chExt cx="0" cy="0"/>
        </a:xfrm>
      </p:grpSpPr>
      <p:sp>
        <p:nvSpPr>
          <p:cNvPr id="2197" name="Google Shape;2197;p169"/>
          <p:cNvSpPr txBox="1">
            <a:spLocks noGrp="1"/>
          </p:cNvSpPr>
          <p:nvPr>
            <p:ph type="subTitle" idx="1"/>
          </p:nvPr>
        </p:nvSpPr>
        <p:spPr>
          <a:xfrm>
            <a:off x="1881195" y="4006682"/>
            <a:ext cx="1906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Added dropout = 0.5</a:t>
            </a:r>
            <a:endParaRPr/>
          </a:p>
        </p:txBody>
      </p:sp>
      <p:sp>
        <p:nvSpPr>
          <p:cNvPr id="2198" name="Google Shape;2198;p169"/>
          <p:cNvSpPr txBox="1">
            <a:spLocks noGrp="1"/>
          </p:cNvSpPr>
          <p:nvPr>
            <p:ph type="subTitle" idx="5"/>
          </p:nvPr>
        </p:nvSpPr>
        <p:spPr>
          <a:xfrm>
            <a:off x="5603625" y="3926722"/>
            <a:ext cx="1906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epochs, decreased learning rate to 0.01</a:t>
            </a:r>
            <a:endParaRPr/>
          </a:p>
        </p:txBody>
      </p:sp>
      <p:sp>
        <p:nvSpPr>
          <p:cNvPr id="2199" name="Google Shape;2199;p169"/>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Reduce Overfitting</a:t>
            </a:r>
            <a:endParaRPr/>
          </a:p>
        </p:txBody>
      </p:sp>
      <p:pic>
        <p:nvPicPr>
          <p:cNvPr id="2200" name="Google Shape;2200;p169"/>
          <p:cNvPicPr preferRelativeResize="0"/>
          <p:nvPr/>
        </p:nvPicPr>
        <p:blipFill>
          <a:blip r:embed="rId3">
            <a:alphaModFix/>
          </a:blip>
          <a:stretch>
            <a:fillRect/>
          </a:stretch>
        </p:blipFill>
        <p:spPr>
          <a:xfrm>
            <a:off x="1122275" y="1596475"/>
            <a:ext cx="3424337" cy="2354232"/>
          </a:xfrm>
          <a:prstGeom prst="rect">
            <a:avLst/>
          </a:prstGeom>
          <a:noFill/>
          <a:ln>
            <a:noFill/>
          </a:ln>
        </p:spPr>
      </p:pic>
      <p:sp>
        <p:nvSpPr>
          <p:cNvPr id="2201" name="Google Shape;2201;p169"/>
          <p:cNvSpPr/>
          <p:nvPr/>
        </p:nvSpPr>
        <p:spPr>
          <a:xfrm>
            <a:off x="3810150" y="4094125"/>
            <a:ext cx="1523700" cy="192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2" name="Google Shape;2202;p169"/>
          <p:cNvPicPr preferRelativeResize="0"/>
          <p:nvPr/>
        </p:nvPicPr>
        <p:blipFill>
          <a:blip r:embed="rId4">
            <a:alphaModFix/>
          </a:blip>
          <a:stretch>
            <a:fillRect/>
          </a:stretch>
        </p:blipFill>
        <p:spPr>
          <a:xfrm>
            <a:off x="4902862" y="1583750"/>
            <a:ext cx="3308032" cy="22742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4"/>
          <p:cNvSpPr txBox="1">
            <a:spLocks noGrp="1"/>
          </p:cNvSpPr>
          <p:nvPr>
            <p:ph type="ctrTitle"/>
          </p:nvPr>
        </p:nvSpPr>
        <p:spPr>
          <a:xfrm flipH="1">
            <a:off x="2163749" y="194300"/>
            <a:ext cx="5451987"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Model Better Than BaseLine</a:t>
            </a:r>
            <a:endParaRPr dirty="0"/>
          </a:p>
        </p:txBody>
      </p:sp>
      <p:sp>
        <p:nvSpPr>
          <p:cNvPr id="464" name="Google Shape;464;p44"/>
          <p:cNvSpPr txBox="1">
            <a:spLocks noGrp="1"/>
          </p:cNvSpPr>
          <p:nvPr>
            <p:ph type="subTitle" idx="1"/>
          </p:nvPr>
        </p:nvSpPr>
        <p:spPr>
          <a:xfrm>
            <a:off x="1550600" y="3449600"/>
            <a:ext cx="13653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Accuracy Graph</a:t>
            </a:r>
            <a:endParaRPr/>
          </a:p>
        </p:txBody>
      </p:sp>
      <p:sp>
        <p:nvSpPr>
          <p:cNvPr id="465" name="Google Shape;465;p44"/>
          <p:cNvSpPr txBox="1">
            <a:spLocks noGrp="1"/>
          </p:cNvSpPr>
          <p:nvPr>
            <p:ph type="subTitle" idx="1"/>
          </p:nvPr>
        </p:nvSpPr>
        <p:spPr>
          <a:xfrm>
            <a:off x="6413425" y="3449600"/>
            <a:ext cx="9969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Loss Graph</a:t>
            </a:r>
            <a:endParaRPr/>
          </a:p>
        </p:txBody>
      </p:sp>
      <p:pic>
        <p:nvPicPr>
          <p:cNvPr id="466" name="Google Shape;466;p44"/>
          <p:cNvPicPr preferRelativeResize="0"/>
          <p:nvPr/>
        </p:nvPicPr>
        <p:blipFill>
          <a:blip r:embed="rId3">
            <a:alphaModFix/>
          </a:blip>
          <a:stretch>
            <a:fillRect/>
          </a:stretch>
        </p:blipFill>
        <p:spPr>
          <a:xfrm>
            <a:off x="766402" y="1414086"/>
            <a:ext cx="2933700" cy="1861563"/>
          </a:xfrm>
          <a:prstGeom prst="rect">
            <a:avLst/>
          </a:prstGeom>
          <a:noFill/>
          <a:ln>
            <a:noFill/>
          </a:ln>
        </p:spPr>
      </p:pic>
      <p:pic>
        <p:nvPicPr>
          <p:cNvPr id="467" name="Google Shape;467;p44"/>
          <p:cNvPicPr preferRelativeResize="0"/>
          <p:nvPr/>
        </p:nvPicPr>
        <p:blipFill>
          <a:blip r:embed="rId4">
            <a:alphaModFix/>
          </a:blip>
          <a:stretch>
            <a:fillRect/>
          </a:stretch>
        </p:blipFill>
        <p:spPr>
          <a:xfrm>
            <a:off x="5403125" y="1339062"/>
            <a:ext cx="3017500" cy="2011614"/>
          </a:xfrm>
          <a:prstGeom prst="rect">
            <a:avLst/>
          </a:prstGeom>
          <a:noFill/>
          <a:ln>
            <a:noFill/>
          </a:ln>
        </p:spPr>
      </p:pic>
      <p:grpSp>
        <p:nvGrpSpPr>
          <p:cNvPr id="468" name="Google Shape;468;p44"/>
          <p:cNvGrpSpPr/>
          <p:nvPr/>
        </p:nvGrpSpPr>
        <p:grpSpPr>
          <a:xfrm>
            <a:off x="7615736" y="399282"/>
            <a:ext cx="349440" cy="343320"/>
            <a:chOff x="-40748275" y="3238700"/>
            <a:chExt cx="322600" cy="316950"/>
          </a:xfrm>
        </p:grpSpPr>
        <p:sp>
          <p:nvSpPr>
            <p:cNvPr id="469" name="Google Shape;469;p4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170"/>
          <p:cNvSpPr txBox="1">
            <a:spLocks noGrp="1"/>
          </p:cNvSpPr>
          <p:nvPr>
            <p:ph type="subTitle" idx="1"/>
          </p:nvPr>
        </p:nvSpPr>
        <p:spPr>
          <a:xfrm>
            <a:off x="1591032" y="4006682"/>
            <a:ext cx="1906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Accuracy</a:t>
            </a:r>
            <a:endParaRPr/>
          </a:p>
        </p:txBody>
      </p:sp>
      <p:sp>
        <p:nvSpPr>
          <p:cNvPr id="2208" name="Google Shape;2208;p170"/>
          <p:cNvSpPr txBox="1">
            <a:spLocks noGrp="1"/>
          </p:cNvSpPr>
          <p:nvPr>
            <p:ph type="subTitle" idx="5"/>
          </p:nvPr>
        </p:nvSpPr>
        <p:spPr>
          <a:xfrm>
            <a:off x="5357157" y="4006682"/>
            <a:ext cx="1906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Loss</a:t>
            </a:r>
            <a:endParaRPr/>
          </a:p>
        </p:txBody>
      </p:sp>
      <p:sp>
        <p:nvSpPr>
          <p:cNvPr id="2209" name="Google Shape;2209;p170"/>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Final Model</a:t>
            </a:r>
            <a:endParaRPr/>
          </a:p>
        </p:txBody>
      </p:sp>
      <p:pic>
        <p:nvPicPr>
          <p:cNvPr id="2210" name="Google Shape;2210;p170"/>
          <p:cNvPicPr preferRelativeResize="0"/>
          <p:nvPr/>
        </p:nvPicPr>
        <p:blipFill>
          <a:blip r:embed="rId3">
            <a:alphaModFix/>
          </a:blip>
          <a:stretch>
            <a:fillRect/>
          </a:stretch>
        </p:blipFill>
        <p:spPr>
          <a:xfrm>
            <a:off x="832113" y="1652450"/>
            <a:ext cx="3424337" cy="2354232"/>
          </a:xfrm>
          <a:prstGeom prst="rect">
            <a:avLst/>
          </a:prstGeom>
          <a:noFill/>
          <a:ln>
            <a:noFill/>
          </a:ln>
        </p:spPr>
      </p:pic>
      <p:pic>
        <p:nvPicPr>
          <p:cNvPr id="2211" name="Google Shape;2211;p170"/>
          <p:cNvPicPr preferRelativeResize="0"/>
          <p:nvPr/>
        </p:nvPicPr>
        <p:blipFill>
          <a:blip r:embed="rId4">
            <a:alphaModFix/>
          </a:blip>
          <a:stretch>
            <a:fillRect/>
          </a:stretch>
        </p:blipFill>
        <p:spPr>
          <a:xfrm>
            <a:off x="4651737" y="1652450"/>
            <a:ext cx="3317327" cy="2354232"/>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pic>
        <p:nvPicPr>
          <p:cNvPr id="2216" name="Google Shape;2216;p171"/>
          <p:cNvPicPr preferRelativeResize="0"/>
          <p:nvPr/>
        </p:nvPicPr>
        <p:blipFill>
          <a:blip r:embed="rId3">
            <a:alphaModFix/>
          </a:blip>
          <a:stretch>
            <a:fillRect/>
          </a:stretch>
        </p:blipFill>
        <p:spPr>
          <a:xfrm>
            <a:off x="0" y="1537695"/>
            <a:ext cx="9144001" cy="2601311"/>
          </a:xfrm>
          <a:prstGeom prst="rect">
            <a:avLst/>
          </a:prstGeom>
          <a:noFill/>
          <a:ln>
            <a:noFill/>
          </a:ln>
        </p:spPr>
      </p:pic>
      <p:sp>
        <p:nvSpPr>
          <p:cNvPr id="2217" name="Google Shape;2217;p171"/>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Final Model</a:t>
            </a:r>
            <a:endParaRPr/>
          </a:p>
        </p:txBody>
      </p:sp>
      <p:sp>
        <p:nvSpPr>
          <p:cNvPr id="2218" name="Google Shape;2218;p171"/>
          <p:cNvSpPr/>
          <p:nvPr/>
        </p:nvSpPr>
        <p:spPr>
          <a:xfrm>
            <a:off x="0" y="1467900"/>
            <a:ext cx="3429000" cy="246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71"/>
          <p:cNvSpPr txBox="1"/>
          <p:nvPr/>
        </p:nvSpPr>
        <p:spPr>
          <a:xfrm>
            <a:off x="4189825" y="1347650"/>
            <a:ext cx="857400" cy="400200"/>
          </a:xfrm>
          <a:prstGeom prst="rect">
            <a:avLst/>
          </a:prstGeom>
          <a:solidFill>
            <a:srgbClr val="FB9E96"/>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Condensed"/>
                <a:ea typeface="Roboto Condensed"/>
                <a:cs typeface="Roboto Condensed"/>
                <a:sym typeface="Roboto Condensed"/>
              </a:rPr>
              <a:t>repetition</a:t>
            </a:r>
            <a:endParaRPr>
              <a:latin typeface="Roboto Condensed"/>
              <a:ea typeface="Roboto Condensed"/>
              <a:cs typeface="Roboto Condensed"/>
              <a:sym typeface="Roboto Condensed"/>
            </a:endParaRPr>
          </a:p>
        </p:txBody>
      </p:sp>
      <p:sp>
        <p:nvSpPr>
          <p:cNvPr id="2220" name="Google Shape;2220;p171"/>
          <p:cNvSpPr txBox="1"/>
          <p:nvPr/>
        </p:nvSpPr>
        <p:spPr>
          <a:xfrm>
            <a:off x="6731800" y="1843075"/>
            <a:ext cx="2087100" cy="323100"/>
          </a:xfrm>
          <a:prstGeom prst="rect">
            <a:avLst/>
          </a:prstGeom>
          <a:solidFill>
            <a:srgbClr val="88D3CE"/>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Roboto Condensed"/>
                <a:ea typeface="Roboto Condensed"/>
                <a:cs typeface="Roboto Condensed"/>
                <a:sym typeface="Roboto Condensed"/>
              </a:rPr>
              <a:t>Most  words found in dictionary</a:t>
            </a:r>
            <a:endParaRPr sz="900">
              <a:latin typeface="Roboto Condensed"/>
              <a:ea typeface="Roboto Condensed"/>
              <a:cs typeface="Roboto Condensed"/>
              <a:sym typeface="Roboto Condensed"/>
            </a:endParaRPr>
          </a:p>
        </p:txBody>
      </p:sp>
      <p:sp>
        <p:nvSpPr>
          <p:cNvPr id="2221" name="Google Shape;2221;p171"/>
          <p:cNvSpPr txBox="1"/>
          <p:nvPr/>
        </p:nvSpPr>
        <p:spPr>
          <a:xfrm>
            <a:off x="5218500" y="1843075"/>
            <a:ext cx="857400" cy="323100"/>
          </a:xfrm>
          <a:prstGeom prst="rect">
            <a:avLst/>
          </a:prstGeom>
          <a:solidFill>
            <a:srgbClr val="FFD809"/>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Roboto Condensed"/>
                <a:ea typeface="Roboto Condensed"/>
                <a:cs typeface="Roboto Condensed"/>
                <a:sym typeface="Roboto Condensed"/>
              </a:rPr>
              <a:t>Less repetition</a:t>
            </a:r>
            <a:endParaRPr sz="900">
              <a:latin typeface="Roboto Condensed"/>
              <a:ea typeface="Roboto Condensed"/>
              <a:cs typeface="Roboto Condensed"/>
              <a:sym typeface="Roboto Condensed"/>
            </a:endParaRPr>
          </a:p>
        </p:txBody>
      </p:sp>
      <p:sp>
        <p:nvSpPr>
          <p:cNvPr id="2222" name="Google Shape;2222;p171"/>
          <p:cNvSpPr txBox="1"/>
          <p:nvPr/>
        </p:nvSpPr>
        <p:spPr>
          <a:xfrm>
            <a:off x="6972325" y="2930100"/>
            <a:ext cx="1291800" cy="323100"/>
          </a:xfrm>
          <a:prstGeom prst="rect">
            <a:avLst/>
          </a:prstGeom>
          <a:solidFill>
            <a:srgbClr val="FF847D"/>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Roboto Condensed"/>
                <a:ea typeface="Roboto Condensed"/>
                <a:cs typeface="Roboto Condensed"/>
                <a:sym typeface="Roboto Condensed"/>
              </a:rPr>
              <a:t>More non-english words</a:t>
            </a:r>
            <a:endParaRPr sz="900">
              <a:latin typeface="Roboto Condensed"/>
              <a:ea typeface="Roboto Condensed"/>
              <a:cs typeface="Roboto Condensed"/>
              <a:sym typeface="Roboto Condensed"/>
            </a:endParaRPr>
          </a:p>
        </p:txBody>
      </p:sp>
      <p:sp>
        <p:nvSpPr>
          <p:cNvPr id="2223" name="Google Shape;2223;p171"/>
          <p:cNvSpPr txBox="1"/>
          <p:nvPr/>
        </p:nvSpPr>
        <p:spPr>
          <a:xfrm>
            <a:off x="2375250" y="4371975"/>
            <a:ext cx="4418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Roboto Condensed"/>
                <a:ea typeface="Roboto Condensed"/>
                <a:cs typeface="Roboto Condensed"/>
                <a:sym typeface="Roboto Condensed"/>
              </a:rPr>
              <a:t>Temp 0.3 performed the best. 0.1 had too much repetition of words, and 0.5 had too many made-up words. </a:t>
            </a:r>
            <a:endParaRPr>
              <a:solidFill>
                <a:schemeClr val="lt1"/>
              </a:solidFill>
              <a:latin typeface="Roboto Condensed"/>
              <a:ea typeface="Roboto Condensed"/>
              <a:cs typeface="Roboto Condensed"/>
              <a:sym typeface="Roboto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219"/>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220"/>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22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221"/>
                                        </p:tgtEl>
                                        <p:attrNameLst>
                                          <p:attrName>style.visibility</p:attrName>
                                        </p:attrNameLst>
                                      </p:cBhvr>
                                      <p:to>
                                        <p:strVal val="hidden"/>
                                      </p:to>
                                    </p:set>
                                  </p:childTnLst>
                                </p:cTn>
                              </p:par>
                            </p:childTnLst>
                          </p:cTn>
                        </p:par>
                        <p:par>
                          <p:cTn id="21" fill="hold">
                            <p:stCondLst>
                              <p:cond delay="0"/>
                            </p:stCondLst>
                            <p:childTnLst>
                              <p:par>
                                <p:cTn id="22" presetID="1" presetClass="exit" presetSubtype="0" fill="hold" nodeType="afterEffect">
                                  <p:stCondLst>
                                    <p:cond delay="0"/>
                                  </p:stCondLst>
                                  <p:childTnLst>
                                    <p:set>
                                      <p:cBhvr>
                                        <p:cTn id="23" dur="1" fill="hold">
                                          <p:stCondLst>
                                            <p:cond delay="0"/>
                                          </p:stCondLst>
                                        </p:cTn>
                                        <p:tgtEl>
                                          <p:spTgt spid="2220"/>
                                        </p:tgtEl>
                                        <p:attrNameLst>
                                          <p:attrName>style.visibility</p:attrName>
                                        </p:attrNameLst>
                                      </p:cBhvr>
                                      <p:to>
                                        <p:strVal val="hidden"/>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2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227"/>
        <p:cNvGrpSpPr/>
        <p:nvPr/>
      </p:nvGrpSpPr>
      <p:grpSpPr>
        <a:xfrm>
          <a:off x="0" y="0"/>
          <a:ext cx="0" cy="0"/>
          <a:chOff x="0" y="0"/>
          <a:chExt cx="0" cy="0"/>
        </a:xfrm>
      </p:grpSpPr>
      <p:sp>
        <p:nvSpPr>
          <p:cNvPr id="2228" name="Google Shape;2228;p172"/>
          <p:cNvSpPr txBox="1">
            <a:spLocks noGrp="1"/>
          </p:cNvSpPr>
          <p:nvPr>
            <p:ph type="subTitle" idx="5"/>
          </p:nvPr>
        </p:nvSpPr>
        <p:spPr>
          <a:xfrm>
            <a:off x="6791320" y="791982"/>
            <a:ext cx="1906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Baseline</a:t>
            </a:r>
            <a:endParaRPr/>
          </a:p>
        </p:txBody>
      </p:sp>
      <p:pic>
        <p:nvPicPr>
          <p:cNvPr id="2229" name="Google Shape;2229;p172"/>
          <p:cNvPicPr preferRelativeResize="0"/>
          <p:nvPr/>
        </p:nvPicPr>
        <p:blipFill>
          <a:blip r:embed="rId3">
            <a:alphaModFix/>
          </a:blip>
          <a:stretch>
            <a:fillRect/>
          </a:stretch>
        </p:blipFill>
        <p:spPr>
          <a:xfrm>
            <a:off x="2534411" y="2911800"/>
            <a:ext cx="3989389" cy="665406"/>
          </a:xfrm>
          <a:prstGeom prst="rect">
            <a:avLst/>
          </a:prstGeom>
          <a:noFill/>
          <a:ln>
            <a:noFill/>
          </a:ln>
        </p:spPr>
      </p:pic>
      <p:pic>
        <p:nvPicPr>
          <p:cNvPr id="2230" name="Google Shape;2230;p172"/>
          <p:cNvPicPr preferRelativeResize="0"/>
          <p:nvPr/>
        </p:nvPicPr>
        <p:blipFill>
          <a:blip r:embed="rId4">
            <a:alphaModFix/>
          </a:blip>
          <a:stretch>
            <a:fillRect/>
          </a:stretch>
        </p:blipFill>
        <p:spPr>
          <a:xfrm>
            <a:off x="2003987" y="3677469"/>
            <a:ext cx="5050275" cy="458756"/>
          </a:xfrm>
          <a:prstGeom prst="rect">
            <a:avLst/>
          </a:prstGeom>
          <a:noFill/>
          <a:ln>
            <a:noFill/>
          </a:ln>
        </p:spPr>
      </p:pic>
      <p:sp>
        <p:nvSpPr>
          <p:cNvPr id="2231" name="Google Shape;2231;p172"/>
          <p:cNvSpPr txBox="1"/>
          <p:nvPr/>
        </p:nvSpPr>
        <p:spPr>
          <a:xfrm>
            <a:off x="3473563" y="4236500"/>
            <a:ext cx="211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Roboto Condensed"/>
                <a:ea typeface="Roboto Condensed"/>
                <a:cs typeface="Roboto Condensed"/>
                <a:sym typeface="Roboto Condensed"/>
              </a:rPr>
              <a:t>Maxlen = 60</a:t>
            </a:r>
            <a:endParaRPr>
              <a:solidFill>
                <a:schemeClr val="lt1"/>
              </a:solidFill>
              <a:latin typeface="Roboto Condensed"/>
              <a:ea typeface="Roboto Condensed"/>
              <a:cs typeface="Roboto Condensed"/>
              <a:sym typeface="Roboto Condensed"/>
            </a:endParaRPr>
          </a:p>
        </p:txBody>
      </p:sp>
      <p:pic>
        <p:nvPicPr>
          <p:cNvPr id="2232" name="Google Shape;2232;p172"/>
          <p:cNvPicPr preferRelativeResize="0"/>
          <p:nvPr/>
        </p:nvPicPr>
        <p:blipFill>
          <a:blip r:embed="rId5">
            <a:alphaModFix/>
          </a:blip>
          <a:stretch>
            <a:fillRect/>
          </a:stretch>
        </p:blipFill>
        <p:spPr>
          <a:xfrm>
            <a:off x="2843713" y="457300"/>
            <a:ext cx="3370832" cy="2354232"/>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pic>
        <p:nvPicPr>
          <p:cNvPr id="2237" name="Google Shape;2237;p173"/>
          <p:cNvPicPr preferRelativeResize="0"/>
          <p:nvPr/>
        </p:nvPicPr>
        <p:blipFill>
          <a:blip r:embed="rId3">
            <a:alphaModFix/>
          </a:blip>
          <a:stretch>
            <a:fillRect/>
          </a:stretch>
        </p:blipFill>
        <p:spPr>
          <a:xfrm>
            <a:off x="792023" y="2635073"/>
            <a:ext cx="7559906" cy="665400"/>
          </a:xfrm>
          <a:prstGeom prst="rect">
            <a:avLst/>
          </a:prstGeom>
          <a:noFill/>
          <a:ln>
            <a:noFill/>
          </a:ln>
        </p:spPr>
      </p:pic>
      <p:pic>
        <p:nvPicPr>
          <p:cNvPr id="2238" name="Google Shape;2238;p173"/>
          <p:cNvPicPr preferRelativeResize="0"/>
          <p:nvPr/>
        </p:nvPicPr>
        <p:blipFill>
          <a:blip r:embed="rId4">
            <a:alphaModFix/>
          </a:blip>
          <a:stretch>
            <a:fillRect/>
          </a:stretch>
        </p:blipFill>
        <p:spPr>
          <a:xfrm>
            <a:off x="541625" y="3539113"/>
            <a:ext cx="8060768" cy="458750"/>
          </a:xfrm>
          <a:prstGeom prst="rect">
            <a:avLst/>
          </a:prstGeom>
          <a:noFill/>
          <a:ln>
            <a:noFill/>
          </a:ln>
        </p:spPr>
      </p:pic>
      <p:sp>
        <p:nvSpPr>
          <p:cNvPr id="2239" name="Google Shape;2239;p173"/>
          <p:cNvSpPr txBox="1"/>
          <p:nvPr/>
        </p:nvSpPr>
        <p:spPr>
          <a:xfrm>
            <a:off x="3516413" y="4236500"/>
            <a:ext cx="211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Roboto Condensed"/>
                <a:ea typeface="Roboto Condensed"/>
                <a:cs typeface="Roboto Condensed"/>
                <a:sym typeface="Roboto Condensed"/>
              </a:rPr>
              <a:t>Maxlen = 30</a:t>
            </a:r>
            <a:endParaRPr>
              <a:solidFill>
                <a:schemeClr val="lt1"/>
              </a:solidFill>
              <a:latin typeface="Roboto Condensed"/>
              <a:ea typeface="Roboto Condensed"/>
              <a:cs typeface="Roboto Condensed"/>
              <a:sym typeface="Roboto Condensed"/>
            </a:endParaRPr>
          </a:p>
        </p:txBody>
      </p:sp>
      <p:sp>
        <p:nvSpPr>
          <p:cNvPr id="2240" name="Google Shape;2240;p173"/>
          <p:cNvSpPr txBox="1">
            <a:spLocks noGrp="1"/>
          </p:cNvSpPr>
          <p:nvPr>
            <p:ph type="subTitle" idx="5"/>
          </p:nvPr>
        </p:nvSpPr>
        <p:spPr>
          <a:xfrm>
            <a:off x="6834195" y="856282"/>
            <a:ext cx="1906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Final</a:t>
            </a:r>
            <a:endParaRPr/>
          </a:p>
        </p:txBody>
      </p:sp>
      <p:pic>
        <p:nvPicPr>
          <p:cNvPr id="2241" name="Google Shape;2241;p173"/>
          <p:cNvPicPr preferRelativeResize="0"/>
          <p:nvPr/>
        </p:nvPicPr>
        <p:blipFill>
          <a:blip r:embed="rId5">
            <a:alphaModFix/>
          </a:blip>
          <a:stretch>
            <a:fillRect/>
          </a:stretch>
        </p:blipFill>
        <p:spPr>
          <a:xfrm>
            <a:off x="2859838" y="280850"/>
            <a:ext cx="3424337" cy="2354232"/>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174"/>
          <p:cNvSpPr txBox="1">
            <a:spLocks noGrp="1"/>
          </p:cNvSpPr>
          <p:nvPr>
            <p:ph type="ctrTitle" idx="2"/>
          </p:nvPr>
        </p:nvSpPr>
        <p:spPr>
          <a:xfrm>
            <a:off x="1122275" y="1242075"/>
            <a:ext cx="6850200" cy="340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a:ea typeface="Roboto Condensed"/>
                <a:cs typeface="Roboto Condensed"/>
                <a:sym typeface="Roboto Condensed"/>
              </a:rPr>
              <a:t>-Overall, satisfied with model improvement.</a:t>
            </a:r>
            <a:endParaRPr>
              <a:latin typeface="Roboto Condensed"/>
              <a:ea typeface="Roboto Condensed"/>
              <a:cs typeface="Roboto Condensed"/>
              <a:sym typeface="Roboto Condensed"/>
            </a:endParaRPr>
          </a:p>
          <a:p>
            <a:pPr marL="0" lvl="0" indent="0" algn="l" rtl="0">
              <a:spcBef>
                <a:spcPts val="0"/>
              </a:spcBef>
              <a:spcAft>
                <a:spcPts val="0"/>
              </a:spcAft>
              <a:buNone/>
            </a:pPr>
            <a:r>
              <a:rPr lang="en">
                <a:latin typeface="Roboto Condensed"/>
                <a:ea typeface="Roboto Condensed"/>
                <a:cs typeface="Roboto Condensed"/>
                <a:sym typeface="Roboto Condensed"/>
              </a:rPr>
              <a:t>-Could have used </a:t>
            </a:r>
            <a:r>
              <a:rPr lang="en" u="sng">
                <a:latin typeface="Roboto Condensed"/>
                <a:ea typeface="Roboto Condensed"/>
                <a:cs typeface="Roboto Condensed"/>
                <a:sym typeface="Roboto Condensed"/>
              </a:rPr>
              <a:t>other metrics</a:t>
            </a:r>
            <a:r>
              <a:rPr lang="en">
                <a:latin typeface="Roboto Condensed"/>
                <a:ea typeface="Roboto Condensed"/>
                <a:cs typeface="Roboto Condensed"/>
                <a:sym typeface="Roboto Condensed"/>
              </a:rPr>
              <a:t> to determine quality of generated text, because accuracy and loss are not as helpful in figuring out how the NLP model can be improved.</a:t>
            </a:r>
            <a:endParaRPr>
              <a:latin typeface="Roboto Condensed"/>
              <a:ea typeface="Roboto Condensed"/>
              <a:cs typeface="Roboto Condensed"/>
              <a:sym typeface="Roboto Condensed"/>
            </a:endParaRPr>
          </a:p>
          <a:p>
            <a:pPr marL="0" lvl="0" indent="0" algn="l" rtl="0">
              <a:spcBef>
                <a:spcPts val="0"/>
              </a:spcBef>
              <a:spcAft>
                <a:spcPts val="0"/>
              </a:spcAft>
              <a:buNone/>
            </a:pPr>
            <a:r>
              <a:rPr lang="en">
                <a:latin typeface="Roboto Condensed"/>
                <a:ea typeface="Roboto Condensed"/>
                <a:cs typeface="Roboto Condensed"/>
                <a:sym typeface="Roboto Condensed"/>
              </a:rPr>
              <a:t>-Highest validation accuracy of ~53% leaves </a:t>
            </a:r>
            <a:r>
              <a:rPr lang="en" u="sng">
                <a:latin typeface="Roboto Condensed"/>
                <a:ea typeface="Roboto Condensed"/>
                <a:cs typeface="Roboto Condensed"/>
                <a:sym typeface="Roboto Condensed"/>
              </a:rPr>
              <a:t>room for more improvement</a:t>
            </a:r>
            <a:r>
              <a:rPr lang="en">
                <a:latin typeface="Roboto Condensed"/>
                <a:ea typeface="Roboto Condensed"/>
                <a:cs typeface="Roboto Condensed"/>
                <a:sym typeface="Roboto Condensed"/>
              </a:rPr>
              <a:t>.</a:t>
            </a:r>
            <a:endParaRPr>
              <a:latin typeface="Roboto Condensed"/>
              <a:ea typeface="Roboto Condensed"/>
              <a:cs typeface="Roboto Condensed"/>
              <a:sym typeface="Roboto Condensed"/>
            </a:endParaRPr>
          </a:p>
          <a:p>
            <a:pPr marL="0" lvl="0" indent="0" algn="l" rtl="0">
              <a:spcBef>
                <a:spcPts val="0"/>
              </a:spcBef>
              <a:spcAft>
                <a:spcPts val="0"/>
              </a:spcAft>
              <a:buNone/>
            </a:pPr>
            <a:r>
              <a:rPr lang="en">
                <a:latin typeface="Roboto Condensed"/>
                <a:ea typeface="Roboto Condensed"/>
                <a:cs typeface="Roboto Condensed"/>
                <a:sym typeface="Roboto Condensed"/>
              </a:rPr>
              <a:t>-The final model’s generated text with temperature 0.3 (the chosen best) still had two made-up words, so the quality of the text can be improved. </a:t>
            </a:r>
            <a:endParaRPr>
              <a:latin typeface="Roboto Condensed"/>
              <a:ea typeface="Roboto Condensed"/>
              <a:cs typeface="Roboto Condensed"/>
              <a:sym typeface="Roboto Condensed"/>
            </a:endParaRPr>
          </a:p>
        </p:txBody>
      </p:sp>
      <p:sp>
        <p:nvSpPr>
          <p:cNvPr id="2247" name="Google Shape;2247;p174"/>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2252" name="Google Shape;2252;p175"/>
          <p:cNvSpPr txBox="1">
            <a:spLocks noGrp="1"/>
          </p:cNvSpPr>
          <p:nvPr>
            <p:ph type="ctrTitle" idx="6"/>
          </p:nvPr>
        </p:nvSpPr>
        <p:spPr>
          <a:xfrm>
            <a:off x="3257382" y="214753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200"/>
              <a:t>Yeo Hiong Kai</a:t>
            </a:r>
            <a:endParaRPr sz="3200"/>
          </a:p>
        </p:txBody>
      </p:sp>
      <p:sp>
        <p:nvSpPr>
          <p:cNvPr id="2253" name="Google Shape;2253;p175"/>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PART 2 (Individual)</a:t>
            </a:r>
            <a:endParaRPr/>
          </a:p>
        </p:txBody>
      </p:sp>
      <p:sp>
        <p:nvSpPr>
          <p:cNvPr id="2254" name="Google Shape;2254;p175"/>
          <p:cNvSpPr txBox="1">
            <a:spLocks noGrp="1"/>
          </p:cNvSpPr>
          <p:nvPr>
            <p:ph type="title" idx="9"/>
          </p:nvPr>
        </p:nvSpPr>
        <p:spPr>
          <a:xfrm>
            <a:off x="2050332" y="210458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04</a:t>
            </a:r>
            <a:endParaRPr/>
          </a:p>
        </p:txBody>
      </p:sp>
      <p:grpSp>
        <p:nvGrpSpPr>
          <p:cNvPr id="2255" name="Google Shape;2255;p175"/>
          <p:cNvGrpSpPr/>
          <p:nvPr/>
        </p:nvGrpSpPr>
        <p:grpSpPr>
          <a:xfrm>
            <a:off x="5854066" y="2198322"/>
            <a:ext cx="400787" cy="390327"/>
            <a:chOff x="-55576850" y="3198125"/>
            <a:chExt cx="279625" cy="319025"/>
          </a:xfrm>
        </p:grpSpPr>
        <p:sp>
          <p:nvSpPr>
            <p:cNvPr id="2256" name="Google Shape;2256;p1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sp>
        <p:nvSpPr>
          <p:cNvPr id="2264" name="Google Shape;2264;p176"/>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Data Loading/Processing</a:t>
            </a:r>
            <a:endParaRPr/>
          </a:p>
          <a:p>
            <a:pPr marL="0" lvl="0" indent="0" algn="r" rtl="0">
              <a:spcBef>
                <a:spcPts val="0"/>
              </a:spcBef>
              <a:spcAft>
                <a:spcPts val="0"/>
              </a:spcAft>
              <a:buNone/>
            </a:pPr>
            <a:endParaRPr/>
          </a:p>
        </p:txBody>
      </p:sp>
      <p:sp>
        <p:nvSpPr>
          <p:cNvPr id="2265" name="Google Shape;2265;p176"/>
          <p:cNvSpPr txBox="1">
            <a:spLocks noGrp="1"/>
          </p:cNvSpPr>
          <p:nvPr>
            <p:ph type="subTitle" idx="1"/>
          </p:nvPr>
        </p:nvSpPr>
        <p:spPr>
          <a:xfrm>
            <a:off x="502200" y="991325"/>
            <a:ext cx="3737100" cy="32439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Load data from holmes.txt</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Split data into sentences and identify unique characters</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Encode the data into arrays</a:t>
            </a:r>
            <a:endParaRPr/>
          </a:p>
        </p:txBody>
      </p:sp>
      <p:pic>
        <p:nvPicPr>
          <p:cNvPr id="2266" name="Google Shape;2266;p176"/>
          <p:cNvPicPr preferRelativeResize="0"/>
          <p:nvPr/>
        </p:nvPicPr>
        <p:blipFill rotWithShape="1">
          <a:blip r:embed="rId3">
            <a:alphaModFix/>
          </a:blip>
          <a:srcRect r="31455"/>
          <a:stretch/>
        </p:blipFill>
        <p:spPr>
          <a:xfrm>
            <a:off x="4411850" y="1115525"/>
            <a:ext cx="3956376" cy="581025"/>
          </a:xfrm>
          <a:prstGeom prst="rect">
            <a:avLst/>
          </a:prstGeom>
          <a:noFill/>
          <a:ln>
            <a:noFill/>
          </a:ln>
        </p:spPr>
      </p:pic>
      <p:pic>
        <p:nvPicPr>
          <p:cNvPr id="2267" name="Google Shape;2267;p176"/>
          <p:cNvPicPr preferRelativeResize="0"/>
          <p:nvPr/>
        </p:nvPicPr>
        <p:blipFill rotWithShape="1">
          <a:blip r:embed="rId4">
            <a:alphaModFix/>
          </a:blip>
          <a:srcRect r="31455"/>
          <a:stretch/>
        </p:blipFill>
        <p:spPr>
          <a:xfrm>
            <a:off x="4411850" y="1881725"/>
            <a:ext cx="3956376" cy="28575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271"/>
        <p:cNvGrpSpPr/>
        <p:nvPr/>
      </p:nvGrpSpPr>
      <p:grpSpPr>
        <a:xfrm>
          <a:off x="0" y="0"/>
          <a:ext cx="0" cy="0"/>
          <a:chOff x="0" y="0"/>
          <a:chExt cx="0" cy="0"/>
        </a:xfrm>
      </p:grpSpPr>
      <p:sp>
        <p:nvSpPr>
          <p:cNvPr id="2272" name="Google Shape;2272;p177"/>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BaseLine Model</a:t>
            </a:r>
            <a:endParaRPr/>
          </a:p>
          <a:p>
            <a:pPr marL="0" lvl="0" indent="0" algn="r" rtl="0">
              <a:spcBef>
                <a:spcPts val="0"/>
              </a:spcBef>
              <a:spcAft>
                <a:spcPts val="0"/>
              </a:spcAft>
              <a:buNone/>
            </a:pPr>
            <a:endParaRPr/>
          </a:p>
        </p:txBody>
      </p:sp>
      <p:sp>
        <p:nvSpPr>
          <p:cNvPr id="2273" name="Google Shape;2273;p177"/>
          <p:cNvSpPr txBox="1">
            <a:spLocks noGrp="1"/>
          </p:cNvSpPr>
          <p:nvPr>
            <p:ph type="subTitle" idx="1"/>
          </p:nvPr>
        </p:nvSpPr>
        <p:spPr>
          <a:xfrm>
            <a:off x="502200" y="991325"/>
            <a:ext cx="6633300" cy="32439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1 LSTM layer with 128 units in each layer </a:t>
            </a:r>
            <a:endParaRPr/>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RMSProp learning rate of 0.01</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Batch size used 128</a:t>
            </a:r>
            <a:endParaRPr/>
          </a:p>
        </p:txBody>
      </p:sp>
      <p:pic>
        <p:nvPicPr>
          <p:cNvPr id="2274" name="Google Shape;2274;p177"/>
          <p:cNvPicPr preferRelativeResize="0"/>
          <p:nvPr/>
        </p:nvPicPr>
        <p:blipFill rotWithShape="1">
          <a:blip r:embed="rId3">
            <a:alphaModFix/>
          </a:blip>
          <a:srcRect r="28197"/>
          <a:stretch/>
        </p:blipFill>
        <p:spPr>
          <a:xfrm>
            <a:off x="4180800" y="1946450"/>
            <a:ext cx="4117101" cy="542925"/>
          </a:xfrm>
          <a:prstGeom prst="rect">
            <a:avLst/>
          </a:prstGeom>
          <a:noFill/>
          <a:ln>
            <a:noFill/>
          </a:ln>
        </p:spPr>
      </p:pic>
      <p:pic>
        <p:nvPicPr>
          <p:cNvPr id="2275" name="Google Shape;2275;p177"/>
          <p:cNvPicPr preferRelativeResize="0"/>
          <p:nvPr/>
        </p:nvPicPr>
        <p:blipFill rotWithShape="1">
          <a:blip r:embed="rId4">
            <a:alphaModFix/>
          </a:blip>
          <a:srcRect r="28197"/>
          <a:stretch/>
        </p:blipFill>
        <p:spPr>
          <a:xfrm>
            <a:off x="4180800" y="2797350"/>
            <a:ext cx="4117100" cy="8748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0" name="Google Shape;2280;p178"/>
          <p:cNvSpPr txBox="1">
            <a:spLocks noGrp="1"/>
          </p:cNvSpPr>
          <p:nvPr>
            <p:ph type="ctrTitle"/>
          </p:nvPr>
        </p:nvSpPr>
        <p:spPr>
          <a:xfrm flipH="1">
            <a:off x="2596550" y="172550"/>
            <a:ext cx="39561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BaseLine Model</a:t>
            </a:r>
            <a:endParaRPr/>
          </a:p>
        </p:txBody>
      </p:sp>
      <p:sp>
        <p:nvSpPr>
          <p:cNvPr id="2281" name="Google Shape;2281;p178"/>
          <p:cNvSpPr txBox="1">
            <a:spLocks noGrp="1"/>
          </p:cNvSpPr>
          <p:nvPr>
            <p:ph type="subTitle" idx="1"/>
          </p:nvPr>
        </p:nvSpPr>
        <p:spPr>
          <a:xfrm>
            <a:off x="1582450" y="3439550"/>
            <a:ext cx="13653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Accuracy Graph</a:t>
            </a:r>
            <a:endParaRPr/>
          </a:p>
        </p:txBody>
      </p:sp>
      <p:sp>
        <p:nvSpPr>
          <p:cNvPr id="2282" name="Google Shape;2282;p178"/>
          <p:cNvSpPr txBox="1">
            <a:spLocks noGrp="1"/>
          </p:cNvSpPr>
          <p:nvPr>
            <p:ph type="subTitle" idx="1"/>
          </p:nvPr>
        </p:nvSpPr>
        <p:spPr>
          <a:xfrm>
            <a:off x="6416025" y="3439550"/>
            <a:ext cx="9969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Loss Graph</a:t>
            </a:r>
            <a:endParaRPr/>
          </a:p>
        </p:txBody>
      </p:sp>
      <p:pic>
        <p:nvPicPr>
          <p:cNvPr id="2283" name="Google Shape;2283;p178"/>
          <p:cNvPicPr preferRelativeResize="0"/>
          <p:nvPr/>
        </p:nvPicPr>
        <p:blipFill rotWithShape="1">
          <a:blip r:embed="rId3">
            <a:alphaModFix/>
          </a:blip>
          <a:srcRect b="49367"/>
          <a:stretch/>
        </p:blipFill>
        <p:spPr>
          <a:xfrm>
            <a:off x="807775" y="1162275"/>
            <a:ext cx="2914650" cy="1958050"/>
          </a:xfrm>
          <a:prstGeom prst="rect">
            <a:avLst/>
          </a:prstGeom>
          <a:noFill/>
          <a:ln>
            <a:noFill/>
          </a:ln>
        </p:spPr>
      </p:pic>
      <p:pic>
        <p:nvPicPr>
          <p:cNvPr id="2284" name="Google Shape;2284;p178"/>
          <p:cNvPicPr preferRelativeResize="0"/>
          <p:nvPr/>
        </p:nvPicPr>
        <p:blipFill rotWithShape="1">
          <a:blip r:embed="rId3">
            <a:alphaModFix/>
          </a:blip>
          <a:srcRect t="48148"/>
          <a:stretch/>
        </p:blipFill>
        <p:spPr>
          <a:xfrm>
            <a:off x="5457150" y="1138737"/>
            <a:ext cx="2914650" cy="2005134"/>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288"/>
        <p:cNvGrpSpPr/>
        <p:nvPr/>
      </p:nvGrpSpPr>
      <p:grpSpPr>
        <a:xfrm>
          <a:off x="0" y="0"/>
          <a:ext cx="0" cy="0"/>
          <a:chOff x="0" y="0"/>
          <a:chExt cx="0" cy="0"/>
        </a:xfrm>
      </p:grpSpPr>
      <p:sp>
        <p:nvSpPr>
          <p:cNvPr id="2289" name="Google Shape;2289;p179"/>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Changed batch size</a:t>
            </a:r>
            <a:endParaRPr/>
          </a:p>
          <a:p>
            <a:pPr marL="0" lvl="0" indent="0" algn="r" rtl="0">
              <a:spcBef>
                <a:spcPts val="0"/>
              </a:spcBef>
              <a:spcAft>
                <a:spcPts val="0"/>
              </a:spcAft>
              <a:buNone/>
            </a:pPr>
            <a:endParaRPr/>
          </a:p>
        </p:txBody>
      </p:sp>
      <p:sp>
        <p:nvSpPr>
          <p:cNvPr id="2290" name="Google Shape;2290;p179"/>
          <p:cNvSpPr txBox="1">
            <a:spLocks noGrp="1"/>
          </p:cNvSpPr>
          <p:nvPr>
            <p:ph type="subTitle" idx="1"/>
          </p:nvPr>
        </p:nvSpPr>
        <p:spPr>
          <a:xfrm>
            <a:off x="329600" y="1071675"/>
            <a:ext cx="2883300" cy="32439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Changed the batch size from 128 to 256 </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To improve the model accuracy</a:t>
            </a:r>
            <a:endParaRPr/>
          </a:p>
        </p:txBody>
      </p:sp>
      <p:pic>
        <p:nvPicPr>
          <p:cNvPr id="2291" name="Google Shape;2291;p179"/>
          <p:cNvPicPr preferRelativeResize="0"/>
          <p:nvPr/>
        </p:nvPicPr>
        <p:blipFill>
          <a:blip r:embed="rId3">
            <a:alphaModFix/>
          </a:blip>
          <a:stretch>
            <a:fillRect/>
          </a:stretch>
        </p:blipFill>
        <p:spPr>
          <a:xfrm>
            <a:off x="3365300" y="1267925"/>
            <a:ext cx="5626299" cy="844873"/>
          </a:xfrm>
          <a:prstGeom prst="rect">
            <a:avLst/>
          </a:prstGeom>
          <a:noFill/>
          <a:ln>
            <a:noFill/>
          </a:ln>
        </p:spPr>
      </p:pic>
      <p:pic>
        <p:nvPicPr>
          <p:cNvPr id="2292" name="Google Shape;2292;p179"/>
          <p:cNvPicPr preferRelativeResize="0"/>
          <p:nvPr/>
        </p:nvPicPr>
        <p:blipFill rotWithShape="1">
          <a:blip r:embed="rId4">
            <a:alphaModFix/>
          </a:blip>
          <a:srcRect b="49688"/>
          <a:stretch/>
        </p:blipFill>
        <p:spPr>
          <a:xfrm>
            <a:off x="3365300" y="2265200"/>
            <a:ext cx="2787850" cy="1920545"/>
          </a:xfrm>
          <a:prstGeom prst="rect">
            <a:avLst/>
          </a:prstGeom>
          <a:noFill/>
          <a:ln>
            <a:noFill/>
          </a:ln>
        </p:spPr>
      </p:pic>
      <p:pic>
        <p:nvPicPr>
          <p:cNvPr id="2293" name="Google Shape;2293;p179"/>
          <p:cNvPicPr preferRelativeResize="0"/>
          <p:nvPr/>
        </p:nvPicPr>
        <p:blipFill rotWithShape="1">
          <a:blip r:embed="rId4">
            <a:alphaModFix/>
          </a:blip>
          <a:srcRect t="49688"/>
          <a:stretch/>
        </p:blipFill>
        <p:spPr>
          <a:xfrm>
            <a:off x="6203750" y="2265200"/>
            <a:ext cx="2787850" cy="19205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5"/>
          <p:cNvSpPr txBox="1">
            <a:spLocks noGrp="1"/>
          </p:cNvSpPr>
          <p:nvPr>
            <p:ph type="ctrTitle"/>
          </p:nvPr>
        </p:nvSpPr>
        <p:spPr>
          <a:xfrm flipH="1">
            <a:off x="457200" y="437050"/>
            <a:ext cx="8229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Scaling Up The Model</a:t>
            </a:r>
            <a:endParaRPr/>
          </a:p>
        </p:txBody>
      </p:sp>
      <p:cxnSp>
        <p:nvCxnSpPr>
          <p:cNvPr id="480" name="Google Shape;480;p45"/>
          <p:cNvCxnSpPr/>
          <p:nvPr/>
        </p:nvCxnSpPr>
        <p:spPr>
          <a:xfrm>
            <a:off x="4086750" y="3229088"/>
            <a:ext cx="970500" cy="0"/>
          </a:xfrm>
          <a:prstGeom prst="straightConnector1">
            <a:avLst/>
          </a:prstGeom>
          <a:noFill/>
          <a:ln w="19050" cap="flat" cmpd="sng">
            <a:solidFill>
              <a:schemeClr val="lt1"/>
            </a:solidFill>
            <a:prstDash val="solid"/>
            <a:round/>
            <a:headEnd type="none" w="med" len="med"/>
            <a:tailEnd type="none" w="med" len="med"/>
          </a:ln>
        </p:spPr>
      </p:cxnSp>
      <p:cxnSp>
        <p:nvCxnSpPr>
          <p:cNvPr id="481" name="Google Shape;481;p45"/>
          <p:cNvCxnSpPr/>
          <p:nvPr/>
        </p:nvCxnSpPr>
        <p:spPr>
          <a:xfrm>
            <a:off x="6265300" y="2550480"/>
            <a:ext cx="970500" cy="0"/>
          </a:xfrm>
          <a:prstGeom prst="straightConnector1">
            <a:avLst/>
          </a:prstGeom>
          <a:noFill/>
          <a:ln w="19050" cap="flat" cmpd="sng">
            <a:solidFill>
              <a:schemeClr val="lt1"/>
            </a:solidFill>
            <a:prstDash val="solid"/>
            <a:round/>
            <a:headEnd type="none" w="med" len="med"/>
            <a:tailEnd type="none" w="med" len="med"/>
          </a:ln>
        </p:spPr>
      </p:cxnSp>
      <p:sp>
        <p:nvSpPr>
          <p:cNvPr id="482" name="Google Shape;482;p45"/>
          <p:cNvSpPr txBox="1"/>
          <p:nvPr/>
        </p:nvSpPr>
        <p:spPr>
          <a:xfrm>
            <a:off x="3618651" y="3322150"/>
            <a:ext cx="1906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Increasing To 20 Epochs</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-----------------------------------&gt;</a:t>
            </a:r>
            <a:endParaRPr>
              <a:solidFill>
                <a:schemeClr val="lt2"/>
              </a:solidFill>
              <a:latin typeface="Roboto Condensed"/>
              <a:ea typeface="Roboto Condensed"/>
              <a:cs typeface="Roboto Condensed"/>
              <a:sym typeface="Roboto Condensed"/>
            </a:endParaRPr>
          </a:p>
        </p:txBody>
      </p:sp>
      <p:sp>
        <p:nvSpPr>
          <p:cNvPr id="483" name="Google Shape;483;p45"/>
          <p:cNvSpPr txBox="1"/>
          <p:nvPr/>
        </p:nvSpPr>
        <p:spPr>
          <a:xfrm>
            <a:off x="3760625" y="2566975"/>
            <a:ext cx="1674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4 Layers @ 64 Nodes</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&lt;------------------------------</a:t>
            </a:r>
            <a:endParaRPr>
              <a:solidFill>
                <a:schemeClr val="lt2"/>
              </a:solidFill>
              <a:latin typeface="Roboto Condensed"/>
              <a:ea typeface="Roboto Condensed"/>
              <a:cs typeface="Roboto Condensed"/>
              <a:sym typeface="Roboto Condensed"/>
            </a:endParaRPr>
          </a:p>
        </p:txBody>
      </p:sp>
      <p:cxnSp>
        <p:nvCxnSpPr>
          <p:cNvPr id="484" name="Google Shape;484;p45"/>
          <p:cNvCxnSpPr/>
          <p:nvPr/>
        </p:nvCxnSpPr>
        <p:spPr>
          <a:xfrm>
            <a:off x="1905413" y="2571755"/>
            <a:ext cx="970500" cy="0"/>
          </a:xfrm>
          <a:prstGeom prst="straightConnector1">
            <a:avLst/>
          </a:prstGeom>
          <a:noFill/>
          <a:ln w="19050" cap="flat" cmpd="sng">
            <a:solidFill>
              <a:schemeClr val="lt1"/>
            </a:solidFill>
            <a:prstDash val="solid"/>
            <a:round/>
            <a:headEnd type="none" w="med" len="med"/>
            <a:tailEnd type="none" w="med" len="med"/>
          </a:ln>
        </p:spPr>
      </p:cxnSp>
      <p:pic>
        <p:nvPicPr>
          <p:cNvPr id="485" name="Google Shape;485;p45"/>
          <p:cNvPicPr preferRelativeResize="0"/>
          <p:nvPr/>
        </p:nvPicPr>
        <p:blipFill>
          <a:blip r:embed="rId3">
            <a:alphaModFix/>
          </a:blip>
          <a:stretch>
            <a:fillRect/>
          </a:stretch>
        </p:blipFill>
        <p:spPr>
          <a:xfrm>
            <a:off x="1447650" y="1264472"/>
            <a:ext cx="1886025" cy="1150365"/>
          </a:xfrm>
          <a:prstGeom prst="rect">
            <a:avLst/>
          </a:prstGeom>
          <a:noFill/>
          <a:ln>
            <a:noFill/>
          </a:ln>
        </p:spPr>
      </p:pic>
      <p:pic>
        <p:nvPicPr>
          <p:cNvPr id="486" name="Google Shape;486;p45"/>
          <p:cNvPicPr preferRelativeResize="0"/>
          <p:nvPr/>
        </p:nvPicPr>
        <p:blipFill>
          <a:blip r:embed="rId4">
            <a:alphaModFix/>
          </a:blip>
          <a:stretch>
            <a:fillRect/>
          </a:stretch>
        </p:blipFill>
        <p:spPr>
          <a:xfrm>
            <a:off x="1447650" y="2792063"/>
            <a:ext cx="1886025" cy="1193337"/>
          </a:xfrm>
          <a:prstGeom prst="rect">
            <a:avLst/>
          </a:prstGeom>
          <a:noFill/>
          <a:ln>
            <a:noFill/>
          </a:ln>
        </p:spPr>
      </p:pic>
      <p:pic>
        <p:nvPicPr>
          <p:cNvPr id="487" name="Google Shape;487;p45"/>
          <p:cNvPicPr preferRelativeResize="0"/>
          <p:nvPr/>
        </p:nvPicPr>
        <p:blipFill>
          <a:blip r:embed="rId5">
            <a:alphaModFix/>
          </a:blip>
          <a:stretch>
            <a:fillRect/>
          </a:stretch>
        </p:blipFill>
        <p:spPr>
          <a:xfrm>
            <a:off x="5810325" y="1244027"/>
            <a:ext cx="1886025" cy="1182748"/>
          </a:xfrm>
          <a:prstGeom prst="rect">
            <a:avLst/>
          </a:prstGeom>
          <a:noFill/>
          <a:ln>
            <a:noFill/>
          </a:ln>
        </p:spPr>
      </p:pic>
      <p:pic>
        <p:nvPicPr>
          <p:cNvPr id="488" name="Google Shape;488;p45"/>
          <p:cNvPicPr preferRelativeResize="0"/>
          <p:nvPr/>
        </p:nvPicPr>
        <p:blipFill>
          <a:blip r:embed="rId6">
            <a:alphaModFix/>
          </a:blip>
          <a:stretch>
            <a:fillRect/>
          </a:stretch>
        </p:blipFill>
        <p:spPr>
          <a:xfrm>
            <a:off x="5810125" y="2790348"/>
            <a:ext cx="1886025" cy="1196790"/>
          </a:xfrm>
          <a:prstGeom prst="rect">
            <a:avLst/>
          </a:prstGeom>
          <a:noFill/>
          <a:ln>
            <a:noFill/>
          </a:ln>
        </p:spPr>
      </p:pic>
      <p:grpSp>
        <p:nvGrpSpPr>
          <p:cNvPr id="489" name="Google Shape;489;p45"/>
          <p:cNvGrpSpPr/>
          <p:nvPr/>
        </p:nvGrpSpPr>
        <p:grpSpPr>
          <a:xfrm>
            <a:off x="6697801" y="632359"/>
            <a:ext cx="331338" cy="327823"/>
            <a:chOff x="-1182750" y="3962900"/>
            <a:chExt cx="294575" cy="291450"/>
          </a:xfrm>
        </p:grpSpPr>
        <p:sp>
          <p:nvSpPr>
            <p:cNvPr id="490" name="Google Shape;490;p4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Google Shape;2298;p180"/>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Added another LSTM layer</a:t>
            </a:r>
            <a:endParaRPr/>
          </a:p>
          <a:p>
            <a:pPr marL="0" lvl="0" indent="0" algn="r" rtl="0">
              <a:spcBef>
                <a:spcPts val="0"/>
              </a:spcBef>
              <a:spcAft>
                <a:spcPts val="0"/>
              </a:spcAft>
              <a:buNone/>
            </a:pPr>
            <a:endParaRPr/>
          </a:p>
        </p:txBody>
      </p:sp>
      <p:sp>
        <p:nvSpPr>
          <p:cNvPr id="2299" name="Google Shape;2299;p180"/>
          <p:cNvSpPr txBox="1">
            <a:spLocks noGrp="1"/>
          </p:cNvSpPr>
          <p:nvPr>
            <p:ph type="subTitle" idx="1"/>
          </p:nvPr>
        </p:nvSpPr>
        <p:spPr>
          <a:xfrm>
            <a:off x="329600" y="1071675"/>
            <a:ext cx="2883300" cy="32439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Added another LSTM layer with 128 units on top of the existing layer</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To allow the model to overfit</a:t>
            </a:r>
            <a:endParaRPr/>
          </a:p>
        </p:txBody>
      </p:sp>
      <p:pic>
        <p:nvPicPr>
          <p:cNvPr id="2300" name="Google Shape;2300;p180"/>
          <p:cNvPicPr preferRelativeResize="0"/>
          <p:nvPr/>
        </p:nvPicPr>
        <p:blipFill>
          <a:blip r:embed="rId3">
            <a:alphaModFix/>
          </a:blip>
          <a:stretch>
            <a:fillRect/>
          </a:stretch>
        </p:blipFill>
        <p:spPr>
          <a:xfrm>
            <a:off x="3305025" y="1579350"/>
            <a:ext cx="5626299" cy="622050"/>
          </a:xfrm>
          <a:prstGeom prst="rect">
            <a:avLst/>
          </a:prstGeom>
          <a:noFill/>
          <a:ln>
            <a:noFill/>
          </a:ln>
        </p:spPr>
      </p:pic>
      <p:pic>
        <p:nvPicPr>
          <p:cNvPr id="2301" name="Google Shape;2301;p180"/>
          <p:cNvPicPr preferRelativeResize="0"/>
          <p:nvPr/>
        </p:nvPicPr>
        <p:blipFill rotWithShape="1">
          <a:blip r:embed="rId4">
            <a:alphaModFix/>
          </a:blip>
          <a:srcRect b="49454"/>
          <a:stretch/>
        </p:blipFill>
        <p:spPr>
          <a:xfrm>
            <a:off x="3455700" y="2325000"/>
            <a:ext cx="2612000" cy="1820750"/>
          </a:xfrm>
          <a:prstGeom prst="rect">
            <a:avLst/>
          </a:prstGeom>
          <a:noFill/>
          <a:ln>
            <a:noFill/>
          </a:ln>
        </p:spPr>
      </p:pic>
      <p:pic>
        <p:nvPicPr>
          <p:cNvPr id="2302" name="Google Shape;2302;p180"/>
          <p:cNvPicPr preferRelativeResize="0"/>
          <p:nvPr/>
        </p:nvPicPr>
        <p:blipFill rotWithShape="1">
          <a:blip r:embed="rId4">
            <a:alphaModFix/>
          </a:blip>
          <a:srcRect t="49454"/>
          <a:stretch/>
        </p:blipFill>
        <p:spPr>
          <a:xfrm>
            <a:off x="6173450" y="2325000"/>
            <a:ext cx="2612000" cy="1820758"/>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7" name="Google Shape;2307;p181"/>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Changed number of epochs</a:t>
            </a:r>
            <a:endParaRPr/>
          </a:p>
          <a:p>
            <a:pPr marL="0" lvl="0" indent="0" algn="r" rtl="0">
              <a:spcBef>
                <a:spcPts val="0"/>
              </a:spcBef>
              <a:spcAft>
                <a:spcPts val="0"/>
              </a:spcAft>
              <a:buNone/>
            </a:pPr>
            <a:endParaRPr/>
          </a:p>
        </p:txBody>
      </p:sp>
      <p:sp>
        <p:nvSpPr>
          <p:cNvPr id="2308" name="Google Shape;2308;p181"/>
          <p:cNvSpPr txBox="1">
            <a:spLocks noGrp="1"/>
          </p:cNvSpPr>
          <p:nvPr>
            <p:ph type="subTitle" idx="1"/>
          </p:nvPr>
        </p:nvSpPr>
        <p:spPr>
          <a:xfrm>
            <a:off x="329600" y="1071675"/>
            <a:ext cx="2883300" cy="324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Changed the number of epochs executed to 40</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To see whether the model overfits</a:t>
            </a:r>
            <a:endParaRPr/>
          </a:p>
        </p:txBody>
      </p:sp>
      <p:pic>
        <p:nvPicPr>
          <p:cNvPr id="2309" name="Google Shape;2309;p181"/>
          <p:cNvPicPr preferRelativeResize="0"/>
          <p:nvPr/>
        </p:nvPicPr>
        <p:blipFill>
          <a:blip r:embed="rId3">
            <a:alphaModFix/>
          </a:blip>
          <a:stretch>
            <a:fillRect/>
          </a:stretch>
        </p:blipFill>
        <p:spPr>
          <a:xfrm>
            <a:off x="3425575" y="1267925"/>
            <a:ext cx="5626299" cy="872726"/>
          </a:xfrm>
          <a:prstGeom prst="rect">
            <a:avLst/>
          </a:prstGeom>
          <a:noFill/>
          <a:ln>
            <a:noFill/>
          </a:ln>
        </p:spPr>
      </p:pic>
      <p:pic>
        <p:nvPicPr>
          <p:cNvPr id="2310" name="Google Shape;2310;p181"/>
          <p:cNvPicPr preferRelativeResize="0"/>
          <p:nvPr/>
        </p:nvPicPr>
        <p:blipFill rotWithShape="1">
          <a:blip r:embed="rId4">
            <a:alphaModFix/>
          </a:blip>
          <a:srcRect b="50946"/>
          <a:stretch/>
        </p:blipFill>
        <p:spPr>
          <a:xfrm>
            <a:off x="3515975" y="2333250"/>
            <a:ext cx="2702425" cy="1789150"/>
          </a:xfrm>
          <a:prstGeom prst="rect">
            <a:avLst/>
          </a:prstGeom>
          <a:noFill/>
          <a:ln>
            <a:noFill/>
          </a:ln>
        </p:spPr>
      </p:pic>
      <p:pic>
        <p:nvPicPr>
          <p:cNvPr id="2311" name="Google Shape;2311;p181"/>
          <p:cNvPicPr preferRelativeResize="0"/>
          <p:nvPr/>
        </p:nvPicPr>
        <p:blipFill rotWithShape="1">
          <a:blip r:embed="rId4">
            <a:alphaModFix/>
          </a:blip>
          <a:srcRect t="49052"/>
          <a:stretch/>
        </p:blipFill>
        <p:spPr>
          <a:xfrm>
            <a:off x="6350725" y="2333250"/>
            <a:ext cx="2601968" cy="178915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182"/>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Changed learning rate</a:t>
            </a:r>
            <a:endParaRPr/>
          </a:p>
          <a:p>
            <a:pPr marL="0" lvl="0" indent="0" algn="r" rtl="0">
              <a:spcBef>
                <a:spcPts val="0"/>
              </a:spcBef>
              <a:spcAft>
                <a:spcPts val="0"/>
              </a:spcAft>
              <a:buNone/>
            </a:pPr>
            <a:endParaRPr/>
          </a:p>
        </p:txBody>
      </p:sp>
      <p:sp>
        <p:nvSpPr>
          <p:cNvPr id="2317" name="Google Shape;2317;p182"/>
          <p:cNvSpPr txBox="1">
            <a:spLocks noGrp="1"/>
          </p:cNvSpPr>
          <p:nvPr>
            <p:ph type="subTitle" idx="1"/>
          </p:nvPr>
        </p:nvSpPr>
        <p:spPr>
          <a:xfrm>
            <a:off x="329600" y="1071675"/>
            <a:ext cx="2883300" cy="32439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Increased learning rate to 0.02</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To increase model performance</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Model overfits at the 23</a:t>
            </a:r>
            <a:r>
              <a:rPr lang="en" baseline="30000"/>
              <a:t>rd</a:t>
            </a:r>
            <a:r>
              <a:rPr lang="en"/>
              <a:t> epoch</a:t>
            </a:r>
            <a:endParaRPr/>
          </a:p>
        </p:txBody>
      </p:sp>
      <p:pic>
        <p:nvPicPr>
          <p:cNvPr id="2318" name="Google Shape;2318;p182"/>
          <p:cNvPicPr preferRelativeResize="0"/>
          <p:nvPr/>
        </p:nvPicPr>
        <p:blipFill>
          <a:blip r:embed="rId3">
            <a:alphaModFix/>
          </a:blip>
          <a:stretch>
            <a:fillRect/>
          </a:stretch>
        </p:blipFill>
        <p:spPr>
          <a:xfrm>
            <a:off x="3365300" y="1267925"/>
            <a:ext cx="5626299" cy="826305"/>
          </a:xfrm>
          <a:prstGeom prst="rect">
            <a:avLst/>
          </a:prstGeom>
          <a:noFill/>
          <a:ln>
            <a:noFill/>
          </a:ln>
        </p:spPr>
      </p:pic>
      <p:pic>
        <p:nvPicPr>
          <p:cNvPr id="2319" name="Google Shape;2319;p182"/>
          <p:cNvPicPr preferRelativeResize="0"/>
          <p:nvPr/>
        </p:nvPicPr>
        <p:blipFill rotWithShape="1">
          <a:blip r:embed="rId4">
            <a:alphaModFix/>
          </a:blip>
          <a:srcRect b="50084"/>
          <a:stretch/>
        </p:blipFill>
        <p:spPr>
          <a:xfrm>
            <a:off x="3365300" y="2246625"/>
            <a:ext cx="2710700" cy="1857115"/>
          </a:xfrm>
          <a:prstGeom prst="rect">
            <a:avLst/>
          </a:prstGeom>
          <a:noFill/>
          <a:ln>
            <a:noFill/>
          </a:ln>
        </p:spPr>
      </p:pic>
      <p:pic>
        <p:nvPicPr>
          <p:cNvPr id="2320" name="Google Shape;2320;p182"/>
          <p:cNvPicPr preferRelativeResize="0"/>
          <p:nvPr/>
        </p:nvPicPr>
        <p:blipFill rotWithShape="1">
          <a:blip r:embed="rId4">
            <a:alphaModFix/>
          </a:blip>
          <a:srcRect t="50084"/>
          <a:stretch/>
        </p:blipFill>
        <p:spPr>
          <a:xfrm>
            <a:off x="6280900" y="2246625"/>
            <a:ext cx="2710700" cy="185710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183"/>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Added another LSTM layer</a:t>
            </a:r>
            <a:endParaRPr/>
          </a:p>
          <a:p>
            <a:pPr marL="0" lvl="0" indent="0" algn="r" rtl="0">
              <a:spcBef>
                <a:spcPts val="0"/>
              </a:spcBef>
              <a:spcAft>
                <a:spcPts val="0"/>
              </a:spcAft>
              <a:buNone/>
            </a:pPr>
            <a:endParaRPr/>
          </a:p>
        </p:txBody>
      </p:sp>
      <p:sp>
        <p:nvSpPr>
          <p:cNvPr id="2326" name="Google Shape;2326;p183"/>
          <p:cNvSpPr txBox="1">
            <a:spLocks noGrp="1"/>
          </p:cNvSpPr>
          <p:nvPr>
            <p:ph type="subTitle" idx="1"/>
          </p:nvPr>
        </p:nvSpPr>
        <p:spPr>
          <a:xfrm>
            <a:off x="329600" y="1071675"/>
            <a:ext cx="2883300" cy="324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Revert learning rate back to 0.01</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Added another LSTM layer with 128 units in the layer</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To overfit model</a:t>
            </a:r>
            <a:endParaRPr/>
          </a:p>
        </p:txBody>
      </p:sp>
      <p:pic>
        <p:nvPicPr>
          <p:cNvPr id="2327" name="Google Shape;2327;p183"/>
          <p:cNvPicPr preferRelativeResize="0"/>
          <p:nvPr/>
        </p:nvPicPr>
        <p:blipFill>
          <a:blip r:embed="rId3">
            <a:alphaModFix/>
          </a:blip>
          <a:stretch>
            <a:fillRect/>
          </a:stretch>
        </p:blipFill>
        <p:spPr>
          <a:xfrm>
            <a:off x="3365300" y="1203050"/>
            <a:ext cx="5490849" cy="670500"/>
          </a:xfrm>
          <a:prstGeom prst="rect">
            <a:avLst/>
          </a:prstGeom>
          <a:noFill/>
          <a:ln>
            <a:noFill/>
          </a:ln>
        </p:spPr>
      </p:pic>
      <p:pic>
        <p:nvPicPr>
          <p:cNvPr id="2328" name="Google Shape;2328;p183"/>
          <p:cNvPicPr preferRelativeResize="0"/>
          <p:nvPr/>
        </p:nvPicPr>
        <p:blipFill rotWithShape="1">
          <a:blip r:embed="rId4">
            <a:alphaModFix/>
          </a:blip>
          <a:srcRect b="52116"/>
          <a:stretch/>
        </p:blipFill>
        <p:spPr>
          <a:xfrm>
            <a:off x="3365300" y="2025950"/>
            <a:ext cx="2649000" cy="1769990"/>
          </a:xfrm>
          <a:prstGeom prst="rect">
            <a:avLst/>
          </a:prstGeom>
          <a:noFill/>
          <a:ln>
            <a:noFill/>
          </a:ln>
        </p:spPr>
      </p:pic>
      <p:pic>
        <p:nvPicPr>
          <p:cNvPr id="2329" name="Google Shape;2329;p183"/>
          <p:cNvPicPr preferRelativeResize="0"/>
          <p:nvPr/>
        </p:nvPicPr>
        <p:blipFill rotWithShape="1">
          <a:blip r:embed="rId4">
            <a:alphaModFix/>
          </a:blip>
          <a:srcRect t="49576"/>
          <a:stretch/>
        </p:blipFill>
        <p:spPr>
          <a:xfrm>
            <a:off x="6166700" y="2025950"/>
            <a:ext cx="2515554" cy="17700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34" name="Google Shape;2334;p184"/>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Changed learning rate</a:t>
            </a:r>
            <a:endParaRPr/>
          </a:p>
          <a:p>
            <a:pPr marL="0" lvl="0" indent="0" algn="r" rtl="0">
              <a:spcBef>
                <a:spcPts val="0"/>
              </a:spcBef>
              <a:spcAft>
                <a:spcPts val="0"/>
              </a:spcAft>
              <a:buNone/>
            </a:pPr>
            <a:endParaRPr/>
          </a:p>
        </p:txBody>
      </p:sp>
      <p:sp>
        <p:nvSpPr>
          <p:cNvPr id="2335" name="Google Shape;2335;p184"/>
          <p:cNvSpPr txBox="1">
            <a:spLocks noGrp="1"/>
          </p:cNvSpPr>
          <p:nvPr>
            <p:ph type="subTitle" idx="1"/>
          </p:nvPr>
        </p:nvSpPr>
        <p:spPr>
          <a:xfrm>
            <a:off x="329600" y="1071675"/>
            <a:ext cx="2883300" cy="32439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Decreased learning rate to 0.005</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Increase model performance</a:t>
            </a:r>
            <a:endParaRPr/>
          </a:p>
        </p:txBody>
      </p:sp>
      <p:pic>
        <p:nvPicPr>
          <p:cNvPr id="2336" name="Google Shape;2336;p184"/>
          <p:cNvPicPr preferRelativeResize="0"/>
          <p:nvPr/>
        </p:nvPicPr>
        <p:blipFill>
          <a:blip r:embed="rId3">
            <a:alphaModFix/>
          </a:blip>
          <a:stretch>
            <a:fillRect/>
          </a:stretch>
        </p:blipFill>
        <p:spPr>
          <a:xfrm>
            <a:off x="3365300" y="1071665"/>
            <a:ext cx="5626299" cy="817020"/>
          </a:xfrm>
          <a:prstGeom prst="rect">
            <a:avLst/>
          </a:prstGeom>
          <a:noFill/>
          <a:ln>
            <a:noFill/>
          </a:ln>
        </p:spPr>
      </p:pic>
      <p:pic>
        <p:nvPicPr>
          <p:cNvPr id="2337" name="Google Shape;2337;p184"/>
          <p:cNvPicPr preferRelativeResize="0"/>
          <p:nvPr/>
        </p:nvPicPr>
        <p:blipFill rotWithShape="1">
          <a:blip r:embed="rId4">
            <a:alphaModFix/>
          </a:blip>
          <a:srcRect b="50680"/>
          <a:stretch/>
        </p:blipFill>
        <p:spPr>
          <a:xfrm>
            <a:off x="3365300" y="2041074"/>
            <a:ext cx="2664650" cy="1846699"/>
          </a:xfrm>
          <a:prstGeom prst="rect">
            <a:avLst/>
          </a:prstGeom>
          <a:noFill/>
          <a:ln>
            <a:noFill/>
          </a:ln>
        </p:spPr>
      </p:pic>
      <p:pic>
        <p:nvPicPr>
          <p:cNvPr id="2338" name="Google Shape;2338;p184"/>
          <p:cNvPicPr preferRelativeResize="0"/>
          <p:nvPr/>
        </p:nvPicPr>
        <p:blipFill rotWithShape="1">
          <a:blip r:embed="rId4">
            <a:alphaModFix/>
          </a:blip>
          <a:srcRect t="49318"/>
          <a:stretch/>
        </p:blipFill>
        <p:spPr>
          <a:xfrm>
            <a:off x="6119300" y="2041075"/>
            <a:ext cx="2592976" cy="18467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342"/>
        <p:cNvGrpSpPr/>
        <p:nvPr/>
      </p:nvGrpSpPr>
      <p:grpSpPr>
        <a:xfrm>
          <a:off x="0" y="0"/>
          <a:ext cx="0" cy="0"/>
          <a:chOff x="0" y="0"/>
          <a:chExt cx="0" cy="0"/>
        </a:xfrm>
      </p:grpSpPr>
      <p:sp>
        <p:nvSpPr>
          <p:cNvPr id="2343" name="Google Shape;2343;p185"/>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Changed learning rate</a:t>
            </a:r>
            <a:endParaRPr/>
          </a:p>
          <a:p>
            <a:pPr marL="0" lvl="0" indent="0" algn="r" rtl="0">
              <a:spcBef>
                <a:spcPts val="0"/>
              </a:spcBef>
              <a:spcAft>
                <a:spcPts val="0"/>
              </a:spcAft>
              <a:buNone/>
            </a:pPr>
            <a:endParaRPr/>
          </a:p>
        </p:txBody>
      </p:sp>
      <p:sp>
        <p:nvSpPr>
          <p:cNvPr id="2344" name="Google Shape;2344;p185"/>
          <p:cNvSpPr txBox="1">
            <a:spLocks noGrp="1"/>
          </p:cNvSpPr>
          <p:nvPr>
            <p:ph type="subTitle" idx="1"/>
          </p:nvPr>
        </p:nvSpPr>
        <p:spPr>
          <a:xfrm>
            <a:off x="329600" y="1071675"/>
            <a:ext cx="2883300" cy="32439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Decreased learning rate to 0.001</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Increase model performance</a:t>
            </a:r>
            <a:endParaRPr/>
          </a:p>
        </p:txBody>
      </p:sp>
      <p:pic>
        <p:nvPicPr>
          <p:cNvPr id="2345" name="Google Shape;2345;p185"/>
          <p:cNvPicPr preferRelativeResize="0"/>
          <p:nvPr/>
        </p:nvPicPr>
        <p:blipFill>
          <a:blip r:embed="rId3">
            <a:alphaModFix/>
          </a:blip>
          <a:stretch>
            <a:fillRect/>
          </a:stretch>
        </p:blipFill>
        <p:spPr>
          <a:xfrm>
            <a:off x="3365300" y="1071673"/>
            <a:ext cx="5626299" cy="817020"/>
          </a:xfrm>
          <a:prstGeom prst="rect">
            <a:avLst/>
          </a:prstGeom>
          <a:noFill/>
          <a:ln>
            <a:noFill/>
          </a:ln>
        </p:spPr>
      </p:pic>
      <p:pic>
        <p:nvPicPr>
          <p:cNvPr id="2346" name="Google Shape;2346;p185"/>
          <p:cNvPicPr preferRelativeResize="0"/>
          <p:nvPr/>
        </p:nvPicPr>
        <p:blipFill rotWithShape="1">
          <a:blip r:embed="rId4">
            <a:alphaModFix/>
          </a:blip>
          <a:srcRect b="50000"/>
          <a:stretch/>
        </p:blipFill>
        <p:spPr>
          <a:xfrm>
            <a:off x="3365300" y="2041100"/>
            <a:ext cx="2658875" cy="1876800"/>
          </a:xfrm>
          <a:prstGeom prst="rect">
            <a:avLst/>
          </a:prstGeom>
          <a:noFill/>
          <a:ln>
            <a:noFill/>
          </a:ln>
        </p:spPr>
      </p:pic>
      <p:pic>
        <p:nvPicPr>
          <p:cNvPr id="2347" name="Google Shape;2347;p185"/>
          <p:cNvPicPr preferRelativeResize="0"/>
          <p:nvPr/>
        </p:nvPicPr>
        <p:blipFill rotWithShape="1">
          <a:blip r:embed="rId4">
            <a:alphaModFix/>
          </a:blip>
          <a:srcRect t="50000"/>
          <a:stretch/>
        </p:blipFill>
        <p:spPr>
          <a:xfrm>
            <a:off x="6127550" y="2041100"/>
            <a:ext cx="2658875" cy="1876796"/>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2" name="Google Shape;2352;p186"/>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Added dropout rates</a:t>
            </a:r>
            <a:endParaRPr/>
          </a:p>
          <a:p>
            <a:pPr marL="0" lvl="0" indent="0" algn="r" rtl="0">
              <a:spcBef>
                <a:spcPts val="0"/>
              </a:spcBef>
              <a:spcAft>
                <a:spcPts val="0"/>
              </a:spcAft>
              <a:buNone/>
            </a:pPr>
            <a:endParaRPr/>
          </a:p>
        </p:txBody>
      </p:sp>
      <p:sp>
        <p:nvSpPr>
          <p:cNvPr id="2353" name="Google Shape;2353;p186"/>
          <p:cNvSpPr txBox="1">
            <a:spLocks noGrp="1"/>
          </p:cNvSpPr>
          <p:nvPr>
            <p:ph type="subTitle" idx="1"/>
          </p:nvPr>
        </p:nvSpPr>
        <p:spPr>
          <a:xfrm>
            <a:off x="329600" y="1071675"/>
            <a:ext cx="2883300" cy="32439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Added two dropout layers with dropout rate of 0.4 in each layer</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To improve validation accuracy</a:t>
            </a:r>
            <a:endParaRPr/>
          </a:p>
        </p:txBody>
      </p:sp>
      <p:pic>
        <p:nvPicPr>
          <p:cNvPr id="2354" name="Google Shape;2354;p186"/>
          <p:cNvPicPr preferRelativeResize="0"/>
          <p:nvPr/>
        </p:nvPicPr>
        <p:blipFill>
          <a:blip r:embed="rId3">
            <a:alphaModFix/>
          </a:blip>
          <a:stretch>
            <a:fillRect/>
          </a:stretch>
        </p:blipFill>
        <p:spPr>
          <a:xfrm>
            <a:off x="3365300" y="1267925"/>
            <a:ext cx="5626299" cy="882011"/>
          </a:xfrm>
          <a:prstGeom prst="rect">
            <a:avLst/>
          </a:prstGeom>
          <a:noFill/>
          <a:ln>
            <a:noFill/>
          </a:ln>
        </p:spPr>
      </p:pic>
      <p:pic>
        <p:nvPicPr>
          <p:cNvPr id="2355" name="Google Shape;2355;p186"/>
          <p:cNvPicPr preferRelativeResize="0"/>
          <p:nvPr/>
        </p:nvPicPr>
        <p:blipFill rotWithShape="1">
          <a:blip r:embed="rId4">
            <a:alphaModFix/>
          </a:blip>
          <a:srcRect b="50748"/>
          <a:stretch/>
        </p:blipFill>
        <p:spPr>
          <a:xfrm>
            <a:off x="3365300" y="2302325"/>
            <a:ext cx="2722525" cy="1875475"/>
          </a:xfrm>
          <a:prstGeom prst="rect">
            <a:avLst/>
          </a:prstGeom>
          <a:noFill/>
          <a:ln>
            <a:noFill/>
          </a:ln>
        </p:spPr>
      </p:pic>
      <p:pic>
        <p:nvPicPr>
          <p:cNvPr id="2356" name="Google Shape;2356;p186"/>
          <p:cNvPicPr preferRelativeResize="0"/>
          <p:nvPr/>
        </p:nvPicPr>
        <p:blipFill rotWithShape="1">
          <a:blip r:embed="rId4">
            <a:alphaModFix/>
          </a:blip>
          <a:srcRect t="50748"/>
          <a:stretch/>
        </p:blipFill>
        <p:spPr>
          <a:xfrm>
            <a:off x="6185803" y="2279925"/>
            <a:ext cx="2755047" cy="18978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187"/>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Change dropout rates</a:t>
            </a:r>
            <a:endParaRPr/>
          </a:p>
          <a:p>
            <a:pPr marL="0" lvl="0" indent="0" algn="r" rtl="0">
              <a:spcBef>
                <a:spcPts val="0"/>
              </a:spcBef>
              <a:spcAft>
                <a:spcPts val="0"/>
              </a:spcAft>
              <a:buNone/>
            </a:pPr>
            <a:endParaRPr/>
          </a:p>
        </p:txBody>
      </p:sp>
      <p:sp>
        <p:nvSpPr>
          <p:cNvPr id="2362" name="Google Shape;2362;p187"/>
          <p:cNvSpPr txBox="1">
            <a:spLocks noGrp="1"/>
          </p:cNvSpPr>
          <p:nvPr>
            <p:ph type="subTitle" idx="1"/>
          </p:nvPr>
        </p:nvSpPr>
        <p:spPr>
          <a:xfrm>
            <a:off x="329600" y="1071675"/>
            <a:ext cx="2883300" cy="32439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Changed the dropout rates in both dropout layers to 0.5</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To reduce overfitting</a:t>
            </a:r>
            <a:endParaRPr/>
          </a:p>
        </p:txBody>
      </p:sp>
      <p:pic>
        <p:nvPicPr>
          <p:cNvPr id="2363" name="Google Shape;2363;p187"/>
          <p:cNvPicPr preferRelativeResize="0"/>
          <p:nvPr/>
        </p:nvPicPr>
        <p:blipFill>
          <a:blip r:embed="rId3">
            <a:alphaModFix/>
          </a:blip>
          <a:stretch>
            <a:fillRect/>
          </a:stretch>
        </p:blipFill>
        <p:spPr>
          <a:xfrm>
            <a:off x="3365300" y="1267925"/>
            <a:ext cx="5541676" cy="859600"/>
          </a:xfrm>
          <a:prstGeom prst="rect">
            <a:avLst/>
          </a:prstGeom>
          <a:noFill/>
          <a:ln>
            <a:noFill/>
          </a:ln>
        </p:spPr>
      </p:pic>
      <p:pic>
        <p:nvPicPr>
          <p:cNvPr id="2364" name="Google Shape;2364;p187"/>
          <p:cNvPicPr preferRelativeResize="0"/>
          <p:nvPr/>
        </p:nvPicPr>
        <p:blipFill rotWithShape="1">
          <a:blip r:embed="rId4">
            <a:alphaModFix/>
          </a:blip>
          <a:srcRect b="50330"/>
          <a:stretch/>
        </p:blipFill>
        <p:spPr>
          <a:xfrm>
            <a:off x="3365300" y="2279925"/>
            <a:ext cx="2765200" cy="1903139"/>
          </a:xfrm>
          <a:prstGeom prst="rect">
            <a:avLst/>
          </a:prstGeom>
          <a:noFill/>
          <a:ln>
            <a:noFill/>
          </a:ln>
        </p:spPr>
      </p:pic>
      <p:pic>
        <p:nvPicPr>
          <p:cNvPr id="2365" name="Google Shape;2365;p187"/>
          <p:cNvPicPr preferRelativeResize="0"/>
          <p:nvPr/>
        </p:nvPicPr>
        <p:blipFill rotWithShape="1">
          <a:blip r:embed="rId4">
            <a:alphaModFix/>
          </a:blip>
          <a:srcRect t="50330"/>
          <a:stretch/>
        </p:blipFill>
        <p:spPr>
          <a:xfrm>
            <a:off x="6230975" y="2279925"/>
            <a:ext cx="2765200" cy="1903129"/>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sp>
        <p:nvSpPr>
          <p:cNvPr id="2370" name="Google Shape;2370;p188"/>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Final Model</a:t>
            </a:r>
            <a:endParaRPr/>
          </a:p>
          <a:p>
            <a:pPr marL="0" lvl="0" indent="0" algn="r" rtl="0">
              <a:spcBef>
                <a:spcPts val="0"/>
              </a:spcBef>
              <a:spcAft>
                <a:spcPts val="0"/>
              </a:spcAft>
              <a:buNone/>
            </a:pPr>
            <a:endParaRPr/>
          </a:p>
        </p:txBody>
      </p:sp>
      <p:sp>
        <p:nvSpPr>
          <p:cNvPr id="2371" name="Google Shape;2371;p188"/>
          <p:cNvSpPr txBox="1">
            <a:spLocks noGrp="1"/>
          </p:cNvSpPr>
          <p:nvPr>
            <p:ph type="subTitle" idx="1"/>
          </p:nvPr>
        </p:nvSpPr>
        <p:spPr>
          <a:xfrm>
            <a:off x="329600" y="1071675"/>
            <a:ext cx="2883300" cy="32439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3 LSTM layers with 128 units in each layer</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2 dropout layers in between each LSTM layer with dropout rate of 0.4</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RMSProp learning rate set at 0.001</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Batch size 256</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40 epochs</a:t>
            </a:r>
            <a:endParaRPr/>
          </a:p>
        </p:txBody>
      </p:sp>
      <p:pic>
        <p:nvPicPr>
          <p:cNvPr id="2372" name="Google Shape;2372;p188"/>
          <p:cNvPicPr preferRelativeResize="0"/>
          <p:nvPr/>
        </p:nvPicPr>
        <p:blipFill>
          <a:blip r:embed="rId3">
            <a:alphaModFix/>
          </a:blip>
          <a:stretch>
            <a:fillRect/>
          </a:stretch>
        </p:blipFill>
        <p:spPr>
          <a:xfrm>
            <a:off x="3365300" y="1740075"/>
            <a:ext cx="5626299" cy="882011"/>
          </a:xfrm>
          <a:prstGeom prst="rect">
            <a:avLst/>
          </a:prstGeom>
          <a:noFill/>
          <a:ln>
            <a:noFill/>
          </a:ln>
        </p:spPr>
      </p:pic>
      <p:pic>
        <p:nvPicPr>
          <p:cNvPr id="2373" name="Google Shape;2373;p188"/>
          <p:cNvPicPr preferRelativeResize="0"/>
          <p:nvPr/>
        </p:nvPicPr>
        <p:blipFill>
          <a:blip r:embed="rId4">
            <a:alphaModFix/>
          </a:blip>
          <a:stretch>
            <a:fillRect/>
          </a:stretch>
        </p:blipFill>
        <p:spPr>
          <a:xfrm>
            <a:off x="3365300" y="3005536"/>
            <a:ext cx="5626299" cy="81702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377"/>
        <p:cNvGrpSpPr/>
        <p:nvPr/>
      </p:nvGrpSpPr>
      <p:grpSpPr>
        <a:xfrm>
          <a:off x="0" y="0"/>
          <a:ext cx="0" cy="0"/>
          <a:chOff x="0" y="0"/>
          <a:chExt cx="0" cy="0"/>
        </a:xfrm>
      </p:grpSpPr>
      <p:sp>
        <p:nvSpPr>
          <p:cNvPr id="2378" name="Google Shape;2378;p189"/>
          <p:cNvSpPr txBox="1">
            <a:spLocks noGrp="1"/>
          </p:cNvSpPr>
          <p:nvPr>
            <p:ph type="ctrTitle"/>
          </p:nvPr>
        </p:nvSpPr>
        <p:spPr>
          <a:xfrm flipH="1">
            <a:off x="2593950" y="182600"/>
            <a:ext cx="39561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Final Model</a:t>
            </a:r>
            <a:endParaRPr/>
          </a:p>
        </p:txBody>
      </p:sp>
      <p:sp>
        <p:nvSpPr>
          <p:cNvPr id="2379" name="Google Shape;2379;p189"/>
          <p:cNvSpPr txBox="1">
            <a:spLocks noGrp="1"/>
          </p:cNvSpPr>
          <p:nvPr>
            <p:ph type="subTitle" idx="1"/>
          </p:nvPr>
        </p:nvSpPr>
        <p:spPr>
          <a:xfrm>
            <a:off x="1579850" y="3449600"/>
            <a:ext cx="13653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Accuracy Graph</a:t>
            </a:r>
            <a:endParaRPr/>
          </a:p>
        </p:txBody>
      </p:sp>
      <p:sp>
        <p:nvSpPr>
          <p:cNvPr id="2380" name="Google Shape;2380;p189"/>
          <p:cNvSpPr txBox="1">
            <a:spLocks noGrp="1"/>
          </p:cNvSpPr>
          <p:nvPr>
            <p:ph type="subTitle" idx="1"/>
          </p:nvPr>
        </p:nvSpPr>
        <p:spPr>
          <a:xfrm>
            <a:off x="6413425" y="3449600"/>
            <a:ext cx="9969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Loss Graph</a:t>
            </a:r>
            <a:endParaRPr/>
          </a:p>
        </p:txBody>
      </p:sp>
      <p:pic>
        <p:nvPicPr>
          <p:cNvPr id="2381" name="Google Shape;2381;p189"/>
          <p:cNvPicPr preferRelativeResize="0"/>
          <p:nvPr/>
        </p:nvPicPr>
        <p:blipFill rotWithShape="1">
          <a:blip r:embed="rId3">
            <a:alphaModFix/>
          </a:blip>
          <a:srcRect b="50748"/>
          <a:stretch/>
        </p:blipFill>
        <p:spPr>
          <a:xfrm>
            <a:off x="901238" y="1277650"/>
            <a:ext cx="2722525" cy="1875475"/>
          </a:xfrm>
          <a:prstGeom prst="rect">
            <a:avLst/>
          </a:prstGeom>
          <a:noFill/>
          <a:ln>
            <a:noFill/>
          </a:ln>
        </p:spPr>
      </p:pic>
      <p:pic>
        <p:nvPicPr>
          <p:cNvPr id="2382" name="Google Shape;2382;p189"/>
          <p:cNvPicPr preferRelativeResize="0"/>
          <p:nvPr/>
        </p:nvPicPr>
        <p:blipFill rotWithShape="1">
          <a:blip r:embed="rId3">
            <a:alphaModFix/>
          </a:blip>
          <a:srcRect t="50748"/>
          <a:stretch/>
        </p:blipFill>
        <p:spPr>
          <a:xfrm>
            <a:off x="5534353" y="1266450"/>
            <a:ext cx="2755047" cy="1897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6"/>
          <p:cNvSpPr txBox="1">
            <a:spLocks noGrp="1"/>
          </p:cNvSpPr>
          <p:nvPr>
            <p:ph type="ctrTitle"/>
          </p:nvPr>
        </p:nvSpPr>
        <p:spPr>
          <a:xfrm flipH="1">
            <a:off x="2163750" y="194300"/>
            <a:ext cx="48165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Scaled Up Model</a:t>
            </a:r>
            <a:endParaRPr/>
          </a:p>
        </p:txBody>
      </p:sp>
      <p:sp>
        <p:nvSpPr>
          <p:cNvPr id="502" name="Google Shape;502;p46"/>
          <p:cNvSpPr txBox="1">
            <a:spLocks noGrp="1"/>
          </p:cNvSpPr>
          <p:nvPr>
            <p:ph type="subTitle" idx="1"/>
          </p:nvPr>
        </p:nvSpPr>
        <p:spPr>
          <a:xfrm>
            <a:off x="1550600" y="3449600"/>
            <a:ext cx="13653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Accuracy Graph</a:t>
            </a:r>
            <a:endParaRPr/>
          </a:p>
        </p:txBody>
      </p:sp>
      <p:sp>
        <p:nvSpPr>
          <p:cNvPr id="503" name="Google Shape;503;p46"/>
          <p:cNvSpPr txBox="1">
            <a:spLocks noGrp="1"/>
          </p:cNvSpPr>
          <p:nvPr>
            <p:ph type="subTitle" idx="1"/>
          </p:nvPr>
        </p:nvSpPr>
        <p:spPr>
          <a:xfrm>
            <a:off x="6413425" y="3449600"/>
            <a:ext cx="9969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Loss Graph</a:t>
            </a:r>
            <a:endParaRPr/>
          </a:p>
        </p:txBody>
      </p:sp>
      <p:pic>
        <p:nvPicPr>
          <p:cNvPr id="504" name="Google Shape;504;p46"/>
          <p:cNvPicPr preferRelativeResize="0"/>
          <p:nvPr/>
        </p:nvPicPr>
        <p:blipFill>
          <a:blip r:embed="rId3">
            <a:alphaModFix/>
          </a:blip>
          <a:stretch>
            <a:fillRect/>
          </a:stretch>
        </p:blipFill>
        <p:spPr>
          <a:xfrm>
            <a:off x="727675" y="1411125"/>
            <a:ext cx="3092800" cy="1939550"/>
          </a:xfrm>
          <a:prstGeom prst="rect">
            <a:avLst/>
          </a:prstGeom>
          <a:noFill/>
          <a:ln>
            <a:noFill/>
          </a:ln>
        </p:spPr>
      </p:pic>
      <p:pic>
        <p:nvPicPr>
          <p:cNvPr id="505" name="Google Shape;505;p46"/>
          <p:cNvPicPr preferRelativeResize="0"/>
          <p:nvPr/>
        </p:nvPicPr>
        <p:blipFill>
          <a:blip r:embed="rId4">
            <a:alphaModFix/>
          </a:blip>
          <a:stretch>
            <a:fillRect/>
          </a:stretch>
        </p:blipFill>
        <p:spPr>
          <a:xfrm>
            <a:off x="5365475" y="1399625"/>
            <a:ext cx="3092800" cy="1962540"/>
          </a:xfrm>
          <a:prstGeom prst="rect">
            <a:avLst/>
          </a:prstGeom>
          <a:noFill/>
          <a:ln>
            <a:noFill/>
          </a:ln>
        </p:spPr>
      </p:pic>
      <p:grpSp>
        <p:nvGrpSpPr>
          <p:cNvPr id="506" name="Google Shape;506;p46"/>
          <p:cNvGrpSpPr/>
          <p:nvPr/>
        </p:nvGrpSpPr>
        <p:grpSpPr>
          <a:xfrm>
            <a:off x="6315818" y="365638"/>
            <a:ext cx="331338" cy="327823"/>
            <a:chOff x="-1182750" y="3962900"/>
            <a:chExt cx="294575" cy="291450"/>
          </a:xfrm>
        </p:grpSpPr>
        <p:sp>
          <p:nvSpPr>
            <p:cNvPr id="507" name="Google Shape;507;p4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386"/>
        <p:cNvGrpSpPr/>
        <p:nvPr/>
      </p:nvGrpSpPr>
      <p:grpSpPr>
        <a:xfrm>
          <a:off x="0" y="0"/>
          <a:ext cx="0" cy="0"/>
          <a:chOff x="0" y="0"/>
          <a:chExt cx="0" cy="0"/>
        </a:xfrm>
      </p:grpSpPr>
      <p:sp>
        <p:nvSpPr>
          <p:cNvPr id="2387" name="Google Shape;2387;p190"/>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Chosen temperature</a:t>
            </a:r>
            <a:endParaRPr/>
          </a:p>
          <a:p>
            <a:pPr marL="0" lvl="0" indent="0" algn="r" rtl="0">
              <a:spcBef>
                <a:spcPts val="0"/>
              </a:spcBef>
              <a:spcAft>
                <a:spcPts val="0"/>
              </a:spcAft>
              <a:buNone/>
            </a:pPr>
            <a:endParaRPr/>
          </a:p>
        </p:txBody>
      </p:sp>
      <p:sp>
        <p:nvSpPr>
          <p:cNvPr id="2388" name="Google Shape;2388;p190"/>
          <p:cNvSpPr txBox="1">
            <a:spLocks noGrp="1"/>
          </p:cNvSpPr>
          <p:nvPr>
            <p:ph type="subTitle" idx="1"/>
          </p:nvPr>
        </p:nvSpPr>
        <p:spPr>
          <a:xfrm>
            <a:off x="502200" y="991325"/>
            <a:ext cx="7695300" cy="14700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Text generated from temperature 0.2 and 0.4 are quite repetitive</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Text generated from temperature 0.8, 1 and 1.2 contains words that does not exist</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Chosen temperature is 0.6 as words generated are readable and are not repeated too much</a:t>
            </a:r>
            <a:endParaRPr/>
          </a:p>
        </p:txBody>
      </p:sp>
      <p:pic>
        <p:nvPicPr>
          <p:cNvPr id="2389" name="Google Shape;2389;p190"/>
          <p:cNvPicPr preferRelativeResize="0"/>
          <p:nvPr/>
        </p:nvPicPr>
        <p:blipFill>
          <a:blip r:embed="rId3">
            <a:alphaModFix/>
          </a:blip>
          <a:stretch>
            <a:fillRect/>
          </a:stretch>
        </p:blipFill>
        <p:spPr>
          <a:xfrm>
            <a:off x="793429" y="2302625"/>
            <a:ext cx="3245046" cy="2580600"/>
          </a:xfrm>
          <a:prstGeom prst="rect">
            <a:avLst/>
          </a:prstGeom>
          <a:noFill/>
          <a:ln>
            <a:noFill/>
          </a:ln>
        </p:spPr>
      </p:pic>
      <p:pic>
        <p:nvPicPr>
          <p:cNvPr id="2390" name="Google Shape;2390;p190"/>
          <p:cNvPicPr preferRelativeResize="0"/>
          <p:nvPr/>
        </p:nvPicPr>
        <p:blipFill>
          <a:blip r:embed="rId4">
            <a:alphaModFix/>
          </a:blip>
          <a:stretch>
            <a:fillRect/>
          </a:stretch>
        </p:blipFill>
        <p:spPr>
          <a:xfrm>
            <a:off x="4921411" y="2302626"/>
            <a:ext cx="3376489" cy="25806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191"/>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Conclusion</a:t>
            </a:r>
            <a:endParaRPr/>
          </a:p>
          <a:p>
            <a:pPr marL="0" lvl="0" indent="0" algn="r" rtl="0">
              <a:spcBef>
                <a:spcPts val="0"/>
              </a:spcBef>
              <a:spcAft>
                <a:spcPts val="0"/>
              </a:spcAft>
              <a:buNone/>
            </a:pPr>
            <a:endParaRPr/>
          </a:p>
        </p:txBody>
      </p:sp>
      <p:sp>
        <p:nvSpPr>
          <p:cNvPr id="2396" name="Google Shape;2396;p191"/>
          <p:cNvSpPr txBox="1">
            <a:spLocks noGrp="1"/>
          </p:cNvSpPr>
          <p:nvPr>
            <p:ph type="subTitle" idx="1"/>
          </p:nvPr>
        </p:nvSpPr>
        <p:spPr>
          <a:xfrm>
            <a:off x="502200" y="991325"/>
            <a:ext cx="3777300" cy="32439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Could have experimented with weight regularizers together with dropout layer</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Could have tried to change number of layers and units in each layer to increase model performance</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Could have tried to use different layers such as GRU and ConvLSTM2D</a:t>
            </a:r>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endParaRPr/>
          </a:p>
        </p:txBody>
      </p:sp>
      <p:pic>
        <p:nvPicPr>
          <p:cNvPr id="2397" name="Google Shape;2397;p191"/>
          <p:cNvPicPr preferRelativeResize="0"/>
          <p:nvPr/>
        </p:nvPicPr>
        <p:blipFill rotWithShape="1">
          <a:blip r:embed="rId3">
            <a:alphaModFix/>
          </a:blip>
          <a:srcRect r="43355"/>
          <a:stretch/>
        </p:blipFill>
        <p:spPr>
          <a:xfrm>
            <a:off x="4629875" y="1454225"/>
            <a:ext cx="4308251" cy="647286"/>
          </a:xfrm>
          <a:prstGeom prst="rect">
            <a:avLst/>
          </a:prstGeom>
          <a:noFill/>
          <a:ln>
            <a:noFill/>
          </a:ln>
        </p:spPr>
      </p:pic>
      <p:pic>
        <p:nvPicPr>
          <p:cNvPr id="2398" name="Google Shape;2398;p191"/>
          <p:cNvPicPr preferRelativeResize="0"/>
          <p:nvPr/>
        </p:nvPicPr>
        <p:blipFill>
          <a:blip r:embed="rId4">
            <a:alphaModFix/>
          </a:blip>
          <a:stretch>
            <a:fillRect/>
          </a:stretch>
        </p:blipFill>
        <p:spPr>
          <a:xfrm>
            <a:off x="4629875" y="2295175"/>
            <a:ext cx="4308251" cy="1356850"/>
          </a:xfrm>
          <a:prstGeom prst="rect">
            <a:avLst/>
          </a:prstGeom>
          <a:noFill/>
          <a:ln>
            <a:noFill/>
          </a:ln>
        </p:spPr>
      </p:pic>
      <p:sp>
        <p:nvSpPr>
          <p:cNvPr id="2399" name="Google Shape;2399;p191"/>
          <p:cNvSpPr txBox="1"/>
          <p:nvPr/>
        </p:nvSpPr>
        <p:spPr>
          <a:xfrm>
            <a:off x="3890800" y="3785425"/>
            <a:ext cx="5786400" cy="3693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sz="1200">
                <a:solidFill>
                  <a:schemeClr val="lt1"/>
                </a:solidFill>
                <a:latin typeface="Roboto Condensed"/>
                <a:ea typeface="Roboto Condensed"/>
                <a:cs typeface="Roboto Condensed"/>
                <a:sym typeface="Roboto Condensed"/>
              </a:rPr>
              <a:t>Text generated from user input</a:t>
            </a:r>
            <a:endParaRPr>
              <a:latin typeface="Roboto Condensed"/>
              <a:ea typeface="Roboto Condensed"/>
              <a:cs typeface="Roboto Condensed"/>
              <a:sym typeface="Roboto Condensed"/>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403"/>
        <p:cNvGrpSpPr/>
        <p:nvPr/>
      </p:nvGrpSpPr>
      <p:grpSpPr>
        <a:xfrm>
          <a:off x="0" y="0"/>
          <a:ext cx="0" cy="0"/>
          <a:chOff x="0" y="0"/>
          <a:chExt cx="0" cy="0"/>
        </a:xfrm>
      </p:grpSpPr>
      <p:sp>
        <p:nvSpPr>
          <p:cNvPr id="2404" name="Google Shape;2404;p192"/>
          <p:cNvSpPr txBox="1">
            <a:spLocks noGrp="1"/>
          </p:cNvSpPr>
          <p:nvPr>
            <p:ph type="ctrTitle" idx="6"/>
          </p:nvPr>
        </p:nvSpPr>
        <p:spPr>
          <a:xfrm>
            <a:off x="3257407" y="2221206"/>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200"/>
              <a:t>Ben Aw Yong Keen Weng</a:t>
            </a:r>
            <a:endParaRPr sz="3200"/>
          </a:p>
        </p:txBody>
      </p:sp>
      <p:sp>
        <p:nvSpPr>
          <p:cNvPr id="2405" name="Google Shape;2405;p192"/>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PART 2 (Individual)</a:t>
            </a:r>
            <a:endParaRPr/>
          </a:p>
        </p:txBody>
      </p:sp>
      <p:sp>
        <p:nvSpPr>
          <p:cNvPr id="2406" name="Google Shape;2406;p192"/>
          <p:cNvSpPr txBox="1">
            <a:spLocks noGrp="1"/>
          </p:cNvSpPr>
          <p:nvPr>
            <p:ph type="title" idx="9"/>
          </p:nvPr>
        </p:nvSpPr>
        <p:spPr>
          <a:xfrm>
            <a:off x="2068757" y="204753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05</a:t>
            </a:r>
            <a:endParaRPr/>
          </a:p>
        </p:txBody>
      </p:sp>
      <p:grpSp>
        <p:nvGrpSpPr>
          <p:cNvPr id="2407" name="Google Shape;2407;p192"/>
          <p:cNvGrpSpPr/>
          <p:nvPr/>
        </p:nvGrpSpPr>
        <p:grpSpPr>
          <a:xfrm>
            <a:off x="5839966" y="2141259"/>
            <a:ext cx="400787" cy="390327"/>
            <a:chOff x="-55576850" y="3198125"/>
            <a:chExt cx="279625" cy="319025"/>
          </a:xfrm>
        </p:grpSpPr>
        <p:sp>
          <p:nvSpPr>
            <p:cNvPr id="2408" name="Google Shape;2408;p19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9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9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9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415"/>
        <p:cNvGrpSpPr/>
        <p:nvPr/>
      </p:nvGrpSpPr>
      <p:grpSpPr>
        <a:xfrm>
          <a:off x="0" y="0"/>
          <a:ext cx="0" cy="0"/>
          <a:chOff x="0" y="0"/>
          <a:chExt cx="0" cy="0"/>
        </a:xfrm>
      </p:grpSpPr>
      <p:sp>
        <p:nvSpPr>
          <p:cNvPr id="2416" name="Google Shape;2416;p193"/>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Loading</a:t>
            </a:r>
            <a:endParaRPr/>
          </a:p>
        </p:txBody>
      </p:sp>
      <p:pic>
        <p:nvPicPr>
          <p:cNvPr id="2417" name="Google Shape;2417;p193"/>
          <p:cNvPicPr preferRelativeResize="0"/>
          <p:nvPr/>
        </p:nvPicPr>
        <p:blipFill>
          <a:blip r:embed="rId3">
            <a:alphaModFix/>
          </a:blip>
          <a:stretch>
            <a:fillRect/>
          </a:stretch>
        </p:blipFill>
        <p:spPr>
          <a:xfrm>
            <a:off x="4611250" y="2400637"/>
            <a:ext cx="3133725" cy="723900"/>
          </a:xfrm>
          <a:prstGeom prst="rect">
            <a:avLst/>
          </a:prstGeom>
          <a:noFill/>
          <a:ln>
            <a:noFill/>
          </a:ln>
        </p:spPr>
      </p:pic>
      <p:sp>
        <p:nvSpPr>
          <p:cNvPr id="2418" name="Google Shape;2418;p193"/>
          <p:cNvSpPr txBox="1"/>
          <p:nvPr/>
        </p:nvSpPr>
        <p:spPr>
          <a:xfrm>
            <a:off x="1582788" y="2393125"/>
            <a:ext cx="3671100" cy="738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Font typeface="Roboto Condensed"/>
              <a:buChar char="●"/>
            </a:pPr>
            <a:r>
              <a:rPr lang="en" sz="1800">
                <a:solidFill>
                  <a:schemeClr val="lt1"/>
                </a:solidFill>
                <a:latin typeface="Roboto Condensed"/>
                <a:ea typeface="Roboto Condensed"/>
                <a:cs typeface="Roboto Condensed"/>
                <a:sym typeface="Roboto Condensed"/>
              </a:rPr>
              <a:t>Open holmes.txt file</a:t>
            </a:r>
            <a:endParaRPr sz="1800">
              <a:solidFill>
                <a:schemeClr val="lt1"/>
              </a:solidFill>
              <a:latin typeface="Roboto Condensed"/>
              <a:ea typeface="Roboto Condensed"/>
              <a:cs typeface="Roboto Condensed"/>
              <a:sym typeface="Roboto Condensed"/>
            </a:endParaRPr>
          </a:p>
          <a:p>
            <a:pPr marL="457200" lvl="0" indent="-342900" algn="l" rtl="0">
              <a:spcBef>
                <a:spcPts val="0"/>
              </a:spcBef>
              <a:spcAft>
                <a:spcPts val="0"/>
              </a:spcAft>
              <a:buClr>
                <a:schemeClr val="lt1"/>
              </a:buClr>
              <a:buSzPts val="1800"/>
              <a:buFont typeface="Roboto Condensed"/>
              <a:buChar char="●"/>
            </a:pPr>
            <a:r>
              <a:rPr lang="en" sz="1800">
                <a:solidFill>
                  <a:schemeClr val="lt1"/>
                </a:solidFill>
                <a:latin typeface="Roboto Condensed"/>
                <a:ea typeface="Roboto Condensed"/>
                <a:cs typeface="Roboto Condensed"/>
                <a:sym typeface="Roboto Condensed"/>
              </a:rPr>
              <a:t>Make text lowercase</a:t>
            </a:r>
            <a:endParaRPr sz="1800">
              <a:solidFill>
                <a:schemeClr val="lt1"/>
              </a:solidFill>
              <a:latin typeface="Roboto Condensed"/>
              <a:ea typeface="Roboto Condensed"/>
              <a:cs typeface="Roboto Condensed"/>
              <a:sym typeface="Roboto Condensed"/>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3" name="Google Shape;2423;p194"/>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Processing - Clean Data</a:t>
            </a:r>
            <a:endParaRPr/>
          </a:p>
        </p:txBody>
      </p:sp>
      <p:sp>
        <p:nvSpPr>
          <p:cNvPr id="2424" name="Google Shape;2424;p194"/>
          <p:cNvSpPr txBox="1"/>
          <p:nvPr/>
        </p:nvSpPr>
        <p:spPr>
          <a:xfrm>
            <a:off x="942850" y="2094225"/>
            <a:ext cx="3671100" cy="10158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Font typeface="Roboto Condensed"/>
              <a:buChar char="●"/>
            </a:pPr>
            <a:r>
              <a:rPr lang="en" sz="1800">
                <a:solidFill>
                  <a:schemeClr val="lt1"/>
                </a:solidFill>
                <a:latin typeface="Roboto Condensed"/>
                <a:ea typeface="Roboto Condensed"/>
                <a:cs typeface="Roboto Condensed"/>
                <a:sym typeface="Roboto Condensed"/>
              </a:rPr>
              <a:t>Remove special characters and numbers</a:t>
            </a:r>
            <a:endParaRPr sz="1800">
              <a:solidFill>
                <a:schemeClr val="lt1"/>
              </a:solidFill>
              <a:latin typeface="Roboto Condensed"/>
              <a:ea typeface="Roboto Condensed"/>
              <a:cs typeface="Roboto Condensed"/>
              <a:sym typeface="Roboto Condensed"/>
            </a:endParaRPr>
          </a:p>
          <a:p>
            <a:pPr marL="457200" lvl="0" indent="-342900" algn="l" rtl="0">
              <a:spcBef>
                <a:spcPts val="0"/>
              </a:spcBef>
              <a:spcAft>
                <a:spcPts val="0"/>
              </a:spcAft>
              <a:buClr>
                <a:schemeClr val="lt1"/>
              </a:buClr>
              <a:buSzPts val="1800"/>
              <a:buFont typeface="Roboto Condensed"/>
              <a:buChar char="●"/>
            </a:pPr>
            <a:r>
              <a:rPr lang="en" sz="1800">
                <a:solidFill>
                  <a:schemeClr val="lt1"/>
                </a:solidFill>
                <a:latin typeface="Roboto Condensed"/>
                <a:ea typeface="Roboto Condensed"/>
                <a:cs typeface="Roboto Condensed"/>
                <a:sym typeface="Roboto Condensed"/>
              </a:rPr>
              <a:t>Replace \n with spaces</a:t>
            </a:r>
            <a:endParaRPr sz="1800">
              <a:solidFill>
                <a:schemeClr val="lt1"/>
              </a:solidFill>
              <a:latin typeface="Roboto Condensed"/>
              <a:ea typeface="Roboto Condensed"/>
              <a:cs typeface="Roboto Condensed"/>
              <a:sym typeface="Roboto Condensed"/>
            </a:endParaRPr>
          </a:p>
        </p:txBody>
      </p:sp>
      <p:pic>
        <p:nvPicPr>
          <p:cNvPr id="2425" name="Google Shape;2425;p194"/>
          <p:cNvPicPr preferRelativeResize="0"/>
          <p:nvPr/>
        </p:nvPicPr>
        <p:blipFill>
          <a:blip r:embed="rId3">
            <a:alphaModFix/>
          </a:blip>
          <a:stretch>
            <a:fillRect/>
          </a:stretch>
        </p:blipFill>
        <p:spPr>
          <a:xfrm>
            <a:off x="4562575" y="2350525"/>
            <a:ext cx="4041425" cy="503212"/>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429"/>
        <p:cNvGrpSpPr/>
        <p:nvPr/>
      </p:nvGrpSpPr>
      <p:grpSpPr>
        <a:xfrm>
          <a:off x="0" y="0"/>
          <a:ext cx="0" cy="0"/>
          <a:chOff x="0" y="0"/>
          <a:chExt cx="0" cy="0"/>
        </a:xfrm>
      </p:grpSpPr>
      <p:sp>
        <p:nvSpPr>
          <p:cNvPr id="2430" name="Google Shape;2430;p195"/>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Processing - Text Sequence</a:t>
            </a:r>
            <a:endParaRPr/>
          </a:p>
        </p:txBody>
      </p:sp>
      <p:pic>
        <p:nvPicPr>
          <p:cNvPr id="2431" name="Google Shape;2431;p195"/>
          <p:cNvPicPr preferRelativeResize="0"/>
          <p:nvPr/>
        </p:nvPicPr>
        <p:blipFill>
          <a:blip r:embed="rId3">
            <a:alphaModFix/>
          </a:blip>
          <a:stretch>
            <a:fillRect/>
          </a:stretch>
        </p:blipFill>
        <p:spPr>
          <a:xfrm>
            <a:off x="4811500" y="1822848"/>
            <a:ext cx="2820800" cy="2106801"/>
          </a:xfrm>
          <a:prstGeom prst="rect">
            <a:avLst/>
          </a:prstGeom>
          <a:noFill/>
          <a:ln>
            <a:noFill/>
          </a:ln>
        </p:spPr>
      </p:pic>
      <p:pic>
        <p:nvPicPr>
          <p:cNvPr id="2432" name="Google Shape;2432;p195"/>
          <p:cNvPicPr preferRelativeResize="0"/>
          <p:nvPr/>
        </p:nvPicPr>
        <p:blipFill>
          <a:blip r:embed="rId4">
            <a:alphaModFix/>
          </a:blip>
          <a:stretch>
            <a:fillRect/>
          </a:stretch>
        </p:blipFill>
        <p:spPr>
          <a:xfrm>
            <a:off x="4811500" y="3929650"/>
            <a:ext cx="3875725" cy="797925"/>
          </a:xfrm>
          <a:prstGeom prst="rect">
            <a:avLst/>
          </a:prstGeom>
          <a:noFill/>
          <a:ln>
            <a:noFill/>
          </a:ln>
        </p:spPr>
      </p:pic>
      <p:sp>
        <p:nvSpPr>
          <p:cNvPr id="2433" name="Google Shape;2433;p195"/>
          <p:cNvSpPr txBox="1"/>
          <p:nvPr/>
        </p:nvSpPr>
        <p:spPr>
          <a:xfrm>
            <a:off x="942850" y="2094225"/>
            <a:ext cx="3671100" cy="1293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Font typeface="Roboto Condensed"/>
              <a:buChar char="●"/>
            </a:pPr>
            <a:r>
              <a:rPr lang="en" sz="1800">
                <a:solidFill>
                  <a:schemeClr val="lt1"/>
                </a:solidFill>
                <a:latin typeface="Roboto Condensed"/>
                <a:ea typeface="Roboto Condensed"/>
                <a:cs typeface="Roboto Condensed"/>
                <a:sym typeface="Roboto Condensed"/>
              </a:rPr>
              <a:t>Extract sequences from text</a:t>
            </a:r>
            <a:endParaRPr sz="1800">
              <a:solidFill>
                <a:schemeClr val="lt1"/>
              </a:solidFill>
              <a:latin typeface="Roboto Condensed"/>
              <a:ea typeface="Roboto Condensed"/>
              <a:cs typeface="Roboto Condensed"/>
              <a:sym typeface="Roboto Condensed"/>
            </a:endParaRPr>
          </a:p>
          <a:p>
            <a:pPr marL="457200" lvl="0" indent="-342900" algn="l" rtl="0">
              <a:spcBef>
                <a:spcPts val="0"/>
              </a:spcBef>
              <a:spcAft>
                <a:spcPts val="0"/>
              </a:spcAft>
              <a:buClr>
                <a:schemeClr val="lt1"/>
              </a:buClr>
              <a:buSzPts val="1800"/>
              <a:buFont typeface="Roboto Condensed"/>
              <a:buChar char="●"/>
            </a:pPr>
            <a:r>
              <a:rPr lang="en" sz="1800">
                <a:solidFill>
                  <a:schemeClr val="lt1"/>
                </a:solidFill>
                <a:latin typeface="Roboto Condensed"/>
                <a:ea typeface="Roboto Condensed"/>
                <a:cs typeface="Roboto Condensed"/>
                <a:sym typeface="Roboto Condensed"/>
              </a:rPr>
              <a:t>One-hot encode text sequence</a:t>
            </a:r>
            <a:endParaRPr sz="1800">
              <a:solidFill>
                <a:schemeClr val="lt1"/>
              </a:solidFill>
              <a:latin typeface="Roboto Condensed"/>
              <a:ea typeface="Roboto Condensed"/>
              <a:cs typeface="Roboto Condensed"/>
              <a:sym typeface="Roboto Condensed"/>
            </a:endParaRPr>
          </a:p>
          <a:p>
            <a:pPr marL="457200" lvl="0" indent="-342900" algn="l" rtl="0">
              <a:spcBef>
                <a:spcPts val="0"/>
              </a:spcBef>
              <a:spcAft>
                <a:spcPts val="0"/>
              </a:spcAft>
              <a:buClr>
                <a:schemeClr val="lt1"/>
              </a:buClr>
              <a:buSzPts val="1800"/>
              <a:buFont typeface="Roboto Condensed"/>
              <a:buChar char="●"/>
            </a:pPr>
            <a:r>
              <a:rPr lang="en" sz="1800">
                <a:solidFill>
                  <a:schemeClr val="lt1"/>
                </a:solidFill>
                <a:latin typeface="Roboto Condensed"/>
                <a:ea typeface="Roboto Condensed"/>
                <a:cs typeface="Roboto Condensed"/>
                <a:sym typeface="Roboto Condensed"/>
              </a:rPr>
              <a:t>Turn encoded text into 3D binary array</a:t>
            </a:r>
            <a:endParaRPr sz="1800">
              <a:solidFill>
                <a:schemeClr val="lt1"/>
              </a:solidFill>
              <a:latin typeface="Roboto Condensed"/>
              <a:ea typeface="Roboto Condensed"/>
              <a:cs typeface="Roboto Condensed"/>
              <a:sym typeface="Roboto Condensed"/>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437"/>
        <p:cNvGrpSpPr/>
        <p:nvPr/>
      </p:nvGrpSpPr>
      <p:grpSpPr>
        <a:xfrm>
          <a:off x="0" y="0"/>
          <a:ext cx="0" cy="0"/>
          <a:chOff x="0" y="0"/>
          <a:chExt cx="0" cy="0"/>
        </a:xfrm>
      </p:grpSpPr>
      <p:sp>
        <p:nvSpPr>
          <p:cNvPr id="2438" name="Google Shape;2438;p196"/>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Baseline Model</a:t>
            </a:r>
            <a:endParaRPr/>
          </a:p>
        </p:txBody>
      </p:sp>
      <p:pic>
        <p:nvPicPr>
          <p:cNvPr id="2439" name="Google Shape;2439;p196"/>
          <p:cNvPicPr preferRelativeResize="0"/>
          <p:nvPr/>
        </p:nvPicPr>
        <p:blipFill>
          <a:blip r:embed="rId3">
            <a:alphaModFix/>
          </a:blip>
          <a:stretch>
            <a:fillRect/>
          </a:stretch>
        </p:blipFill>
        <p:spPr>
          <a:xfrm>
            <a:off x="265925" y="1122737"/>
            <a:ext cx="6248400" cy="1419225"/>
          </a:xfrm>
          <a:prstGeom prst="rect">
            <a:avLst/>
          </a:prstGeom>
          <a:noFill/>
          <a:ln>
            <a:noFill/>
          </a:ln>
        </p:spPr>
      </p:pic>
      <p:pic>
        <p:nvPicPr>
          <p:cNvPr id="2440" name="Google Shape;2440;p196"/>
          <p:cNvPicPr preferRelativeResize="0"/>
          <p:nvPr/>
        </p:nvPicPr>
        <p:blipFill>
          <a:blip r:embed="rId4">
            <a:alphaModFix/>
          </a:blip>
          <a:stretch>
            <a:fillRect/>
          </a:stretch>
        </p:blipFill>
        <p:spPr>
          <a:xfrm>
            <a:off x="265925" y="2682187"/>
            <a:ext cx="5514975" cy="238125"/>
          </a:xfrm>
          <a:prstGeom prst="rect">
            <a:avLst/>
          </a:prstGeom>
          <a:noFill/>
          <a:ln>
            <a:noFill/>
          </a:ln>
        </p:spPr>
      </p:pic>
      <p:sp>
        <p:nvSpPr>
          <p:cNvPr id="2441" name="Google Shape;2441;p196"/>
          <p:cNvSpPr txBox="1"/>
          <p:nvPr/>
        </p:nvSpPr>
        <p:spPr>
          <a:xfrm>
            <a:off x="1018025" y="3488375"/>
            <a:ext cx="3671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Condensed"/>
                <a:ea typeface="Roboto Condensed"/>
                <a:cs typeface="Roboto Condensed"/>
                <a:sym typeface="Roboto Condensed"/>
              </a:rPr>
              <a:t>One LSTM layer with 128 units</a:t>
            </a:r>
            <a:endParaRPr b="1">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endParaRPr b="1">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r>
              <a:rPr lang="en" b="1">
                <a:solidFill>
                  <a:schemeClr val="lt1"/>
                </a:solidFill>
                <a:latin typeface="Roboto Condensed"/>
                <a:ea typeface="Roboto Condensed"/>
                <a:cs typeface="Roboto Condensed"/>
                <a:sym typeface="Roboto Condensed"/>
              </a:rPr>
              <a:t>Validation Accuracy: 0.5548</a:t>
            </a:r>
            <a:endParaRPr b="1">
              <a:solidFill>
                <a:schemeClr val="lt1"/>
              </a:solidFill>
              <a:latin typeface="Roboto Condensed"/>
              <a:ea typeface="Roboto Condensed"/>
              <a:cs typeface="Roboto Condensed"/>
              <a:sym typeface="Roboto Condensed"/>
            </a:endParaRPr>
          </a:p>
        </p:txBody>
      </p:sp>
      <p:pic>
        <p:nvPicPr>
          <p:cNvPr id="2442" name="Google Shape;2442;p196"/>
          <p:cNvPicPr preferRelativeResize="0"/>
          <p:nvPr/>
        </p:nvPicPr>
        <p:blipFill>
          <a:blip r:embed="rId5">
            <a:alphaModFix/>
          </a:blip>
          <a:stretch>
            <a:fillRect/>
          </a:stretch>
        </p:blipFill>
        <p:spPr>
          <a:xfrm>
            <a:off x="6717700" y="1282801"/>
            <a:ext cx="2141600" cy="303687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446"/>
        <p:cNvGrpSpPr/>
        <p:nvPr/>
      </p:nvGrpSpPr>
      <p:grpSpPr>
        <a:xfrm>
          <a:off x="0" y="0"/>
          <a:ext cx="0" cy="0"/>
          <a:chOff x="0" y="0"/>
          <a:chExt cx="0" cy="0"/>
        </a:xfrm>
      </p:grpSpPr>
      <p:sp>
        <p:nvSpPr>
          <p:cNvPr id="2447" name="Google Shape;2447;p197"/>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Baseline Model - Generated Text</a:t>
            </a:r>
            <a:endParaRPr/>
          </a:p>
        </p:txBody>
      </p:sp>
      <p:pic>
        <p:nvPicPr>
          <p:cNvPr id="2448" name="Google Shape;2448;p197"/>
          <p:cNvPicPr preferRelativeResize="0"/>
          <p:nvPr/>
        </p:nvPicPr>
        <p:blipFill>
          <a:blip r:embed="rId3">
            <a:alphaModFix/>
          </a:blip>
          <a:stretch>
            <a:fillRect/>
          </a:stretch>
        </p:blipFill>
        <p:spPr>
          <a:xfrm>
            <a:off x="483238" y="2493046"/>
            <a:ext cx="8177525" cy="1939541"/>
          </a:xfrm>
          <a:prstGeom prst="rect">
            <a:avLst/>
          </a:prstGeom>
          <a:noFill/>
          <a:ln>
            <a:noFill/>
          </a:ln>
        </p:spPr>
      </p:pic>
      <p:sp>
        <p:nvSpPr>
          <p:cNvPr id="2449" name="Google Shape;2449;p197"/>
          <p:cNvSpPr txBox="1"/>
          <p:nvPr/>
        </p:nvSpPr>
        <p:spPr>
          <a:xfrm>
            <a:off x="2736450" y="1446350"/>
            <a:ext cx="36711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Temperature of 0.2 has a lot of repetition and minimal spelling mistakes</a:t>
            </a:r>
            <a:endParaRPr>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Temperatures of 1.0 and 1.2 have a lot of spelling mistakes and are not coherent</a:t>
            </a:r>
            <a:endParaRPr>
              <a:solidFill>
                <a:schemeClr val="lt1"/>
              </a:solidFill>
              <a:latin typeface="Roboto Condensed"/>
              <a:ea typeface="Roboto Condensed"/>
              <a:cs typeface="Roboto Condensed"/>
              <a:sym typeface="Roboto Condensed"/>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453"/>
        <p:cNvGrpSpPr/>
        <p:nvPr/>
      </p:nvGrpSpPr>
      <p:grpSpPr>
        <a:xfrm>
          <a:off x="0" y="0"/>
          <a:ext cx="0" cy="0"/>
          <a:chOff x="0" y="0"/>
          <a:chExt cx="0" cy="0"/>
        </a:xfrm>
      </p:grpSpPr>
      <p:sp>
        <p:nvSpPr>
          <p:cNvPr id="2454" name="Google Shape;2454;p198"/>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Change Layers</a:t>
            </a:r>
            <a:endParaRPr/>
          </a:p>
        </p:txBody>
      </p:sp>
      <p:pic>
        <p:nvPicPr>
          <p:cNvPr id="2455" name="Google Shape;2455;p198"/>
          <p:cNvPicPr preferRelativeResize="0"/>
          <p:nvPr/>
        </p:nvPicPr>
        <p:blipFill>
          <a:blip r:embed="rId3">
            <a:alphaModFix/>
          </a:blip>
          <a:stretch>
            <a:fillRect/>
          </a:stretch>
        </p:blipFill>
        <p:spPr>
          <a:xfrm>
            <a:off x="1491425" y="1738326"/>
            <a:ext cx="2141600" cy="3036875"/>
          </a:xfrm>
          <a:prstGeom prst="rect">
            <a:avLst/>
          </a:prstGeom>
          <a:noFill/>
          <a:ln>
            <a:noFill/>
          </a:ln>
        </p:spPr>
      </p:pic>
      <p:pic>
        <p:nvPicPr>
          <p:cNvPr id="2456" name="Google Shape;2456;p198"/>
          <p:cNvPicPr preferRelativeResize="0"/>
          <p:nvPr/>
        </p:nvPicPr>
        <p:blipFill>
          <a:blip r:embed="rId4">
            <a:alphaModFix/>
          </a:blip>
          <a:stretch>
            <a:fillRect/>
          </a:stretch>
        </p:blipFill>
        <p:spPr>
          <a:xfrm>
            <a:off x="5487725" y="1738325"/>
            <a:ext cx="2092641" cy="3036875"/>
          </a:xfrm>
          <a:prstGeom prst="rect">
            <a:avLst/>
          </a:prstGeom>
          <a:noFill/>
          <a:ln>
            <a:noFill/>
          </a:ln>
        </p:spPr>
      </p:pic>
      <p:sp>
        <p:nvSpPr>
          <p:cNvPr id="2457" name="Google Shape;2457;p198"/>
          <p:cNvSpPr txBox="1"/>
          <p:nvPr/>
        </p:nvSpPr>
        <p:spPr>
          <a:xfrm>
            <a:off x="1277925" y="1122725"/>
            <a:ext cx="2568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LSTM layer</a:t>
            </a:r>
            <a:endParaRPr b="1">
              <a:latin typeface="Roboto Condensed"/>
              <a:ea typeface="Roboto Condensed"/>
              <a:cs typeface="Roboto Condensed"/>
              <a:sym typeface="Roboto Condensed"/>
            </a:endParaRPr>
          </a:p>
          <a:p>
            <a:pPr marL="0" lvl="0" indent="0" algn="ctr" rtl="0">
              <a:spcBef>
                <a:spcPts val="0"/>
              </a:spcBef>
              <a:spcAft>
                <a:spcPts val="0"/>
              </a:spcAft>
              <a:buNone/>
            </a:pPr>
            <a:r>
              <a:rPr lang="en" b="1">
                <a:latin typeface="Roboto Condensed"/>
                <a:ea typeface="Roboto Condensed"/>
                <a:cs typeface="Roboto Condensed"/>
                <a:sym typeface="Roboto Condensed"/>
              </a:rPr>
              <a:t>Validation accuracy: </a:t>
            </a:r>
            <a:r>
              <a:rPr lang="en" b="1">
                <a:highlight>
                  <a:srgbClr val="00FF00"/>
                </a:highlight>
                <a:latin typeface="Roboto Condensed"/>
                <a:ea typeface="Roboto Condensed"/>
                <a:cs typeface="Roboto Condensed"/>
                <a:sym typeface="Roboto Condensed"/>
              </a:rPr>
              <a:t>0.5548</a:t>
            </a:r>
            <a:r>
              <a:rPr lang="en" b="1">
                <a:latin typeface="Roboto Condensed"/>
                <a:ea typeface="Roboto Condensed"/>
                <a:cs typeface="Roboto Condensed"/>
                <a:sym typeface="Roboto Condensed"/>
              </a:rPr>
              <a:t> </a:t>
            </a:r>
            <a:endParaRPr b="1">
              <a:latin typeface="Roboto Condensed"/>
              <a:ea typeface="Roboto Condensed"/>
              <a:cs typeface="Roboto Condensed"/>
              <a:sym typeface="Roboto Condensed"/>
            </a:endParaRPr>
          </a:p>
        </p:txBody>
      </p:sp>
      <p:sp>
        <p:nvSpPr>
          <p:cNvPr id="2458" name="Google Shape;2458;p198"/>
          <p:cNvSpPr txBox="1"/>
          <p:nvPr/>
        </p:nvSpPr>
        <p:spPr>
          <a:xfrm>
            <a:off x="5249750" y="1122725"/>
            <a:ext cx="2568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GRU layer</a:t>
            </a:r>
            <a:endParaRPr b="1">
              <a:latin typeface="Roboto Condensed"/>
              <a:ea typeface="Roboto Condensed"/>
              <a:cs typeface="Roboto Condensed"/>
              <a:sym typeface="Roboto Condensed"/>
            </a:endParaRPr>
          </a:p>
          <a:p>
            <a:pPr marL="0" lvl="0" indent="0" algn="ctr" rtl="0">
              <a:spcBef>
                <a:spcPts val="0"/>
              </a:spcBef>
              <a:spcAft>
                <a:spcPts val="0"/>
              </a:spcAft>
              <a:buNone/>
            </a:pPr>
            <a:r>
              <a:rPr lang="en" b="1">
                <a:latin typeface="Roboto Condensed"/>
                <a:ea typeface="Roboto Condensed"/>
                <a:cs typeface="Roboto Condensed"/>
                <a:sym typeface="Roboto Condensed"/>
              </a:rPr>
              <a:t>Validation accuracy: 0.5105 </a:t>
            </a:r>
            <a:endParaRPr b="1">
              <a:latin typeface="Roboto Condensed"/>
              <a:ea typeface="Roboto Condensed"/>
              <a:cs typeface="Roboto Condensed"/>
              <a:sym typeface="Roboto Condensed"/>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462"/>
        <p:cNvGrpSpPr/>
        <p:nvPr/>
      </p:nvGrpSpPr>
      <p:grpSpPr>
        <a:xfrm>
          <a:off x="0" y="0"/>
          <a:ext cx="0" cy="0"/>
          <a:chOff x="0" y="0"/>
          <a:chExt cx="0" cy="0"/>
        </a:xfrm>
      </p:grpSpPr>
      <p:sp>
        <p:nvSpPr>
          <p:cNvPr id="2463" name="Google Shape;2463;p199"/>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Change Optimiser</a:t>
            </a:r>
            <a:endParaRPr/>
          </a:p>
        </p:txBody>
      </p:sp>
      <p:pic>
        <p:nvPicPr>
          <p:cNvPr id="2464" name="Google Shape;2464;p199"/>
          <p:cNvPicPr preferRelativeResize="0"/>
          <p:nvPr/>
        </p:nvPicPr>
        <p:blipFill>
          <a:blip r:embed="rId3">
            <a:alphaModFix/>
          </a:blip>
          <a:stretch>
            <a:fillRect/>
          </a:stretch>
        </p:blipFill>
        <p:spPr>
          <a:xfrm>
            <a:off x="3508338" y="1772300"/>
            <a:ext cx="2127325" cy="3031225"/>
          </a:xfrm>
          <a:prstGeom prst="rect">
            <a:avLst/>
          </a:prstGeom>
          <a:noFill/>
          <a:ln>
            <a:noFill/>
          </a:ln>
        </p:spPr>
      </p:pic>
      <p:pic>
        <p:nvPicPr>
          <p:cNvPr id="2465" name="Google Shape;2465;p199"/>
          <p:cNvPicPr preferRelativeResize="0"/>
          <p:nvPr/>
        </p:nvPicPr>
        <p:blipFill>
          <a:blip r:embed="rId4">
            <a:alphaModFix/>
          </a:blip>
          <a:stretch>
            <a:fillRect/>
          </a:stretch>
        </p:blipFill>
        <p:spPr>
          <a:xfrm>
            <a:off x="739325" y="1769476"/>
            <a:ext cx="2141600" cy="3036875"/>
          </a:xfrm>
          <a:prstGeom prst="rect">
            <a:avLst/>
          </a:prstGeom>
          <a:noFill/>
          <a:ln>
            <a:noFill/>
          </a:ln>
        </p:spPr>
      </p:pic>
      <p:pic>
        <p:nvPicPr>
          <p:cNvPr id="2466" name="Google Shape;2466;p199"/>
          <p:cNvPicPr preferRelativeResize="0"/>
          <p:nvPr/>
        </p:nvPicPr>
        <p:blipFill>
          <a:blip r:embed="rId5">
            <a:alphaModFix/>
          </a:blip>
          <a:stretch>
            <a:fillRect/>
          </a:stretch>
        </p:blipFill>
        <p:spPr>
          <a:xfrm>
            <a:off x="6419325" y="1778075"/>
            <a:ext cx="2127300" cy="3019671"/>
          </a:xfrm>
          <a:prstGeom prst="rect">
            <a:avLst/>
          </a:prstGeom>
          <a:noFill/>
          <a:ln>
            <a:noFill/>
          </a:ln>
        </p:spPr>
      </p:pic>
      <p:sp>
        <p:nvSpPr>
          <p:cNvPr id="2467" name="Google Shape;2467;p199"/>
          <p:cNvSpPr txBox="1"/>
          <p:nvPr/>
        </p:nvSpPr>
        <p:spPr>
          <a:xfrm>
            <a:off x="525825" y="1153875"/>
            <a:ext cx="2568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RMSprop</a:t>
            </a:r>
            <a:endParaRPr b="1">
              <a:latin typeface="Roboto Condensed"/>
              <a:ea typeface="Roboto Condensed"/>
              <a:cs typeface="Roboto Condensed"/>
              <a:sym typeface="Roboto Condensed"/>
            </a:endParaRPr>
          </a:p>
          <a:p>
            <a:pPr marL="0" lvl="0" indent="0" algn="ctr" rtl="0">
              <a:spcBef>
                <a:spcPts val="0"/>
              </a:spcBef>
              <a:spcAft>
                <a:spcPts val="0"/>
              </a:spcAft>
              <a:buNone/>
            </a:pPr>
            <a:r>
              <a:rPr lang="en" b="1">
                <a:latin typeface="Roboto Condensed"/>
                <a:ea typeface="Roboto Condensed"/>
                <a:cs typeface="Roboto Condensed"/>
                <a:sym typeface="Roboto Condensed"/>
              </a:rPr>
              <a:t>Validation accuracy: 0.5548 </a:t>
            </a:r>
            <a:endParaRPr b="1">
              <a:latin typeface="Roboto Condensed"/>
              <a:ea typeface="Roboto Condensed"/>
              <a:cs typeface="Roboto Condensed"/>
              <a:sym typeface="Roboto Condensed"/>
            </a:endParaRPr>
          </a:p>
        </p:txBody>
      </p:sp>
      <p:sp>
        <p:nvSpPr>
          <p:cNvPr id="2468" name="Google Shape;2468;p199"/>
          <p:cNvSpPr txBox="1"/>
          <p:nvPr/>
        </p:nvSpPr>
        <p:spPr>
          <a:xfrm>
            <a:off x="3287700" y="1162475"/>
            <a:ext cx="2568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SGD</a:t>
            </a:r>
            <a:endParaRPr b="1">
              <a:latin typeface="Roboto Condensed"/>
              <a:ea typeface="Roboto Condensed"/>
              <a:cs typeface="Roboto Condensed"/>
              <a:sym typeface="Roboto Condensed"/>
            </a:endParaRPr>
          </a:p>
          <a:p>
            <a:pPr marL="0" lvl="0" indent="0" algn="ctr" rtl="0">
              <a:spcBef>
                <a:spcPts val="0"/>
              </a:spcBef>
              <a:spcAft>
                <a:spcPts val="0"/>
              </a:spcAft>
              <a:buNone/>
            </a:pPr>
            <a:r>
              <a:rPr lang="en" b="1">
                <a:latin typeface="Roboto Condensed"/>
                <a:ea typeface="Roboto Condensed"/>
                <a:cs typeface="Roboto Condensed"/>
                <a:sym typeface="Roboto Condensed"/>
              </a:rPr>
              <a:t>Validation accuracy: 0.2367 </a:t>
            </a:r>
            <a:endParaRPr b="1">
              <a:latin typeface="Roboto Condensed"/>
              <a:ea typeface="Roboto Condensed"/>
              <a:cs typeface="Roboto Condensed"/>
              <a:sym typeface="Roboto Condensed"/>
            </a:endParaRPr>
          </a:p>
        </p:txBody>
      </p:sp>
      <p:sp>
        <p:nvSpPr>
          <p:cNvPr id="2469" name="Google Shape;2469;p199"/>
          <p:cNvSpPr txBox="1"/>
          <p:nvPr/>
        </p:nvSpPr>
        <p:spPr>
          <a:xfrm>
            <a:off x="6198675" y="1162475"/>
            <a:ext cx="2568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Adam</a:t>
            </a:r>
            <a:endParaRPr b="1">
              <a:latin typeface="Roboto Condensed"/>
              <a:ea typeface="Roboto Condensed"/>
              <a:cs typeface="Roboto Condensed"/>
              <a:sym typeface="Roboto Condensed"/>
            </a:endParaRPr>
          </a:p>
          <a:p>
            <a:pPr marL="0" lvl="0" indent="0" algn="ctr" rtl="0">
              <a:spcBef>
                <a:spcPts val="0"/>
              </a:spcBef>
              <a:spcAft>
                <a:spcPts val="0"/>
              </a:spcAft>
              <a:buNone/>
            </a:pPr>
            <a:r>
              <a:rPr lang="en" b="1">
                <a:latin typeface="Roboto Condensed"/>
                <a:ea typeface="Roboto Condensed"/>
                <a:cs typeface="Roboto Condensed"/>
                <a:sym typeface="Roboto Condensed"/>
              </a:rPr>
              <a:t>Validation accuracy: </a:t>
            </a:r>
            <a:r>
              <a:rPr lang="en" b="1">
                <a:highlight>
                  <a:srgbClr val="00FF00"/>
                </a:highlight>
                <a:latin typeface="Roboto Condensed"/>
                <a:ea typeface="Roboto Condensed"/>
                <a:cs typeface="Roboto Condensed"/>
                <a:sym typeface="Roboto Condensed"/>
              </a:rPr>
              <a:t>0.5556</a:t>
            </a:r>
            <a:r>
              <a:rPr lang="en" b="1">
                <a:latin typeface="Roboto Condensed"/>
                <a:ea typeface="Roboto Condensed"/>
                <a:cs typeface="Roboto Condensed"/>
                <a:sym typeface="Roboto Condensed"/>
              </a:rPr>
              <a:t> </a:t>
            </a:r>
            <a:endParaRPr b="1">
              <a:latin typeface="Roboto Condensed"/>
              <a:ea typeface="Roboto Condensed"/>
              <a:cs typeface="Roboto Condensed"/>
              <a:sym typeface="Roboto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7"/>
          <p:cNvSpPr txBox="1">
            <a:spLocks noGrp="1"/>
          </p:cNvSpPr>
          <p:nvPr>
            <p:ph type="ctrTitle"/>
          </p:nvPr>
        </p:nvSpPr>
        <p:spPr>
          <a:xfrm flipH="1">
            <a:off x="457200" y="437050"/>
            <a:ext cx="8229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Adjusting Hyperparameters</a:t>
            </a:r>
            <a:endParaRPr/>
          </a:p>
        </p:txBody>
      </p:sp>
      <p:cxnSp>
        <p:nvCxnSpPr>
          <p:cNvPr id="519" name="Google Shape;519;p47"/>
          <p:cNvCxnSpPr/>
          <p:nvPr/>
        </p:nvCxnSpPr>
        <p:spPr>
          <a:xfrm>
            <a:off x="4086750" y="4235538"/>
            <a:ext cx="970500" cy="0"/>
          </a:xfrm>
          <a:prstGeom prst="straightConnector1">
            <a:avLst/>
          </a:prstGeom>
          <a:noFill/>
          <a:ln w="19050" cap="flat" cmpd="sng">
            <a:solidFill>
              <a:schemeClr val="lt1"/>
            </a:solidFill>
            <a:prstDash val="solid"/>
            <a:round/>
            <a:headEnd type="none" w="med" len="med"/>
            <a:tailEnd type="none" w="med" len="med"/>
          </a:ln>
        </p:spPr>
      </p:cxnSp>
      <p:cxnSp>
        <p:nvCxnSpPr>
          <p:cNvPr id="520" name="Google Shape;520;p47"/>
          <p:cNvCxnSpPr/>
          <p:nvPr/>
        </p:nvCxnSpPr>
        <p:spPr>
          <a:xfrm>
            <a:off x="6316150" y="3683555"/>
            <a:ext cx="970500" cy="0"/>
          </a:xfrm>
          <a:prstGeom prst="straightConnector1">
            <a:avLst/>
          </a:prstGeom>
          <a:noFill/>
          <a:ln w="19050" cap="flat" cmpd="sng">
            <a:solidFill>
              <a:schemeClr val="lt1"/>
            </a:solidFill>
            <a:prstDash val="solid"/>
            <a:round/>
            <a:headEnd type="none" w="med" len="med"/>
            <a:tailEnd type="none" w="med" len="med"/>
          </a:ln>
        </p:spPr>
      </p:cxnSp>
      <p:sp>
        <p:nvSpPr>
          <p:cNvPr id="521" name="Google Shape;521;p47"/>
          <p:cNvSpPr txBox="1"/>
          <p:nvPr/>
        </p:nvSpPr>
        <p:spPr>
          <a:xfrm>
            <a:off x="1553212" y="3633275"/>
            <a:ext cx="1748537"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2"/>
                </a:solidFill>
                <a:latin typeface="Roboto Condensed"/>
                <a:ea typeface="Roboto Condensed"/>
                <a:cs typeface="Roboto Condensed"/>
                <a:sym typeface="Roboto Condensed"/>
              </a:rPr>
              <a:t>Learning Rate @ 0.05</a:t>
            </a:r>
            <a:endParaRPr dirty="0">
              <a:solidFill>
                <a:schemeClr val="lt2"/>
              </a:solidFill>
              <a:latin typeface="Roboto Condensed"/>
              <a:ea typeface="Roboto Condensed"/>
              <a:cs typeface="Roboto Condensed"/>
              <a:sym typeface="Roboto Condensed"/>
            </a:endParaRPr>
          </a:p>
        </p:txBody>
      </p:sp>
      <p:cxnSp>
        <p:nvCxnSpPr>
          <p:cNvPr id="522" name="Google Shape;522;p47"/>
          <p:cNvCxnSpPr/>
          <p:nvPr/>
        </p:nvCxnSpPr>
        <p:spPr>
          <a:xfrm>
            <a:off x="1881988" y="3683555"/>
            <a:ext cx="970500" cy="0"/>
          </a:xfrm>
          <a:prstGeom prst="straightConnector1">
            <a:avLst/>
          </a:prstGeom>
          <a:noFill/>
          <a:ln w="19050" cap="flat" cmpd="sng">
            <a:solidFill>
              <a:schemeClr val="lt1"/>
            </a:solidFill>
            <a:prstDash val="solid"/>
            <a:round/>
            <a:headEnd type="none" w="med" len="med"/>
            <a:tailEnd type="none" w="med" len="med"/>
          </a:ln>
        </p:spPr>
      </p:cxnSp>
      <p:pic>
        <p:nvPicPr>
          <p:cNvPr id="523" name="Google Shape;523;p47"/>
          <p:cNvPicPr preferRelativeResize="0"/>
          <p:nvPr/>
        </p:nvPicPr>
        <p:blipFill>
          <a:blip r:embed="rId3">
            <a:alphaModFix/>
          </a:blip>
          <a:stretch>
            <a:fillRect/>
          </a:stretch>
        </p:blipFill>
        <p:spPr>
          <a:xfrm>
            <a:off x="1447650" y="2375202"/>
            <a:ext cx="1886025" cy="1201948"/>
          </a:xfrm>
          <a:prstGeom prst="rect">
            <a:avLst/>
          </a:prstGeom>
          <a:noFill/>
          <a:ln>
            <a:noFill/>
          </a:ln>
        </p:spPr>
      </p:pic>
      <p:pic>
        <p:nvPicPr>
          <p:cNvPr id="524" name="Google Shape;524;p47"/>
          <p:cNvPicPr preferRelativeResize="0"/>
          <p:nvPr/>
        </p:nvPicPr>
        <p:blipFill>
          <a:blip r:embed="rId4">
            <a:alphaModFix/>
          </a:blip>
          <a:stretch>
            <a:fillRect/>
          </a:stretch>
        </p:blipFill>
        <p:spPr>
          <a:xfrm>
            <a:off x="1448150" y="1249946"/>
            <a:ext cx="1886025" cy="1164903"/>
          </a:xfrm>
          <a:prstGeom prst="rect">
            <a:avLst/>
          </a:prstGeom>
          <a:noFill/>
          <a:ln>
            <a:noFill/>
          </a:ln>
        </p:spPr>
      </p:pic>
      <p:pic>
        <p:nvPicPr>
          <p:cNvPr id="525" name="Google Shape;525;p47"/>
          <p:cNvPicPr preferRelativeResize="0"/>
          <p:nvPr/>
        </p:nvPicPr>
        <p:blipFill>
          <a:blip r:embed="rId5">
            <a:alphaModFix/>
          </a:blip>
          <a:stretch>
            <a:fillRect/>
          </a:stretch>
        </p:blipFill>
        <p:spPr>
          <a:xfrm>
            <a:off x="5815500" y="1231471"/>
            <a:ext cx="1886025" cy="1201879"/>
          </a:xfrm>
          <a:prstGeom prst="rect">
            <a:avLst/>
          </a:prstGeom>
          <a:noFill/>
          <a:ln>
            <a:noFill/>
          </a:ln>
        </p:spPr>
      </p:pic>
      <p:pic>
        <p:nvPicPr>
          <p:cNvPr id="526" name="Google Shape;526;p47"/>
          <p:cNvPicPr preferRelativeResize="0"/>
          <p:nvPr/>
        </p:nvPicPr>
        <p:blipFill>
          <a:blip r:embed="rId6">
            <a:alphaModFix/>
          </a:blip>
          <a:stretch>
            <a:fillRect/>
          </a:stretch>
        </p:blipFill>
        <p:spPr>
          <a:xfrm>
            <a:off x="5815500" y="2433357"/>
            <a:ext cx="1886025" cy="1194068"/>
          </a:xfrm>
          <a:prstGeom prst="rect">
            <a:avLst/>
          </a:prstGeom>
          <a:noFill/>
          <a:ln>
            <a:noFill/>
          </a:ln>
        </p:spPr>
      </p:pic>
      <p:sp>
        <p:nvSpPr>
          <p:cNvPr id="527" name="Google Shape;527;p47"/>
          <p:cNvSpPr txBox="1"/>
          <p:nvPr/>
        </p:nvSpPr>
        <p:spPr>
          <a:xfrm>
            <a:off x="5883712" y="3633275"/>
            <a:ext cx="1949647"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2"/>
                </a:solidFill>
                <a:latin typeface="Roboto Condensed"/>
                <a:ea typeface="Roboto Condensed"/>
                <a:cs typeface="Roboto Condensed"/>
                <a:sym typeface="Roboto Condensed"/>
              </a:rPr>
              <a:t>Learning Rate @ 0.001</a:t>
            </a:r>
            <a:endParaRPr dirty="0">
              <a:solidFill>
                <a:schemeClr val="lt2"/>
              </a:solidFill>
              <a:latin typeface="Roboto Condensed"/>
              <a:ea typeface="Roboto Condensed"/>
              <a:cs typeface="Roboto Condensed"/>
              <a:sym typeface="Roboto Condensed"/>
            </a:endParaRPr>
          </a:p>
        </p:txBody>
      </p:sp>
      <p:pic>
        <p:nvPicPr>
          <p:cNvPr id="528" name="Google Shape;528;p47"/>
          <p:cNvPicPr preferRelativeResize="0"/>
          <p:nvPr/>
        </p:nvPicPr>
        <p:blipFill>
          <a:blip r:embed="rId7">
            <a:alphaModFix/>
          </a:blip>
          <a:stretch>
            <a:fillRect/>
          </a:stretch>
        </p:blipFill>
        <p:spPr>
          <a:xfrm>
            <a:off x="3631575" y="1798386"/>
            <a:ext cx="1886025" cy="1149389"/>
          </a:xfrm>
          <a:prstGeom prst="rect">
            <a:avLst/>
          </a:prstGeom>
          <a:noFill/>
          <a:ln>
            <a:noFill/>
          </a:ln>
        </p:spPr>
      </p:pic>
      <p:pic>
        <p:nvPicPr>
          <p:cNvPr id="529" name="Google Shape;529;p47"/>
          <p:cNvPicPr preferRelativeResize="0"/>
          <p:nvPr/>
        </p:nvPicPr>
        <p:blipFill>
          <a:blip r:embed="rId8">
            <a:alphaModFix/>
          </a:blip>
          <a:stretch>
            <a:fillRect/>
          </a:stretch>
        </p:blipFill>
        <p:spPr>
          <a:xfrm>
            <a:off x="3631575" y="2947765"/>
            <a:ext cx="1886025" cy="1191510"/>
          </a:xfrm>
          <a:prstGeom prst="rect">
            <a:avLst/>
          </a:prstGeom>
          <a:noFill/>
          <a:ln>
            <a:noFill/>
          </a:ln>
        </p:spPr>
      </p:pic>
      <p:sp>
        <p:nvSpPr>
          <p:cNvPr id="530" name="Google Shape;530;p47"/>
          <p:cNvSpPr txBox="1"/>
          <p:nvPr/>
        </p:nvSpPr>
        <p:spPr>
          <a:xfrm>
            <a:off x="3697187" y="4189450"/>
            <a:ext cx="1886025"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2"/>
                </a:solidFill>
                <a:latin typeface="Roboto Condensed"/>
                <a:ea typeface="Roboto Condensed"/>
                <a:cs typeface="Roboto Condensed"/>
                <a:sym typeface="Roboto Condensed"/>
              </a:rPr>
              <a:t>Learning Rate @ 0.005</a:t>
            </a:r>
            <a:endParaRPr dirty="0">
              <a:solidFill>
                <a:schemeClr val="lt2"/>
              </a:solidFill>
              <a:latin typeface="Roboto Condensed"/>
              <a:ea typeface="Roboto Condensed"/>
              <a:cs typeface="Roboto Condensed"/>
              <a:sym typeface="Roboto Condensed"/>
            </a:endParaRPr>
          </a:p>
        </p:txBody>
      </p:sp>
      <p:sp>
        <p:nvSpPr>
          <p:cNvPr id="531" name="Google Shape;531;p47"/>
          <p:cNvSpPr txBox="1"/>
          <p:nvPr/>
        </p:nvSpPr>
        <p:spPr>
          <a:xfrm>
            <a:off x="595225" y="4235550"/>
            <a:ext cx="2156400" cy="554100"/>
          </a:xfrm>
          <a:prstGeom prst="rect">
            <a:avLst/>
          </a:prstGeom>
          <a:solidFill>
            <a:schemeClr val="accent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Result:</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SGD Learning Rate @  0.01 Used</a:t>
            </a:r>
            <a:endParaRPr sz="1200">
              <a:solidFill>
                <a:schemeClr val="lt2"/>
              </a:solidFill>
              <a:latin typeface="Roboto Condensed"/>
              <a:ea typeface="Roboto Condensed"/>
              <a:cs typeface="Roboto Condensed"/>
              <a:sym typeface="Roboto Condensed"/>
            </a:endParaRPr>
          </a:p>
        </p:txBody>
      </p:sp>
      <p:sp>
        <p:nvSpPr>
          <p:cNvPr id="532" name="Google Shape;532;p47"/>
          <p:cNvSpPr txBox="1"/>
          <p:nvPr/>
        </p:nvSpPr>
        <p:spPr>
          <a:xfrm>
            <a:off x="5699499" y="4134385"/>
            <a:ext cx="3284481" cy="923299"/>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lt2"/>
                </a:solidFill>
                <a:latin typeface="Roboto Condensed"/>
                <a:ea typeface="Roboto Condensed"/>
                <a:cs typeface="Roboto Condensed"/>
                <a:sym typeface="Roboto Condensed"/>
              </a:rPr>
              <a:t>Explanation:</a:t>
            </a:r>
            <a:endParaRPr sz="1200" dirty="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dirty="0">
                <a:solidFill>
                  <a:schemeClr val="lt2"/>
                </a:solidFill>
                <a:latin typeface="Roboto Condensed"/>
                <a:ea typeface="Roboto Condensed"/>
                <a:cs typeface="Roboto Condensed"/>
                <a:sym typeface="Roboto Condensed"/>
              </a:rPr>
              <a:t>0.05 Performed Worse </a:t>
            </a:r>
            <a:endParaRPr sz="1200" dirty="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dirty="0">
                <a:solidFill>
                  <a:schemeClr val="lt2"/>
                </a:solidFill>
                <a:latin typeface="Roboto Condensed"/>
                <a:ea typeface="Roboto Condensed"/>
                <a:cs typeface="Roboto Condensed"/>
                <a:sym typeface="Roboto Condensed"/>
              </a:rPr>
              <a:t>&amp; 0.005 Had Not Much Effect &amp; Took Longer</a:t>
            </a:r>
            <a:endParaRPr sz="1200" dirty="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dirty="0">
                <a:solidFill>
                  <a:schemeClr val="lt2"/>
                </a:solidFill>
                <a:latin typeface="Roboto Condensed"/>
                <a:ea typeface="Roboto Condensed"/>
                <a:cs typeface="Roboto Condensed"/>
                <a:sym typeface="Roboto Condensed"/>
              </a:rPr>
              <a:t>0.001 Was More Inconsistent &amp; Had A Lower Value</a:t>
            </a:r>
            <a:endParaRPr sz="1200" dirty="0">
              <a:solidFill>
                <a:schemeClr val="lt2"/>
              </a:solidFill>
              <a:latin typeface="Roboto Condensed"/>
              <a:ea typeface="Roboto Condensed"/>
              <a:cs typeface="Roboto Condensed"/>
              <a:sym typeface="Roboto Condensed"/>
            </a:endParaRPr>
          </a:p>
        </p:txBody>
      </p:sp>
      <p:grpSp>
        <p:nvGrpSpPr>
          <p:cNvPr id="533" name="Google Shape;533;p47"/>
          <p:cNvGrpSpPr/>
          <p:nvPr/>
        </p:nvGrpSpPr>
        <p:grpSpPr>
          <a:xfrm>
            <a:off x="7171111" y="700773"/>
            <a:ext cx="345750" cy="337039"/>
            <a:chOff x="-31817400" y="3910025"/>
            <a:chExt cx="301675" cy="294075"/>
          </a:xfrm>
        </p:grpSpPr>
        <p:sp>
          <p:nvSpPr>
            <p:cNvPr id="534" name="Google Shape;534;p4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74" name="Google Shape;2474;p200"/>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Change Learning Rate</a:t>
            </a:r>
            <a:endParaRPr/>
          </a:p>
        </p:txBody>
      </p:sp>
      <p:pic>
        <p:nvPicPr>
          <p:cNvPr id="2475" name="Google Shape;2475;p200"/>
          <p:cNvPicPr preferRelativeResize="0"/>
          <p:nvPr/>
        </p:nvPicPr>
        <p:blipFill>
          <a:blip r:embed="rId3">
            <a:alphaModFix/>
          </a:blip>
          <a:stretch>
            <a:fillRect/>
          </a:stretch>
        </p:blipFill>
        <p:spPr>
          <a:xfrm>
            <a:off x="2582425" y="1799700"/>
            <a:ext cx="1917350" cy="2721650"/>
          </a:xfrm>
          <a:prstGeom prst="rect">
            <a:avLst/>
          </a:prstGeom>
          <a:noFill/>
          <a:ln>
            <a:noFill/>
          </a:ln>
        </p:spPr>
      </p:pic>
      <p:pic>
        <p:nvPicPr>
          <p:cNvPr id="2476" name="Google Shape;2476;p200"/>
          <p:cNvPicPr preferRelativeResize="0"/>
          <p:nvPr/>
        </p:nvPicPr>
        <p:blipFill>
          <a:blip r:embed="rId4">
            <a:alphaModFix/>
          </a:blip>
          <a:stretch>
            <a:fillRect/>
          </a:stretch>
        </p:blipFill>
        <p:spPr>
          <a:xfrm>
            <a:off x="453925" y="1799700"/>
            <a:ext cx="1867179" cy="2721650"/>
          </a:xfrm>
          <a:prstGeom prst="rect">
            <a:avLst/>
          </a:prstGeom>
          <a:noFill/>
          <a:ln>
            <a:noFill/>
          </a:ln>
        </p:spPr>
      </p:pic>
      <p:pic>
        <p:nvPicPr>
          <p:cNvPr id="2477" name="Google Shape;2477;p200"/>
          <p:cNvPicPr preferRelativeResize="0"/>
          <p:nvPr/>
        </p:nvPicPr>
        <p:blipFill>
          <a:blip r:embed="rId5">
            <a:alphaModFix/>
          </a:blip>
          <a:stretch>
            <a:fillRect/>
          </a:stretch>
        </p:blipFill>
        <p:spPr>
          <a:xfrm>
            <a:off x="4707025" y="1802181"/>
            <a:ext cx="1867175" cy="2716695"/>
          </a:xfrm>
          <a:prstGeom prst="rect">
            <a:avLst/>
          </a:prstGeom>
          <a:noFill/>
          <a:ln>
            <a:noFill/>
          </a:ln>
        </p:spPr>
      </p:pic>
      <p:pic>
        <p:nvPicPr>
          <p:cNvPr id="2478" name="Google Shape;2478;p200"/>
          <p:cNvPicPr preferRelativeResize="0"/>
          <p:nvPr/>
        </p:nvPicPr>
        <p:blipFill>
          <a:blip r:embed="rId6">
            <a:alphaModFix/>
          </a:blip>
          <a:stretch>
            <a:fillRect/>
          </a:stretch>
        </p:blipFill>
        <p:spPr>
          <a:xfrm>
            <a:off x="6736825" y="1800733"/>
            <a:ext cx="1867175" cy="2719581"/>
          </a:xfrm>
          <a:prstGeom prst="rect">
            <a:avLst/>
          </a:prstGeom>
          <a:noFill/>
          <a:ln>
            <a:noFill/>
          </a:ln>
        </p:spPr>
      </p:pic>
      <p:sp>
        <p:nvSpPr>
          <p:cNvPr id="2479" name="Google Shape;2479;p200"/>
          <p:cNvSpPr txBox="1"/>
          <p:nvPr/>
        </p:nvSpPr>
        <p:spPr>
          <a:xfrm>
            <a:off x="2256800" y="1186575"/>
            <a:ext cx="2568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Adam (lr=0.01)</a:t>
            </a:r>
            <a:endParaRPr b="1">
              <a:latin typeface="Roboto Condensed"/>
              <a:ea typeface="Roboto Condensed"/>
              <a:cs typeface="Roboto Condensed"/>
              <a:sym typeface="Roboto Condensed"/>
            </a:endParaRPr>
          </a:p>
          <a:p>
            <a:pPr marL="0" lvl="0" indent="0" algn="ctr" rtl="0">
              <a:spcBef>
                <a:spcPts val="0"/>
              </a:spcBef>
              <a:spcAft>
                <a:spcPts val="0"/>
              </a:spcAft>
              <a:buNone/>
            </a:pPr>
            <a:r>
              <a:rPr lang="en" b="1">
                <a:latin typeface="Roboto Condensed"/>
                <a:ea typeface="Roboto Condensed"/>
                <a:cs typeface="Roboto Condensed"/>
                <a:sym typeface="Roboto Condensed"/>
              </a:rPr>
              <a:t>Val acc: </a:t>
            </a:r>
            <a:r>
              <a:rPr lang="en" b="1">
                <a:highlight>
                  <a:srgbClr val="00FF00"/>
                </a:highlight>
                <a:latin typeface="Roboto Condensed"/>
                <a:ea typeface="Roboto Condensed"/>
                <a:cs typeface="Roboto Condensed"/>
                <a:sym typeface="Roboto Condensed"/>
              </a:rPr>
              <a:t>0.5556</a:t>
            </a:r>
            <a:r>
              <a:rPr lang="en" b="1">
                <a:latin typeface="Roboto Condensed"/>
                <a:ea typeface="Roboto Condensed"/>
                <a:cs typeface="Roboto Condensed"/>
                <a:sym typeface="Roboto Condensed"/>
              </a:rPr>
              <a:t> </a:t>
            </a:r>
            <a:endParaRPr b="1">
              <a:latin typeface="Roboto Condensed"/>
              <a:ea typeface="Roboto Condensed"/>
              <a:cs typeface="Roboto Condensed"/>
              <a:sym typeface="Roboto Condensed"/>
            </a:endParaRPr>
          </a:p>
        </p:txBody>
      </p:sp>
      <p:sp>
        <p:nvSpPr>
          <p:cNvPr id="2480" name="Google Shape;2480;p200"/>
          <p:cNvSpPr txBox="1"/>
          <p:nvPr/>
        </p:nvSpPr>
        <p:spPr>
          <a:xfrm>
            <a:off x="103213" y="1186575"/>
            <a:ext cx="2568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Adam (lr=0.001)</a:t>
            </a:r>
            <a:endParaRPr b="1">
              <a:latin typeface="Roboto Condensed"/>
              <a:ea typeface="Roboto Condensed"/>
              <a:cs typeface="Roboto Condensed"/>
              <a:sym typeface="Roboto Condensed"/>
            </a:endParaRPr>
          </a:p>
          <a:p>
            <a:pPr marL="0" lvl="0" indent="0" algn="ctr" rtl="0">
              <a:spcBef>
                <a:spcPts val="0"/>
              </a:spcBef>
              <a:spcAft>
                <a:spcPts val="0"/>
              </a:spcAft>
              <a:buNone/>
            </a:pPr>
            <a:r>
              <a:rPr lang="en" b="1">
                <a:latin typeface="Roboto Condensed"/>
                <a:ea typeface="Roboto Condensed"/>
                <a:cs typeface="Roboto Condensed"/>
                <a:sym typeface="Roboto Condensed"/>
              </a:rPr>
              <a:t>Val acc: 0.5037</a:t>
            </a:r>
            <a:endParaRPr b="1">
              <a:latin typeface="Roboto Condensed"/>
              <a:ea typeface="Roboto Condensed"/>
              <a:cs typeface="Roboto Condensed"/>
              <a:sym typeface="Roboto Condensed"/>
            </a:endParaRPr>
          </a:p>
        </p:txBody>
      </p:sp>
      <p:sp>
        <p:nvSpPr>
          <p:cNvPr id="2481" name="Google Shape;2481;p200"/>
          <p:cNvSpPr txBox="1"/>
          <p:nvPr/>
        </p:nvSpPr>
        <p:spPr>
          <a:xfrm>
            <a:off x="4356300" y="1186575"/>
            <a:ext cx="2568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Adam (lr=0.02)</a:t>
            </a:r>
            <a:endParaRPr b="1">
              <a:latin typeface="Roboto Condensed"/>
              <a:ea typeface="Roboto Condensed"/>
              <a:cs typeface="Roboto Condensed"/>
              <a:sym typeface="Roboto Condensed"/>
            </a:endParaRPr>
          </a:p>
          <a:p>
            <a:pPr marL="0" lvl="0" indent="0" algn="ctr" rtl="0">
              <a:spcBef>
                <a:spcPts val="0"/>
              </a:spcBef>
              <a:spcAft>
                <a:spcPts val="0"/>
              </a:spcAft>
              <a:buNone/>
            </a:pPr>
            <a:r>
              <a:rPr lang="en" b="1">
                <a:latin typeface="Roboto Condensed"/>
                <a:ea typeface="Roboto Condensed"/>
                <a:cs typeface="Roboto Condensed"/>
                <a:sym typeface="Roboto Condensed"/>
              </a:rPr>
              <a:t>Val acc: 0.5471 </a:t>
            </a:r>
            <a:endParaRPr b="1">
              <a:latin typeface="Roboto Condensed"/>
              <a:ea typeface="Roboto Condensed"/>
              <a:cs typeface="Roboto Condensed"/>
              <a:sym typeface="Roboto Condensed"/>
            </a:endParaRPr>
          </a:p>
        </p:txBody>
      </p:sp>
      <p:sp>
        <p:nvSpPr>
          <p:cNvPr id="2482" name="Google Shape;2482;p200"/>
          <p:cNvSpPr txBox="1"/>
          <p:nvPr/>
        </p:nvSpPr>
        <p:spPr>
          <a:xfrm>
            <a:off x="6386113" y="1186575"/>
            <a:ext cx="2568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Adam (lr=0.05)</a:t>
            </a:r>
            <a:endParaRPr b="1">
              <a:latin typeface="Roboto Condensed"/>
              <a:ea typeface="Roboto Condensed"/>
              <a:cs typeface="Roboto Condensed"/>
              <a:sym typeface="Roboto Condensed"/>
            </a:endParaRPr>
          </a:p>
          <a:p>
            <a:pPr marL="0" lvl="0" indent="0" algn="ctr" rtl="0">
              <a:spcBef>
                <a:spcPts val="0"/>
              </a:spcBef>
              <a:spcAft>
                <a:spcPts val="0"/>
              </a:spcAft>
              <a:buNone/>
            </a:pPr>
            <a:r>
              <a:rPr lang="en" b="1">
                <a:latin typeface="Roboto Condensed"/>
                <a:ea typeface="Roboto Condensed"/>
                <a:cs typeface="Roboto Condensed"/>
                <a:sym typeface="Roboto Condensed"/>
              </a:rPr>
              <a:t>Val acc: 0.5079 </a:t>
            </a:r>
            <a:endParaRPr b="1">
              <a:latin typeface="Roboto Condensed"/>
              <a:ea typeface="Roboto Condensed"/>
              <a:cs typeface="Roboto Condensed"/>
              <a:sym typeface="Roboto Condensed"/>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486"/>
        <p:cNvGrpSpPr/>
        <p:nvPr/>
      </p:nvGrpSpPr>
      <p:grpSpPr>
        <a:xfrm>
          <a:off x="0" y="0"/>
          <a:ext cx="0" cy="0"/>
          <a:chOff x="0" y="0"/>
          <a:chExt cx="0" cy="0"/>
        </a:xfrm>
      </p:grpSpPr>
      <p:sp>
        <p:nvSpPr>
          <p:cNvPr id="2487" name="Google Shape;2487;p201"/>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Scale Up the Model</a:t>
            </a:r>
            <a:endParaRPr/>
          </a:p>
        </p:txBody>
      </p:sp>
      <p:sp>
        <p:nvSpPr>
          <p:cNvPr id="2488" name="Google Shape;2488;p201"/>
          <p:cNvSpPr txBox="1"/>
          <p:nvPr/>
        </p:nvSpPr>
        <p:spPr>
          <a:xfrm>
            <a:off x="540000" y="1232700"/>
            <a:ext cx="2568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1 LSTM layer</a:t>
            </a:r>
            <a:endParaRPr b="1">
              <a:latin typeface="Roboto Condensed"/>
              <a:ea typeface="Roboto Condensed"/>
              <a:cs typeface="Roboto Condensed"/>
              <a:sym typeface="Roboto Condensed"/>
            </a:endParaRPr>
          </a:p>
          <a:p>
            <a:pPr marL="0" lvl="0" indent="0" algn="ctr" rtl="0">
              <a:spcBef>
                <a:spcPts val="0"/>
              </a:spcBef>
              <a:spcAft>
                <a:spcPts val="0"/>
              </a:spcAft>
              <a:buNone/>
            </a:pPr>
            <a:r>
              <a:rPr lang="en" b="1">
                <a:latin typeface="Roboto Condensed"/>
                <a:ea typeface="Roboto Condensed"/>
                <a:cs typeface="Roboto Condensed"/>
                <a:sym typeface="Roboto Condensed"/>
              </a:rPr>
              <a:t>Validation accuracy: 0.5556 </a:t>
            </a:r>
            <a:endParaRPr b="1">
              <a:latin typeface="Roboto Condensed"/>
              <a:ea typeface="Roboto Condensed"/>
              <a:cs typeface="Roboto Condensed"/>
              <a:sym typeface="Roboto Condensed"/>
            </a:endParaRPr>
          </a:p>
        </p:txBody>
      </p:sp>
      <p:sp>
        <p:nvSpPr>
          <p:cNvPr id="2489" name="Google Shape;2489;p201"/>
          <p:cNvSpPr txBox="1"/>
          <p:nvPr/>
        </p:nvSpPr>
        <p:spPr>
          <a:xfrm>
            <a:off x="3327350" y="1232700"/>
            <a:ext cx="2568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2 LSTM layer</a:t>
            </a:r>
            <a:endParaRPr b="1">
              <a:latin typeface="Roboto Condensed"/>
              <a:ea typeface="Roboto Condensed"/>
              <a:cs typeface="Roboto Condensed"/>
              <a:sym typeface="Roboto Condensed"/>
            </a:endParaRPr>
          </a:p>
          <a:p>
            <a:pPr marL="0" lvl="0" indent="0" algn="ctr" rtl="0">
              <a:spcBef>
                <a:spcPts val="0"/>
              </a:spcBef>
              <a:spcAft>
                <a:spcPts val="0"/>
              </a:spcAft>
              <a:buNone/>
            </a:pPr>
            <a:r>
              <a:rPr lang="en" b="1">
                <a:latin typeface="Roboto Condensed"/>
                <a:ea typeface="Roboto Condensed"/>
                <a:cs typeface="Roboto Condensed"/>
                <a:sym typeface="Roboto Condensed"/>
              </a:rPr>
              <a:t>Validation accuracy: </a:t>
            </a:r>
            <a:r>
              <a:rPr lang="en" b="1">
                <a:highlight>
                  <a:srgbClr val="00FF00"/>
                </a:highlight>
                <a:latin typeface="Roboto Condensed"/>
                <a:ea typeface="Roboto Condensed"/>
                <a:cs typeface="Roboto Condensed"/>
                <a:sym typeface="Roboto Condensed"/>
              </a:rPr>
              <a:t>0.5618</a:t>
            </a:r>
            <a:r>
              <a:rPr lang="en" b="1">
                <a:latin typeface="Roboto Condensed"/>
                <a:ea typeface="Roboto Condensed"/>
                <a:cs typeface="Roboto Condensed"/>
                <a:sym typeface="Roboto Condensed"/>
              </a:rPr>
              <a:t> </a:t>
            </a:r>
            <a:endParaRPr b="1">
              <a:latin typeface="Roboto Condensed"/>
              <a:ea typeface="Roboto Condensed"/>
              <a:cs typeface="Roboto Condensed"/>
              <a:sym typeface="Roboto Condensed"/>
            </a:endParaRPr>
          </a:p>
        </p:txBody>
      </p:sp>
      <p:pic>
        <p:nvPicPr>
          <p:cNvPr id="2490" name="Google Shape;2490;p201"/>
          <p:cNvPicPr preferRelativeResize="0"/>
          <p:nvPr/>
        </p:nvPicPr>
        <p:blipFill>
          <a:blip r:embed="rId3">
            <a:alphaModFix/>
          </a:blip>
          <a:stretch>
            <a:fillRect/>
          </a:stretch>
        </p:blipFill>
        <p:spPr>
          <a:xfrm>
            <a:off x="3573425" y="1848300"/>
            <a:ext cx="2076450" cy="2894449"/>
          </a:xfrm>
          <a:prstGeom prst="rect">
            <a:avLst/>
          </a:prstGeom>
          <a:noFill/>
          <a:ln>
            <a:noFill/>
          </a:ln>
        </p:spPr>
      </p:pic>
      <p:pic>
        <p:nvPicPr>
          <p:cNvPr id="2491" name="Google Shape;2491;p201"/>
          <p:cNvPicPr preferRelativeResize="0"/>
          <p:nvPr/>
        </p:nvPicPr>
        <p:blipFill>
          <a:blip r:embed="rId4">
            <a:alphaModFix/>
          </a:blip>
          <a:stretch>
            <a:fillRect/>
          </a:stretch>
        </p:blipFill>
        <p:spPr>
          <a:xfrm>
            <a:off x="804750" y="1848299"/>
            <a:ext cx="2039097" cy="2894450"/>
          </a:xfrm>
          <a:prstGeom prst="rect">
            <a:avLst/>
          </a:prstGeom>
          <a:noFill/>
          <a:ln>
            <a:noFill/>
          </a:ln>
        </p:spPr>
      </p:pic>
      <p:pic>
        <p:nvPicPr>
          <p:cNvPr id="2492" name="Google Shape;2492;p201"/>
          <p:cNvPicPr preferRelativeResize="0"/>
          <p:nvPr/>
        </p:nvPicPr>
        <p:blipFill>
          <a:blip r:embed="rId5">
            <a:alphaModFix/>
          </a:blip>
          <a:stretch>
            <a:fillRect/>
          </a:stretch>
        </p:blipFill>
        <p:spPr>
          <a:xfrm>
            <a:off x="6556450" y="1848301"/>
            <a:ext cx="1971067" cy="2894450"/>
          </a:xfrm>
          <a:prstGeom prst="rect">
            <a:avLst/>
          </a:prstGeom>
          <a:noFill/>
          <a:ln>
            <a:noFill/>
          </a:ln>
        </p:spPr>
      </p:pic>
      <p:sp>
        <p:nvSpPr>
          <p:cNvPr id="2493" name="Google Shape;2493;p201"/>
          <p:cNvSpPr txBox="1"/>
          <p:nvPr/>
        </p:nvSpPr>
        <p:spPr>
          <a:xfrm>
            <a:off x="6257688" y="1232700"/>
            <a:ext cx="2568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3 LSTM layer</a:t>
            </a:r>
            <a:endParaRPr b="1">
              <a:latin typeface="Roboto Condensed"/>
              <a:ea typeface="Roboto Condensed"/>
              <a:cs typeface="Roboto Condensed"/>
              <a:sym typeface="Roboto Condensed"/>
            </a:endParaRPr>
          </a:p>
          <a:p>
            <a:pPr marL="0" lvl="0" indent="0" algn="ctr" rtl="0">
              <a:spcBef>
                <a:spcPts val="0"/>
              </a:spcBef>
              <a:spcAft>
                <a:spcPts val="0"/>
              </a:spcAft>
              <a:buNone/>
            </a:pPr>
            <a:r>
              <a:rPr lang="en" b="1">
                <a:latin typeface="Roboto Condensed"/>
                <a:ea typeface="Roboto Condensed"/>
                <a:cs typeface="Roboto Condensed"/>
                <a:sym typeface="Roboto Condensed"/>
              </a:rPr>
              <a:t>Validation accuracy: 0.5521 </a:t>
            </a:r>
            <a:endParaRPr b="1">
              <a:latin typeface="Roboto Condensed"/>
              <a:ea typeface="Roboto Condensed"/>
              <a:cs typeface="Roboto Condensed"/>
              <a:sym typeface="Roboto Condense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sp>
        <p:nvSpPr>
          <p:cNvPr id="2498" name="Google Shape;2498;p202"/>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Change batch size</a:t>
            </a:r>
            <a:endParaRPr/>
          </a:p>
        </p:txBody>
      </p:sp>
      <p:pic>
        <p:nvPicPr>
          <p:cNvPr id="2499" name="Google Shape;2499;p202"/>
          <p:cNvPicPr preferRelativeResize="0"/>
          <p:nvPr/>
        </p:nvPicPr>
        <p:blipFill>
          <a:blip r:embed="rId3">
            <a:alphaModFix/>
          </a:blip>
          <a:stretch>
            <a:fillRect/>
          </a:stretch>
        </p:blipFill>
        <p:spPr>
          <a:xfrm>
            <a:off x="6336600" y="1848301"/>
            <a:ext cx="1966201" cy="2894450"/>
          </a:xfrm>
          <a:prstGeom prst="rect">
            <a:avLst/>
          </a:prstGeom>
          <a:noFill/>
          <a:ln>
            <a:noFill/>
          </a:ln>
        </p:spPr>
      </p:pic>
      <p:pic>
        <p:nvPicPr>
          <p:cNvPr id="2500" name="Google Shape;2500;p202"/>
          <p:cNvPicPr preferRelativeResize="0"/>
          <p:nvPr/>
        </p:nvPicPr>
        <p:blipFill>
          <a:blip r:embed="rId4">
            <a:alphaModFix/>
          </a:blip>
          <a:stretch>
            <a:fillRect/>
          </a:stretch>
        </p:blipFill>
        <p:spPr>
          <a:xfrm>
            <a:off x="3533775" y="1848300"/>
            <a:ext cx="2076450" cy="2894449"/>
          </a:xfrm>
          <a:prstGeom prst="rect">
            <a:avLst/>
          </a:prstGeom>
          <a:noFill/>
          <a:ln>
            <a:noFill/>
          </a:ln>
        </p:spPr>
      </p:pic>
      <p:sp>
        <p:nvSpPr>
          <p:cNvPr id="2501" name="Google Shape;2501;p202"/>
          <p:cNvSpPr txBox="1"/>
          <p:nvPr/>
        </p:nvSpPr>
        <p:spPr>
          <a:xfrm>
            <a:off x="3287700" y="1232700"/>
            <a:ext cx="2568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Batch Size: 128</a:t>
            </a:r>
            <a:endParaRPr b="1">
              <a:latin typeface="Roboto Condensed"/>
              <a:ea typeface="Roboto Condensed"/>
              <a:cs typeface="Roboto Condensed"/>
              <a:sym typeface="Roboto Condensed"/>
            </a:endParaRPr>
          </a:p>
          <a:p>
            <a:pPr marL="0" lvl="0" indent="0" algn="ctr" rtl="0">
              <a:spcBef>
                <a:spcPts val="0"/>
              </a:spcBef>
              <a:spcAft>
                <a:spcPts val="0"/>
              </a:spcAft>
              <a:buNone/>
            </a:pPr>
            <a:r>
              <a:rPr lang="en" b="1">
                <a:latin typeface="Roboto Condensed"/>
                <a:ea typeface="Roboto Condensed"/>
                <a:cs typeface="Roboto Condensed"/>
                <a:sym typeface="Roboto Condensed"/>
              </a:rPr>
              <a:t>Validation accuracy: </a:t>
            </a:r>
            <a:r>
              <a:rPr lang="en" b="1">
                <a:highlight>
                  <a:srgbClr val="00FF00"/>
                </a:highlight>
                <a:latin typeface="Roboto Condensed"/>
                <a:ea typeface="Roboto Condensed"/>
                <a:cs typeface="Roboto Condensed"/>
                <a:sym typeface="Roboto Condensed"/>
              </a:rPr>
              <a:t>0.5618</a:t>
            </a:r>
            <a:endParaRPr b="1">
              <a:highlight>
                <a:srgbClr val="00FF00"/>
              </a:highlight>
              <a:latin typeface="Roboto Condensed"/>
              <a:ea typeface="Roboto Condensed"/>
              <a:cs typeface="Roboto Condensed"/>
              <a:sym typeface="Roboto Condensed"/>
            </a:endParaRPr>
          </a:p>
        </p:txBody>
      </p:sp>
      <p:sp>
        <p:nvSpPr>
          <p:cNvPr id="2502" name="Google Shape;2502;p202"/>
          <p:cNvSpPr txBox="1"/>
          <p:nvPr/>
        </p:nvSpPr>
        <p:spPr>
          <a:xfrm>
            <a:off x="6035400" y="1232700"/>
            <a:ext cx="2568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Batch Size: 256</a:t>
            </a:r>
            <a:endParaRPr b="1">
              <a:latin typeface="Roboto Condensed"/>
              <a:ea typeface="Roboto Condensed"/>
              <a:cs typeface="Roboto Condensed"/>
              <a:sym typeface="Roboto Condensed"/>
            </a:endParaRPr>
          </a:p>
          <a:p>
            <a:pPr marL="0" lvl="0" indent="0" algn="ctr" rtl="0">
              <a:spcBef>
                <a:spcPts val="0"/>
              </a:spcBef>
              <a:spcAft>
                <a:spcPts val="0"/>
              </a:spcAft>
              <a:buNone/>
            </a:pPr>
            <a:r>
              <a:rPr lang="en" b="1">
                <a:latin typeface="Roboto Condensed"/>
                <a:ea typeface="Roboto Condensed"/>
                <a:cs typeface="Roboto Condensed"/>
                <a:sym typeface="Roboto Condensed"/>
              </a:rPr>
              <a:t>Validation accuracy: 0.5591 </a:t>
            </a:r>
            <a:endParaRPr b="1">
              <a:latin typeface="Roboto Condensed"/>
              <a:ea typeface="Roboto Condensed"/>
              <a:cs typeface="Roboto Condensed"/>
              <a:sym typeface="Roboto Condensed"/>
            </a:endParaRPr>
          </a:p>
        </p:txBody>
      </p:sp>
      <p:pic>
        <p:nvPicPr>
          <p:cNvPr id="2503" name="Google Shape;2503;p202"/>
          <p:cNvPicPr preferRelativeResize="0"/>
          <p:nvPr/>
        </p:nvPicPr>
        <p:blipFill>
          <a:blip r:embed="rId5">
            <a:alphaModFix/>
          </a:blip>
          <a:stretch>
            <a:fillRect/>
          </a:stretch>
        </p:blipFill>
        <p:spPr>
          <a:xfrm>
            <a:off x="819645" y="1848301"/>
            <a:ext cx="1987755" cy="2894450"/>
          </a:xfrm>
          <a:prstGeom prst="rect">
            <a:avLst/>
          </a:prstGeom>
          <a:noFill/>
          <a:ln>
            <a:noFill/>
          </a:ln>
        </p:spPr>
      </p:pic>
      <p:sp>
        <p:nvSpPr>
          <p:cNvPr id="2504" name="Google Shape;2504;p202"/>
          <p:cNvSpPr txBox="1"/>
          <p:nvPr/>
        </p:nvSpPr>
        <p:spPr>
          <a:xfrm>
            <a:off x="529225" y="1232700"/>
            <a:ext cx="2568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Batch Size: 64</a:t>
            </a:r>
            <a:endParaRPr b="1">
              <a:latin typeface="Roboto Condensed"/>
              <a:ea typeface="Roboto Condensed"/>
              <a:cs typeface="Roboto Condensed"/>
              <a:sym typeface="Roboto Condensed"/>
            </a:endParaRPr>
          </a:p>
          <a:p>
            <a:pPr marL="0" lvl="0" indent="0" algn="ctr" rtl="0">
              <a:spcBef>
                <a:spcPts val="0"/>
              </a:spcBef>
              <a:spcAft>
                <a:spcPts val="0"/>
              </a:spcAft>
              <a:buNone/>
            </a:pPr>
            <a:r>
              <a:rPr lang="en" b="1">
                <a:latin typeface="Roboto Condensed"/>
                <a:ea typeface="Roboto Condensed"/>
                <a:cs typeface="Roboto Condensed"/>
                <a:sym typeface="Roboto Condensed"/>
              </a:rPr>
              <a:t>Validation accuracy: 0.5460 </a:t>
            </a:r>
            <a:endParaRPr b="1">
              <a:latin typeface="Roboto Condensed"/>
              <a:ea typeface="Roboto Condensed"/>
              <a:cs typeface="Roboto Condensed"/>
              <a:sym typeface="Roboto Condensed"/>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sp>
        <p:nvSpPr>
          <p:cNvPr id="2509" name="Google Shape;2509;p203"/>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Change maxlen</a:t>
            </a:r>
            <a:endParaRPr/>
          </a:p>
        </p:txBody>
      </p:sp>
      <p:pic>
        <p:nvPicPr>
          <p:cNvPr id="2510" name="Google Shape;2510;p203"/>
          <p:cNvPicPr preferRelativeResize="0"/>
          <p:nvPr/>
        </p:nvPicPr>
        <p:blipFill>
          <a:blip r:embed="rId3">
            <a:alphaModFix/>
          </a:blip>
          <a:stretch>
            <a:fillRect/>
          </a:stretch>
        </p:blipFill>
        <p:spPr>
          <a:xfrm>
            <a:off x="4913000" y="1854675"/>
            <a:ext cx="2076450" cy="2894449"/>
          </a:xfrm>
          <a:prstGeom prst="rect">
            <a:avLst/>
          </a:prstGeom>
          <a:noFill/>
          <a:ln>
            <a:noFill/>
          </a:ln>
        </p:spPr>
      </p:pic>
      <p:sp>
        <p:nvSpPr>
          <p:cNvPr id="2511" name="Google Shape;2511;p203"/>
          <p:cNvSpPr txBox="1"/>
          <p:nvPr/>
        </p:nvSpPr>
        <p:spPr>
          <a:xfrm>
            <a:off x="4666925" y="1239075"/>
            <a:ext cx="2568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Maxlen: 60</a:t>
            </a:r>
            <a:endParaRPr b="1">
              <a:latin typeface="Roboto Condensed"/>
              <a:ea typeface="Roboto Condensed"/>
              <a:cs typeface="Roboto Condensed"/>
              <a:sym typeface="Roboto Condensed"/>
            </a:endParaRPr>
          </a:p>
          <a:p>
            <a:pPr marL="0" lvl="0" indent="0" algn="ctr" rtl="0">
              <a:spcBef>
                <a:spcPts val="0"/>
              </a:spcBef>
              <a:spcAft>
                <a:spcPts val="0"/>
              </a:spcAft>
              <a:buNone/>
            </a:pPr>
            <a:r>
              <a:rPr lang="en" b="1">
                <a:latin typeface="Roboto Condensed"/>
                <a:ea typeface="Roboto Condensed"/>
                <a:cs typeface="Roboto Condensed"/>
                <a:sym typeface="Roboto Condensed"/>
              </a:rPr>
              <a:t>Validation accuracy: </a:t>
            </a:r>
            <a:r>
              <a:rPr lang="en" b="1">
                <a:solidFill>
                  <a:srgbClr val="00FF00"/>
                </a:solidFill>
                <a:latin typeface="Roboto Condensed"/>
                <a:ea typeface="Roboto Condensed"/>
                <a:cs typeface="Roboto Condensed"/>
                <a:sym typeface="Roboto Condensed"/>
              </a:rPr>
              <a:t>0.5618</a:t>
            </a:r>
            <a:endParaRPr b="1">
              <a:solidFill>
                <a:srgbClr val="00FF00"/>
              </a:solidFill>
              <a:latin typeface="Roboto Condensed"/>
              <a:ea typeface="Roboto Condensed"/>
              <a:cs typeface="Roboto Condensed"/>
              <a:sym typeface="Roboto Condensed"/>
            </a:endParaRPr>
          </a:p>
        </p:txBody>
      </p:sp>
      <p:sp>
        <p:nvSpPr>
          <p:cNvPr id="2512" name="Google Shape;2512;p203"/>
          <p:cNvSpPr txBox="1"/>
          <p:nvPr/>
        </p:nvSpPr>
        <p:spPr>
          <a:xfrm>
            <a:off x="1908450" y="1239075"/>
            <a:ext cx="2568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Condensed"/>
                <a:ea typeface="Roboto Condensed"/>
                <a:cs typeface="Roboto Condensed"/>
                <a:sym typeface="Roboto Condensed"/>
              </a:rPr>
              <a:t>Maxlen: 30</a:t>
            </a:r>
            <a:endParaRPr b="1">
              <a:latin typeface="Roboto Condensed"/>
              <a:ea typeface="Roboto Condensed"/>
              <a:cs typeface="Roboto Condensed"/>
              <a:sym typeface="Roboto Condensed"/>
            </a:endParaRPr>
          </a:p>
          <a:p>
            <a:pPr marL="0" lvl="0" indent="0" algn="ctr" rtl="0">
              <a:spcBef>
                <a:spcPts val="0"/>
              </a:spcBef>
              <a:spcAft>
                <a:spcPts val="0"/>
              </a:spcAft>
              <a:buNone/>
            </a:pPr>
            <a:r>
              <a:rPr lang="en" b="1">
                <a:latin typeface="Roboto Condensed"/>
                <a:ea typeface="Roboto Condensed"/>
                <a:cs typeface="Roboto Condensed"/>
                <a:sym typeface="Roboto Condensed"/>
              </a:rPr>
              <a:t>Validation accuracy: 0.5325 </a:t>
            </a:r>
            <a:endParaRPr b="1">
              <a:latin typeface="Roboto Condensed"/>
              <a:ea typeface="Roboto Condensed"/>
              <a:cs typeface="Roboto Condensed"/>
              <a:sym typeface="Roboto Condensed"/>
            </a:endParaRPr>
          </a:p>
        </p:txBody>
      </p:sp>
      <p:pic>
        <p:nvPicPr>
          <p:cNvPr id="2513" name="Google Shape;2513;p203"/>
          <p:cNvPicPr preferRelativeResize="0"/>
          <p:nvPr/>
        </p:nvPicPr>
        <p:blipFill>
          <a:blip r:embed="rId4">
            <a:alphaModFix/>
          </a:blip>
          <a:stretch>
            <a:fillRect/>
          </a:stretch>
        </p:blipFill>
        <p:spPr>
          <a:xfrm>
            <a:off x="2198875" y="1854675"/>
            <a:ext cx="1966200" cy="283027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517"/>
        <p:cNvGrpSpPr/>
        <p:nvPr/>
      </p:nvGrpSpPr>
      <p:grpSpPr>
        <a:xfrm>
          <a:off x="0" y="0"/>
          <a:ext cx="0" cy="0"/>
          <a:chOff x="0" y="0"/>
          <a:chExt cx="0" cy="0"/>
        </a:xfrm>
      </p:grpSpPr>
      <p:sp>
        <p:nvSpPr>
          <p:cNvPr id="2518" name="Google Shape;2518;p204"/>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Current Model - Generated Text</a:t>
            </a:r>
            <a:endParaRPr/>
          </a:p>
        </p:txBody>
      </p:sp>
      <p:pic>
        <p:nvPicPr>
          <p:cNvPr id="2519" name="Google Shape;2519;p204"/>
          <p:cNvPicPr preferRelativeResize="0"/>
          <p:nvPr/>
        </p:nvPicPr>
        <p:blipFill>
          <a:blip r:embed="rId3">
            <a:alphaModFix/>
          </a:blip>
          <a:stretch>
            <a:fillRect/>
          </a:stretch>
        </p:blipFill>
        <p:spPr>
          <a:xfrm>
            <a:off x="555164" y="2632725"/>
            <a:ext cx="8033626" cy="1892550"/>
          </a:xfrm>
          <a:prstGeom prst="rect">
            <a:avLst/>
          </a:prstGeom>
          <a:noFill/>
          <a:ln>
            <a:noFill/>
          </a:ln>
        </p:spPr>
      </p:pic>
      <p:sp>
        <p:nvSpPr>
          <p:cNvPr id="2520" name="Google Shape;2520;p204"/>
          <p:cNvSpPr txBox="1"/>
          <p:nvPr/>
        </p:nvSpPr>
        <p:spPr>
          <a:xfrm>
            <a:off x="2736438" y="1155225"/>
            <a:ext cx="36711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Temperature of 0.2 has spelling mistakes and a lot of repetition</a:t>
            </a:r>
            <a:endParaRPr>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Temperature of 0.5 has minimal repetition and minimal spelling mistakes</a:t>
            </a:r>
            <a:endParaRPr>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High temperatures (1.0, 1.2) have a lot of non-english words and are not coherent</a:t>
            </a:r>
            <a:endParaRPr>
              <a:solidFill>
                <a:schemeClr val="lt1"/>
              </a:solidFill>
              <a:latin typeface="Roboto Condensed"/>
              <a:ea typeface="Roboto Condensed"/>
              <a:cs typeface="Roboto Condensed"/>
              <a:sym typeface="Roboto Condensed"/>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524"/>
        <p:cNvGrpSpPr/>
        <p:nvPr/>
      </p:nvGrpSpPr>
      <p:grpSpPr>
        <a:xfrm>
          <a:off x="0" y="0"/>
          <a:ext cx="0" cy="0"/>
          <a:chOff x="0" y="0"/>
          <a:chExt cx="0" cy="0"/>
        </a:xfrm>
      </p:grpSpPr>
      <p:sp>
        <p:nvSpPr>
          <p:cNvPr id="2525" name="Google Shape;2525;p205"/>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Add Dropout</a:t>
            </a:r>
            <a:endParaRPr/>
          </a:p>
        </p:txBody>
      </p:sp>
      <p:pic>
        <p:nvPicPr>
          <p:cNvPr id="2526" name="Google Shape;2526;p205"/>
          <p:cNvPicPr preferRelativeResize="0"/>
          <p:nvPr/>
        </p:nvPicPr>
        <p:blipFill>
          <a:blip r:embed="rId3">
            <a:alphaModFix/>
          </a:blip>
          <a:stretch>
            <a:fillRect/>
          </a:stretch>
        </p:blipFill>
        <p:spPr>
          <a:xfrm>
            <a:off x="5557225" y="1320319"/>
            <a:ext cx="2275575" cy="3215167"/>
          </a:xfrm>
          <a:prstGeom prst="rect">
            <a:avLst/>
          </a:prstGeom>
          <a:noFill/>
          <a:ln>
            <a:noFill/>
          </a:ln>
        </p:spPr>
      </p:pic>
      <p:sp>
        <p:nvSpPr>
          <p:cNvPr id="2527" name="Google Shape;2527;p205"/>
          <p:cNvSpPr txBox="1"/>
          <p:nvPr/>
        </p:nvSpPr>
        <p:spPr>
          <a:xfrm>
            <a:off x="992525" y="2276700"/>
            <a:ext cx="3671100" cy="10158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Font typeface="Roboto Condensed"/>
              <a:buChar char="●"/>
            </a:pPr>
            <a:r>
              <a:rPr lang="en" sz="1800">
                <a:solidFill>
                  <a:schemeClr val="lt1"/>
                </a:solidFill>
                <a:latin typeface="Roboto Condensed"/>
                <a:ea typeface="Roboto Condensed"/>
                <a:cs typeface="Roboto Condensed"/>
                <a:sym typeface="Roboto Condensed"/>
              </a:rPr>
              <a:t>Add two Dropout layers of 0.1 for each LSTM layer</a:t>
            </a:r>
            <a:endParaRPr sz="1800">
              <a:solidFill>
                <a:schemeClr val="lt1"/>
              </a:solidFill>
              <a:latin typeface="Roboto Condensed"/>
              <a:ea typeface="Roboto Condensed"/>
              <a:cs typeface="Roboto Condensed"/>
              <a:sym typeface="Roboto Condensed"/>
            </a:endParaRPr>
          </a:p>
          <a:p>
            <a:pPr marL="457200" lvl="0" indent="-342900" algn="l" rtl="0">
              <a:spcBef>
                <a:spcPts val="0"/>
              </a:spcBef>
              <a:spcAft>
                <a:spcPts val="0"/>
              </a:spcAft>
              <a:buClr>
                <a:schemeClr val="lt1"/>
              </a:buClr>
              <a:buSzPts val="1800"/>
              <a:buFont typeface="Roboto Condensed"/>
              <a:buChar char="●"/>
            </a:pPr>
            <a:r>
              <a:rPr lang="en" sz="1800">
                <a:solidFill>
                  <a:schemeClr val="lt1"/>
                </a:solidFill>
                <a:latin typeface="Roboto Condensed"/>
                <a:ea typeface="Roboto Condensed"/>
                <a:cs typeface="Roboto Condensed"/>
                <a:sym typeface="Roboto Condensed"/>
              </a:rPr>
              <a:t>Reduce overfitting</a:t>
            </a:r>
            <a:endParaRPr sz="1800">
              <a:solidFill>
                <a:schemeClr val="lt1"/>
              </a:solidFill>
              <a:latin typeface="Roboto Condensed"/>
              <a:ea typeface="Roboto Condensed"/>
              <a:cs typeface="Roboto Condensed"/>
              <a:sym typeface="Roboto Condensed"/>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531"/>
        <p:cNvGrpSpPr/>
        <p:nvPr/>
      </p:nvGrpSpPr>
      <p:grpSpPr>
        <a:xfrm>
          <a:off x="0" y="0"/>
          <a:ext cx="0" cy="0"/>
          <a:chOff x="0" y="0"/>
          <a:chExt cx="0" cy="0"/>
        </a:xfrm>
      </p:grpSpPr>
      <p:sp>
        <p:nvSpPr>
          <p:cNvPr id="2532" name="Google Shape;2532;p206"/>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Final Model</a:t>
            </a:r>
            <a:endParaRPr/>
          </a:p>
        </p:txBody>
      </p:sp>
      <p:pic>
        <p:nvPicPr>
          <p:cNvPr id="2533" name="Google Shape;2533;p206"/>
          <p:cNvPicPr preferRelativeResize="0"/>
          <p:nvPr/>
        </p:nvPicPr>
        <p:blipFill>
          <a:blip r:embed="rId3">
            <a:alphaModFix/>
          </a:blip>
          <a:stretch>
            <a:fillRect/>
          </a:stretch>
        </p:blipFill>
        <p:spPr>
          <a:xfrm>
            <a:off x="540000" y="1122728"/>
            <a:ext cx="5438451" cy="1335017"/>
          </a:xfrm>
          <a:prstGeom prst="rect">
            <a:avLst/>
          </a:prstGeom>
          <a:noFill/>
          <a:ln>
            <a:noFill/>
          </a:ln>
        </p:spPr>
      </p:pic>
      <p:pic>
        <p:nvPicPr>
          <p:cNvPr id="2534" name="Google Shape;2534;p206"/>
          <p:cNvPicPr preferRelativeResize="0"/>
          <p:nvPr/>
        </p:nvPicPr>
        <p:blipFill>
          <a:blip r:embed="rId4">
            <a:alphaModFix/>
          </a:blip>
          <a:stretch>
            <a:fillRect/>
          </a:stretch>
        </p:blipFill>
        <p:spPr>
          <a:xfrm>
            <a:off x="540000" y="2507384"/>
            <a:ext cx="4768976" cy="163169"/>
          </a:xfrm>
          <a:prstGeom prst="rect">
            <a:avLst/>
          </a:prstGeom>
          <a:noFill/>
          <a:ln>
            <a:noFill/>
          </a:ln>
        </p:spPr>
      </p:pic>
      <p:pic>
        <p:nvPicPr>
          <p:cNvPr id="2535" name="Google Shape;2535;p206"/>
          <p:cNvPicPr preferRelativeResize="0"/>
          <p:nvPr/>
        </p:nvPicPr>
        <p:blipFill>
          <a:blip r:embed="rId5">
            <a:alphaModFix/>
          </a:blip>
          <a:stretch>
            <a:fillRect/>
          </a:stretch>
        </p:blipFill>
        <p:spPr>
          <a:xfrm>
            <a:off x="6181475" y="1122723"/>
            <a:ext cx="2422525" cy="3422800"/>
          </a:xfrm>
          <a:prstGeom prst="rect">
            <a:avLst/>
          </a:prstGeom>
          <a:noFill/>
          <a:ln>
            <a:noFill/>
          </a:ln>
        </p:spPr>
      </p:pic>
      <p:sp>
        <p:nvSpPr>
          <p:cNvPr id="2536" name="Google Shape;2536;p206"/>
          <p:cNvSpPr txBox="1"/>
          <p:nvPr/>
        </p:nvSpPr>
        <p:spPr>
          <a:xfrm>
            <a:off x="1274725" y="2912725"/>
            <a:ext cx="36711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oboto Condensed"/>
              <a:buChar char="●"/>
            </a:pPr>
            <a:r>
              <a:rPr lang="en" b="1">
                <a:solidFill>
                  <a:schemeClr val="lt1"/>
                </a:solidFill>
                <a:latin typeface="Roboto Condensed"/>
                <a:ea typeface="Roboto Condensed"/>
                <a:cs typeface="Roboto Condensed"/>
                <a:sym typeface="Roboto Condensed"/>
              </a:rPr>
              <a:t>Two LSTM layers of 128 units</a:t>
            </a:r>
            <a:endParaRPr b="1">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b="1">
                <a:solidFill>
                  <a:schemeClr val="lt1"/>
                </a:solidFill>
                <a:latin typeface="Roboto Condensed"/>
                <a:ea typeface="Roboto Condensed"/>
                <a:cs typeface="Roboto Condensed"/>
                <a:sym typeface="Roboto Condensed"/>
              </a:rPr>
              <a:t>Two Dropout layers of 0.1</a:t>
            </a:r>
            <a:endParaRPr b="1">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b="1">
                <a:solidFill>
                  <a:schemeClr val="lt1"/>
                </a:solidFill>
                <a:latin typeface="Roboto Condensed"/>
                <a:ea typeface="Roboto Condensed"/>
                <a:cs typeface="Roboto Condensed"/>
                <a:sym typeface="Roboto Condensed"/>
              </a:rPr>
              <a:t>Adam optimiser (lr = 0.01)</a:t>
            </a:r>
            <a:endParaRPr b="1">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b="1">
                <a:solidFill>
                  <a:schemeClr val="lt1"/>
                </a:solidFill>
                <a:latin typeface="Roboto Condensed"/>
                <a:ea typeface="Roboto Condensed"/>
                <a:cs typeface="Roboto Condensed"/>
                <a:sym typeface="Roboto Condensed"/>
              </a:rPr>
              <a:t>Batch Size: 128</a:t>
            </a:r>
            <a:endParaRPr b="1">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b="1">
                <a:solidFill>
                  <a:schemeClr val="lt1"/>
                </a:solidFill>
                <a:latin typeface="Roboto Condensed"/>
                <a:ea typeface="Roboto Condensed"/>
                <a:cs typeface="Roboto Condensed"/>
                <a:sym typeface="Roboto Condensed"/>
              </a:rPr>
              <a:t>Maxlen: 60</a:t>
            </a:r>
            <a:endParaRPr b="1">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endParaRPr b="1">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r>
              <a:rPr lang="en" b="1">
                <a:solidFill>
                  <a:schemeClr val="lt1"/>
                </a:solidFill>
                <a:latin typeface="Roboto Condensed"/>
                <a:ea typeface="Roboto Condensed"/>
                <a:cs typeface="Roboto Condensed"/>
                <a:sym typeface="Roboto Condensed"/>
              </a:rPr>
              <a:t>Validation Accuracy: </a:t>
            </a:r>
            <a:r>
              <a:rPr lang="en" b="1">
                <a:solidFill>
                  <a:srgbClr val="00FF00"/>
                </a:solidFill>
                <a:latin typeface="Roboto Condensed"/>
                <a:ea typeface="Roboto Condensed"/>
                <a:cs typeface="Roboto Condensed"/>
                <a:sym typeface="Roboto Condensed"/>
              </a:rPr>
              <a:t>0.5706</a:t>
            </a:r>
            <a:endParaRPr b="1">
              <a:solidFill>
                <a:srgbClr val="00FF00"/>
              </a:solidFill>
              <a:latin typeface="Roboto Condensed"/>
              <a:ea typeface="Roboto Condensed"/>
              <a:cs typeface="Roboto Condensed"/>
              <a:sym typeface="Roboto Condensed"/>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540"/>
        <p:cNvGrpSpPr/>
        <p:nvPr/>
      </p:nvGrpSpPr>
      <p:grpSpPr>
        <a:xfrm>
          <a:off x="0" y="0"/>
          <a:ext cx="0" cy="0"/>
          <a:chOff x="0" y="0"/>
          <a:chExt cx="0" cy="0"/>
        </a:xfrm>
      </p:grpSpPr>
      <p:sp>
        <p:nvSpPr>
          <p:cNvPr id="2541" name="Google Shape;2541;p207"/>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Final Model - Generated Text Evaluation</a:t>
            </a:r>
            <a:endParaRPr/>
          </a:p>
        </p:txBody>
      </p:sp>
      <p:sp>
        <p:nvSpPr>
          <p:cNvPr id="2542" name="Google Shape;2542;p207"/>
          <p:cNvSpPr txBox="1"/>
          <p:nvPr/>
        </p:nvSpPr>
        <p:spPr>
          <a:xfrm>
            <a:off x="540000" y="1395800"/>
            <a:ext cx="35538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Best Temperature: 0.4</a:t>
            </a:r>
            <a:endParaRPr>
              <a:solidFill>
                <a:schemeClr val="lt1"/>
              </a:solidFill>
              <a:latin typeface="Roboto Condensed"/>
              <a:ea typeface="Roboto Condensed"/>
              <a:cs typeface="Roboto Condensed"/>
              <a:sym typeface="Roboto Condensed"/>
            </a:endParaRPr>
          </a:p>
          <a:p>
            <a:pPr marL="914400" lvl="1"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No spelling mistakes</a:t>
            </a:r>
            <a:endParaRPr>
              <a:solidFill>
                <a:schemeClr val="lt1"/>
              </a:solidFill>
              <a:latin typeface="Roboto Condensed"/>
              <a:ea typeface="Roboto Condensed"/>
              <a:cs typeface="Roboto Condensed"/>
              <a:sym typeface="Roboto Condensed"/>
            </a:endParaRPr>
          </a:p>
          <a:p>
            <a:pPr marL="914400" lvl="1"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Minimal repetition</a:t>
            </a:r>
            <a:endParaRPr>
              <a:solidFill>
                <a:schemeClr val="lt1"/>
              </a:solidFill>
              <a:latin typeface="Roboto Condensed"/>
              <a:ea typeface="Roboto Condensed"/>
              <a:cs typeface="Roboto Condensed"/>
              <a:sym typeface="Roboto Condensed"/>
            </a:endParaRPr>
          </a:p>
          <a:p>
            <a:pPr marL="914400" lvl="0" indent="0" algn="l" rtl="0">
              <a:spcBef>
                <a:spcPts val="0"/>
              </a:spcBef>
              <a:spcAft>
                <a:spcPts val="0"/>
              </a:spcAft>
              <a:buNone/>
            </a:pPr>
            <a:endParaRPr>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Low temperatures (0.1, 0.2) have a lot of repetition</a:t>
            </a:r>
            <a:endParaRPr>
              <a:solidFill>
                <a:schemeClr val="lt1"/>
              </a:solidFill>
              <a:latin typeface="Roboto Condensed"/>
              <a:ea typeface="Roboto Condensed"/>
              <a:cs typeface="Roboto Condensed"/>
              <a:sym typeface="Roboto Condensed"/>
            </a:endParaRPr>
          </a:p>
          <a:p>
            <a:pPr marL="457200" lvl="0" indent="0" algn="l" rtl="0">
              <a:spcBef>
                <a:spcPts val="0"/>
              </a:spcBef>
              <a:spcAft>
                <a:spcPts val="0"/>
              </a:spcAft>
              <a:buNone/>
            </a:pPr>
            <a:endParaRPr>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High temperatures have a lot of spelling mistakes</a:t>
            </a:r>
            <a:endParaRPr>
              <a:solidFill>
                <a:schemeClr val="lt1"/>
              </a:solidFill>
              <a:latin typeface="Roboto Condensed"/>
              <a:ea typeface="Roboto Condensed"/>
              <a:cs typeface="Roboto Condensed"/>
              <a:sym typeface="Roboto Condensed"/>
            </a:endParaRPr>
          </a:p>
        </p:txBody>
      </p:sp>
      <p:pic>
        <p:nvPicPr>
          <p:cNvPr id="2543" name="Google Shape;2543;p207"/>
          <p:cNvPicPr preferRelativeResize="0"/>
          <p:nvPr/>
        </p:nvPicPr>
        <p:blipFill>
          <a:blip r:embed="rId3">
            <a:alphaModFix/>
          </a:blip>
          <a:stretch>
            <a:fillRect/>
          </a:stretch>
        </p:blipFill>
        <p:spPr>
          <a:xfrm>
            <a:off x="4093875" y="1122725"/>
            <a:ext cx="4982124" cy="1897814"/>
          </a:xfrm>
          <a:prstGeom prst="rect">
            <a:avLst/>
          </a:prstGeom>
          <a:noFill/>
          <a:ln>
            <a:noFill/>
          </a:ln>
        </p:spPr>
      </p:pic>
      <p:pic>
        <p:nvPicPr>
          <p:cNvPr id="2544" name="Google Shape;2544;p207"/>
          <p:cNvPicPr preferRelativeResize="0"/>
          <p:nvPr/>
        </p:nvPicPr>
        <p:blipFill>
          <a:blip r:embed="rId4">
            <a:alphaModFix/>
          </a:blip>
          <a:stretch>
            <a:fillRect/>
          </a:stretch>
        </p:blipFill>
        <p:spPr>
          <a:xfrm>
            <a:off x="4093875" y="3158325"/>
            <a:ext cx="4982124" cy="1617389"/>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548"/>
        <p:cNvGrpSpPr/>
        <p:nvPr/>
      </p:nvGrpSpPr>
      <p:grpSpPr>
        <a:xfrm>
          <a:off x="0" y="0"/>
          <a:ext cx="0" cy="0"/>
          <a:chOff x="0" y="0"/>
          <a:chExt cx="0" cy="0"/>
        </a:xfrm>
      </p:grpSpPr>
      <p:sp>
        <p:nvSpPr>
          <p:cNvPr id="2549" name="Google Shape;2549;p208"/>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2550" name="Google Shape;2550;p208"/>
          <p:cNvSpPr txBox="1">
            <a:spLocks noGrp="1"/>
          </p:cNvSpPr>
          <p:nvPr>
            <p:ph type="subTitle" idx="1"/>
          </p:nvPr>
        </p:nvSpPr>
        <p:spPr>
          <a:xfrm>
            <a:off x="1255350" y="1518375"/>
            <a:ext cx="6633300" cy="324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Roboto Condensed"/>
                <a:ea typeface="Roboto Condensed"/>
                <a:cs typeface="Roboto Condensed"/>
                <a:sym typeface="Roboto Condensed"/>
              </a:rPr>
              <a:t>Model Performance</a:t>
            </a:r>
            <a:endParaRPr sz="1800" b="1">
              <a:latin typeface="Roboto Condensed"/>
              <a:ea typeface="Roboto Condensed"/>
              <a:cs typeface="Roboto Condensed"/>
              <a:sym typeface="Roboto Condensed"/>
            </a:endParaRPr>
          </a:p>
          <a:p>
            <a:pPr marL="457200" lvl="0" indent="-342900" algn="l" rtl="0">
              <a:spcBef>
                <a:spcPts val="0"/>
              </a:spcBef>
              <a:spcAft>
                <a:spcPts val="0"/>
              </a:spcAft>
              <a:buSzPts val="1800"/>
              <a:buChar char="●"/>
            </a:pPr>
            <a:r>
              <a:rPr lang="en" sz="1800"/>
              <a:t>Model achieved decent accuracy</a:t>
            </a:r>
            <a:endParaRPr sz="1800"/>
          </a:p>
          <a:p>
            <a:pPr marL="457200" lvl="0" indent="-342900" algn="l" rtl="0">
              <a:spcBef>
                <a:spcPts val="0"/>
              </a:spcBef>
              <a:spcAft>
                <a:spcPts val="0"/>
              </a:spcAft>
              <a:buSzPts val="1800"/>
              <a:buChar char="●"/>
            </a:pPr>
            <a:r>
              <a:rPr lang="en" sz="1800"/>
              <a:t>Validation accuracy can be improved</a:t>
            </a:r>
            <a:endParaRPr sz="1800"/>
          </a:p>
          <a:p>
            <a:pPr marL="457200" lvl="0" indent="0" algn="l" rtl="0">
              <a:spcBef>
                <a:spcPts val="0"/>
              </a:spcBef>
              <a:spcAft>
                <a:spcPts val="0"/>
              </a:spcAft>
              <a:buNone/>
            </a:pPr>
            <a:endParaRPr sz="1800"/>
          </a:p>
          <a:p>
            <a:pPr marL="0" lvl="0" indent="0" algn="l" rtl="0">
              <a:spcBef>
                <a:spcPts val="0"/>
              </a:spcBef>
              <a:spcAft>
                <a:spcPts val="0"/>
              </a:spcAft>
              <a:buNone/>
            </a:pPr>
            <a:r>
              <a:rPr lang="en" sz="1800" b="1">
                <a:latin typeface="Roboto Condensed"/>
                <a:ea typeface="Roboto Condensed"/>
                <a:cs typeface="Roboto Condensed"/>
                <a:sym typeface="Roboto Condensed"/>
              </a:rPr>
              <a:t>Possible further improvements</a:t>
            </a:r>
            <a:endParaRPr sz="1800" b="1">
              <a:latin typeface="Roboto Condensed"/>
              <a:ea typeface="Roboto Condensed"/>
              <a:cs typeface="Roboto Condensed"/>
              <a:sym typeface="Roboto Condensed"/>
            </a:endParaRPr>
          </a:p>
          <a:p>
            <a:pPr marL="457200" lvl="0" indent="-342900" algn="l" rtl="0">
              <a:spcBef>
                <a:spcPts val="0"/>
              </a:spcBef>
              <a:spcAft>
                <a:spcPts val="0"/>
              </a:spcAft>
              <a:buSzPts val="1800"/>
              <a:buChar char="●"/>
            </a:pPr>
            <a:r>
              <a:rPr lang="en" sz="1800"/>
              <a:t>Could have changed the number of units in the LSTM layers</a:t>
            </a:r>
            <a:endParaRPr sz="1800"/>
          </a:p>
          <a:p>
            <a:pPr marL="457200" lvl="0" indent="-342900" algn="l" rtl="0">
              <a:spcBef>
                <a:spcPts val="0"/>
              </a:spcBef>
              <a:spcAft>
                <a:spcPts val="0"/>
              </a:spcAft>
              <a:buSzPts val="1800"/>
              <a:buChar char="●"/>
            </a:pPr>
            <a:r>
              <a:rPr lang="en" sz="1800"/>
              <a:t>Could have used regularisers to reduce overfitting</a:t>
            </a:r>
            <a:endParaRPr sz="180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554"/>
        <p:cNvGrpSpPr/>
        <p:nvPr/>
      </p:nvGrpSpPr>
      <p:grpSpPr>
        <a:xfrm>
          <a:off x="0" y="0"/>
          <a:ext cx="0" cy="0"/>
          <a:chOff x="0" y="0"/>
          <a:chExt cx="0" cy="0"/>
        </a:xfrm>
      </p:grpSpPr>
      <p:sp>
        <p:nvSpPr>
          <p:cNvPr id="2555" name="Google Shape;2555;p209"/>
          <p:cNvSpPr txBox="1">
            <a:spLocks noGrp="1"/>
          </p:cNvSpPr>
          <p:nvPr>
            <p:ph type="ctrTitle"/>
          </p:nvPr>
        </p:nvSpPr>
        <p:spPr>
          <a:xfrm flipH="1">
            <a:off x="2846369" y="1133153"/>
            <a:ext cx="3848573"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t>Thank You!</a:t>
            </a:r>
            <a:endParaRPr sz="5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8"/>
          <p:cNvSpPr txBox="1">
            <a:spLocks noGrp="1"/>
          </p:cNvSpPr>
          <p:nvPr>
            <p:ph type="ctrTitle"/>
          </p:nvPr>
        </p:nvSpPr>
        <p:spPr>
          <a:xfrm flipH="1">
            <a:off x="457200" y="437050"/>
            <a:ext cx="8229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Adjusting Hyperparameters</a:t>
            </a:r>
            <a:endParaRPr/>
          </a:p>
        </p:txBody>
      </p:sp>
      <p:cxnSp>
        <p:nvCxnSpPr>
          <p:cNvPr id="542" name="Google Shape;542;p48"/>
          <p:cNvCxnSpPr/>
          <p:nvPr/>
        </p:nvCxnSpPr>
        <p:spPr>
          <a:xfrm>
            <a:off x="4086750" y="3229088"/>
            <a:ext cx="970500" cy="0"/>
          </a:xfrm>
          <a:prstGeom prst="straightConnector1">
            <a:avLst/>
          </a:prstGeom>
          <a:noFill/>
          <a:ln w="19050" cap="flat" cmpd="sng">
            <a:solidFill>
              <a:schemeClr val="lt1"/>
            </a:solidFill>
            <a:prstDash val="solid"/>
            <a:round/>
            <a:headEnd type="none" w="med" len="med"/>
            <a:tailEnd type="none" w="med" len="med"/>
          </a:ln>
        </p:spPr>
      </p:cxnSp>
      <p:cxnSp>
        <p:nvCxnSpPr>
          <p:cNvPr id="543" name="Google Shape;543;p48"/>
          <p:cNvCxnSpPr/>
          <p:nvPr/>
        </p:nvCxnSpPr>
        <p:spPr>
          <a:xfrm>
            <a:off x="6265300" y="2550480"/>
            <a:ext cx="970500" cy="0"/>
          </a:xfrm>
          <a:prstGeom prst="straightConnector1">
            <a:avLst/>
          </a:prstGeom>
          <a:noFill/>
          <a:ln w="19050" cap="flat" cmpd="sng">
            <a:solidFill>
              <a:schemeClr val="lt1"/>
            </a:solidFill>
            <a:prstDash val="solid"/>
            <a:round/>
            <a:headEnd type="none" w="med" len="med"/>
            <a:tailEnd type="none" w="med" len="med"/>
          </a:ln>
        </p:spPr>
      </p:cxnSp>
      <p:sp>
        <p:nvSpPr>
          <p:cNvPr id="544" name="Google Shape;544;p48"/>
          <p:cNvSpPr txBox="1"/>
          <p:nvPr/>
        </p:nvSpPr>
        <p:spPr>
          <a:xfrm>
            <a:off x="3618650" y="3322150"/>
            <a:ext cx="200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Kernel Regularizer @0.01</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-----------------------------------&gt;</a:t>
            </a:r>
            <a:endParaRPr>
              <a:solidFill>
                <a:schemeClr val="lt2"/>
              </a:solidFill>
              <a:latin typeface="Roboto Condensed"/>
              <a:ea typeface="Roboto Condensed"/>
              <a:cs typeface="Roboto Condensed"/>
              <a:sym typeface="Roboto Condensed"/>
            </a:endParaRPr>
          </a:p>
        </p:txBody>
      </p:sp>
      <p:sp>
        <p:nvSpPr>
          <p:cNvPr id="545" name="Google Shape;545;p48"/>
          <p:cNvSpPr txBox="1"/>
          <p:nvPr/>
        </p:nvSpPr>
        <p:spPr>
          <a:xfrm>
            <a:off x="3618650" y="2566975"/>
            <a:ext cx="1906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Kernel Regularizer @ 0.1</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&lt;------------------------------</a:t>
            </a:r>
            <a:endParaRPr>
              <a:solidFill>
                <a:schemeClr val="lt2"/>
              </a:solidFill>
              <a:latin typeface="Roboto Condensed"/>
              <a:ea typeface="Roboto Condensed"/>
              <a:cs typeface="Roboto Condensed"/>
              <a:sym typeface="Roboto Condensed"/>
            </a:endParaRPr>
          </a:p>
        </p:txBody>
      </p:sp>
      <p:cxnSp>
        <p:nvCxnSpPr>
          <p:cNvPr id="546" name="Google Shape;546;p48"/>
          <p:cNvCxnSpPr/>
          <p:nvPr/>
        </p:nvCxnSpPr>
        <p:spPr>
          <a:xfrm>
            <a:off x="1905413" y="2571755"/>
            <a:ext cx="970500" cy="0"/>
          </a:xfrm>
          <a:prstGeom prst="straightConnector1">
            <a:avLst/>
          </a:prstGeom>
          <a:noFill/>
          <a:ln w="19050" cap="flat" cmpd="sng">
            <a:solidFill>
              <a:schemeClr val="lt1"/>
            </a:solidFill>
            <a:prstDash val="solid"/>
            <a:round/>
            <a:headEnd type="none" w="med" len="med"/>
            <a:tailEnd type="none" w="med" len="med"/>
          </a:ln>
        </p:spPr>
      </p:cxnSp>
      <p:pic>
        <p:nvPicPr>
          <p:cNvPr id="547" name="Google Shape;547;p48"/>
          <p:cNvPicPr preferRelativeResize="0"/>
          <p:nvPr/>
        </p:nvPicPr>
        <p:blipFill>
          <a:blip r:embed="rId3">
            <a:alphaModFix/>
          </a:blip>
          <a:stretch>
            <a:fillRect/>
          </a:stretch>
        </p:blipFill>
        <p:spPr>
          <a:xfrm>
            <a:off x="1447650" y="1252813"/>
            <a:ext cx="1886025" cy="1177986"/>
          </a:xfrm>
          <a:prstGeom prst="rect">
            <a:avLst/>
          </a:prstGeom>
          <a:noFill/>
          <a:ln>
            <a:noFill/>
          </a:ln>
        </p:spPr>
      </p:pic>
      <p:pic>
        <p:nvPicPr>
          <p:cNvPr id="548" name="Google Shape;548;p48"/>
          <p:cNvPicPr preferRelativeResize="0"/>
          <p:nvPr/>
        </p:nvPicPr>
        <p:blipFill>
          <a:blip r:embed="rId4">
            <a:alphaModFix/>
          </a:blip>
          <a:stretch>
            <a:fillRect/>
          </a:stretch>
        </p:blipFill>
        <p:spPr>
          <a:xfrm>
            <a:off x="1447850" y="2712703"/>
            <a:ext cx="1886025" cy="1196647"/>
          </a:xfrm>
          <a:prstGeom prst="rect">
            <a:avLst/>
          </a:prstGeom>
          <a:noFill/>
          <a:ln>
            <a:noFill/>
          </a:ln>
        </p:spPr>
      </p:pic>
      <p:pic>
        <p:nvPicPr>
          <p:cNvPr id="549" name="Google Shape;549;p48"/>
          <p:cNvPicPr preferRelativeResize="0"/>
          <p:nvPr/>
        </p:nvPicPr>
        <p:blipFill>
          <a:blip r:embed="rId5">
            <a:alphaModFix/>
          </a:blip>
          <a:stretch>
            <a:fillRect/>
          </a:stretch>
        </p:blipFill>
        <p:spPr>
          <a:xfrm>
            <a:off x="5797300" y="1247517"/>
            <a:ext cx="1906500" cy="1162983"/>
          </a:xfrm>
          <a:prstGeom prst="rect">
            <a:avLst/>
          </a:prstGeom>
          <a:noFill/>
          <a:ln>
            <a:noFill/>
          </a:ln>
        </p:spPr>
      </p:pic>
      <p:pic>
        <p:nvPicPr>
          <p:cNvPr id="550" name="Google Shape;550;p48"/>
          <p:cNvPicPr preferRelativeResize="0"/>
          <p:nvPr/>
        </p:nvPicPr>
        <p:blipFill>
          <a:blip r:embed="rId6">
            <a:alphaModFix/>
          </a:blip>
          <a:stretch>
            <a:fillRect/>
          </a:stretch>
        </p:blipFill>
        <p:spPr>
          <a:xfrm>
            <a:off x="5809925" y="2690454"/>
            <a:ext cx="1906400" cy="1224197"/>
          </a:xfrm>
          <a:prstGeom prst="rect">
            <a:avLst/>
          </a:prstGeom>
          <a:noFill/>
          <a:ln>
            <a:noFill/>
          </a:ln>
        </p:spPr>
      </p:pic>
      <p:sp>
        <p:nvSpPr>
          <p:cNvPr id="551" name="Google Shape;551;p48"/>
          <p:cNvSpPr txBox="1"/>
          <p:nvPr/>
        </p:nvSpPr>
        <p:spPr>
          <a:xfrm>
            <a:off x="833525" y="4287000"/>
            <a:ext cx="2042400" cy="554100"/>
          </a:xfrm>
          <a:prstGeom prst="rect">
            <a:avLst/>
          </a:prstGeom>
          <a:solidFill>
            <a:schemeClr val="accent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Result:</a:t>
            </a:r>
            <a:br>
              <a:rPr lang="en" sz="1200">
                <a:solidFill>
                  <a:schemeClr val="lt2"/>
                </a:solidFill>
                <a:latin typeface="Roboto Condensed"/>
                <a:ea typeface="Roboto Condensed"/>
                <a:cs typeface="Roboto Condensed"/>
                <a:sym typeface="Roboto Condensed"/>
              </a:rPr>
            </a:br>
            <a:r>
              <a:rPr lang="en" sz="1200">
                <a:solidFill>
                  <a:schemeClr val="lt2"/>
                </a:solidFill>
                <a:latin typeface="Roboto Condensed"/>
                <a:ea typeface="Roboto Condensed"/>
                <a:cs typeface="Roboto Condensed"/>
                <a:sym typeface="Roboto Condensed"/>
              </a:rPr>
              <a:t>Kernel Regularizer @ 0.1 Used</a:t>
            </a:r>
            <a:endParaRPr sz="1200">
              <a:solidFill>
                <a:schemeClr val="lt2"/>
              </a:solidFill>
              <a:latin typeface="Roboto Condensed"/>
              <a:ea typeface="Roboto Condensed"/>
              <a:cs typeface="Roboto Condensed"/>
              <a:sym typeface="Roboto Condensed"/>
            </a:endParaRPr>
          </a:p>
        </p:txBody>
      </p:sp>
      <p:sp>
        <p:nvSpPr>
          <p:cNvPr id="552" name="Google Shape;552;p48"/>
          <p:cNvSpPr txBox="1"/>
          <p:nvPr/>
        </p:nvSpPr>
        <p:spPr>
          <a:xfrm>
            <a:off x="6148600" y="4194600"/>
            <a:ext cx="2445000" cy="7389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Explanation:</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Higher Training Accuracy In General</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Validation Accuracy More Consistent</a:t>
            </a:r>
            <a:endParaRPr sz="1200">
              <a:solidFill>
                <a:schemeClr val="lt2"/>
              </a:solidFill>
              <a:latin typeface="Roboto Condensed"/>
              <a:ea typeface="Roboto Condensed"/>
              <a:cs typeface="Roboto Condensed"/>
              <a:sym typeface="Roboto Condensed"/>
            </a:endParaRPr>
          </a:p>
        </p:txBody>
      </p:sp>
      <p:grpSp>
        <p:nvGrpSpPr>
          <p:cNvPr id="553" name="Google Shape;553;p48"/>
          <p:cNvGrpSpPr/>
          <p:nvPr/>
        </p:nvGrpSpPr>
        <p:grpSpPr>
          <a:xfrm>
            <a:off x="7198225" y="671969"/>
            <a:ext cx="345750" cy="337039"/>
            <a:chOff x="-31817400" y="3910025"/>
            <a:chExt cx="301675" cy="294075"/>
          </a:xfrm>
        </p:grpSpPr>
        <p:sp>
          <p:nvSpPr>
            <p:cNvPr id="554" name="Google Shape;554;p4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49"/>
          <p:cNvSpPr txBox="1">
            <a:spLocks noGrp="1"/>
          </p:cNvSpPr>
          <p:nvPr>
            <p:ph type="ctrTitle"/>
          </p:nvPr>
        </p:nvSpPr>
        <p:spPr>
          <a:xfrm flipH="1">
            <a:off x="457200" y="437050"/>
            <a:ext cx="8229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Adjusting Hyperparameters</a:t>
            </a:r>
            <a:endParaRPr/>
          </a:p>
        </p:txBody>
      </p:sp>
      <p:cxnSp>
        <p:nvCxnSpPr>
          <p:cNvPr id="562" name="Google Shape;562;p49"/>
          <p:cNvCxnSpPr/>
          <p:nvPr/>
        </p:nvCxnSpPr>
        <p:spPr>
          <a:xfrm>
            <a:off x="4086750" y="3229088"/>
            <a:ext cx="970500" cy="0"/>
          </a:xfrm>
          <a:prstGeom prst="straightConnector1">
            <a:avLst/>
          </a:prstGeom>
          <a:noFill/>
          <a:ln w="19050" cap="flat" cmpd="sng">
            <a:solidFill>
              <a:schemeClr val="lt1"/>
            </a:solidFill>
            <a:prstDash val="solid"/>
            <a:round/>
            <a:headEnd type="none" w="med" len="med"/>
            <a:tailEnd type="none" w="med" len="med"/>
          </a:ln>
        </p:spPr>
      </p:cxnSp>
      <p:cxnSp>
        <p:nvCxnSpPr>
          <p:cNvPr id="563" name="Google Shape;563;p49"/>
          <p:cNvCxnSpPr/>
          <p:nvPr/>
        </p:nvCxnSpPr>
        <p:spPr>
          <a:xfrm>
            <a:off x="6265300" y="2550480"/>
            <a:ext cx="970500" cy="0"/>
          </a:xfrm>
          <a:prstGeom prst="straightConnector1">
            <a:avLst/>
          </a:prstGeom>
          <a:noFill/>
          <a:ln w="19050" cap="flat" cmpd="sng">
            <a:solidFill>
              <a:schemeClr val="lt1"/>
            </a:solidFill>
            <a:prstDash val="solid"/>
            <a:round/>
            <a:headEnd type="none" w="med" len="med"/>
            <a:tailEnd type="none" w="med" len="med"/>
          </a:ln>
        </p:spPr>
      </p:cxnSp>
      <p:sp>
        <p:nvSpPr>
          <p:cNvPr id="564" name="Google Shape;564;p49"/>
          <p:cNvSpPr txBox="1"/>
          <p:nvPr/>
        </p:nvSpPr>
        <p:spPr>
          <a:xfrm>
            <a:off x="3667400" y="3299050"/>
            <a:ext cx="1906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Embedding Layer @ 64 Dimensions</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-----------------------------------&gt;</a:t>
            </a:r>
            <a:endParaRPr>
              <a:solidFill>
                <a:schemeClr val="lt2"/>
              </a:solidFill>
              <a:latin typeface="Roboto Condensed"/>
              <a:ea typeface="Roboto Condensed"/>
              <a:cs typeface="Roboto Condensed"/>
              <a:sym typeface="Roboto Condensed"/>
            </a:endParaRPr>
          </a:p>
        </p:txBody>
      </p:sp>
      <p:sp>
        <p:nvSpPr>
          <p:cNvPr id="565" name="Google Shape;565;p49"/>
          <p:cNvSpPr txBox="1"/>
          <p:nvPr/>
        </p:nvSpPr>
        <p:spPr>
          <a:xfrm>
            <a:off x="3726800" y="2450450"/>
            <a:ext cx="1787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Embedding Layer @ 16 Dimensions</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&lt;------------------------------</a:t>
            </a:r>
            <a:endParaRPr>
              <a:solidFill>
                <a:schemeClr val="lt2"/>
              </a:solidFill>
              <a:latin typeface="Roboto Condensed"/>
              <a:ea typeface="Roboto Condensed"/>
              <a:cs typeface="Roboto Condensed"/>
              <a:sym typeface="Roboto Condensed"/>
            </a:endParaRPr>
          </a:p>
        </p:txBody>
      </p:sp>
      <p:cxnSp>
        <p:nvCxnSpPr>
          <p:cNvPr id="566" name="Google Shape;566;p49"/>
          <p:cNvCxnSpPr/>
          <p:nvPr/>
        </p:nvCxnSpPr>
        <p:spPr>
          <a:xfrm>
            <a:off x="1905413" y="2571755"/>
            <a:ext cx="970500" cy="0"/>
          </a:xfrm>
          <a:prstGeom prst="straightConnector1">
            <a:avLst/>
          </a:prstGeom>
          <a:noFill/>
          <a:ln w="19050" cap="flat" cmpd="sng">
            <a:solidFill>
              <a:schemeClr val="lt1"/>
            </a:solidFill>
            <a:prstDash val="solid"/>
            <a:round/>
            <a:headEnd type="none" w="med" len="med"/>
            <a:tailEnd type="none" w="med" len="med"/>
          </a:ln>
        </p:spPr>
      </p:cxnSp>
      <p:sp>
        <p:nvSpPr>
          <p:cNvPr id="567" name="Google Shape;567;p49"/>
          <p:cNvSpPr txBox="1"/>
          <p:nvPr/>
        </p:nvSpPr>
        <p:spPr>
          <a:xfrm>
            <a:off x="251460" y="4189424"/>
            <a:ext cx="3092465" cy="553968"/>
          </a:xfrm>
          <a:prstGeom prst="rect">
            <a:avLst/>
          </a:prstGeom>
          <a:solidFill>
            <a:schemeClr val="accent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lt2"/>
                </a:solidFill>
                <a:latin typeface="Roboto Condensed"/>
                <a:ea typeface="Roboto Condensed"/>
                <a:cs typeface="Roboto Condensed"/>
                <a:sym typeface="Roboto Condensed"/>
              </a:rPr>
              <a:t>Result:</a:t>
            </a:r>
            <a:endParaRPr sz="1200" dirty="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dirty="0">
                <a:solidFill>
                  <a:schemeClr val="lt2"/>
                </a:solidFill>
                <a:latin typeface="Roboto Condensed"/>
                <a:ea typeface="Roboto Condensed"/>
                <a:cs typeface="Roboto Condensed"/>
                <a:sym typeface="Roboto Condensed"/>
              </a:rPr>
              <a:t>Embedding Layer @ 32 Was Decided To Be Used</a:t>
            </a:r>
            <a:endParaRPr sz="1200" dirty="0">
              <a:solidFill>
                <a:schemeClr val="lt2"/>
              </a:solidFill>
              <a:latin typeface="Roboto Condensed"/>
              <a:ea typeface="Roboto Condensed"/>
              <a:cs typeface="Roboto Condensed"/>
              <a:sym typeface="Roboto Condensed"/>
            </a:endParaRPr>
          </a:p>
        </p:txBody>
      </p:sp>
      <p:sp>
        <p:nvSpPr>
          <p:cNvPr id="568" name="Google Shape;568;p49"/>
          <p:cNvSpPr txBox="1"/>
          <p:nvPr/>
        </p:nvSpPr>
        <p:spPr>
          <a:xfrm>
            <a:off x="5890575" y="4189425"/>
            <a:ext cx="2587500" cy="7389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Explanation:</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Validation Accuracy Was Slightly Higher </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Slightly Overfit Less</a:t>
            </a:r>
            <a:endParaRPr sz="1200">
              <a:solidFill>
                <a:schemeClr val="lt2"/>
              </a:solidFill>
              <a:latin typeface="Roboto Condensed"/>
              <a:ea typeface="Roboto Condensed"/>
              <a:cs typeface="Roboto Condensed"/>
              <a:sym typeface="Roboto Condensed"/>
            </a:endParaRPr>
          </a:p>
        </p:txBody>
      </p:sp>
      <p:pic>
        <p:nvPicPr>
          <p:cNvPr id="569" name="Google Shape;569;p49"/>
          <p:cNvPicPr preferRelativeResize="0"/>
          <p:nvPr/>
        </p:nvPicPr>
        <p:blipFill>
          <a:blip r:embed="rId3">
            <a:alphaModFix/>
          </a:blip>
          <a:stretch>
            <a:fillRect/>
          </a:stretch>
        </p:blipFill>
        <p:spPr>
          <a:xfrm>
            <a:off x="1437425" y="1275825"/>
            <a:ext cx="1906500" cy="1174625"/>
          </a:xfrm>
          <a:prstGeom prst="rect">
            <a:avLst/>
          </a:prstGeom>
          <a:noFill/>
          <a:ln>
            <a:noFill/>
          </a:ln>
        </p:spPr>
      </p:pic>
      <p:pic>
        <p:nvPicPr>
          <p:cNvPr id="570" name="Google Shape;570;p49"/>
          <p:cNvPicPr preferRelativeResize="0"/>
          <p:nvPr/>
        </p:nvPicPr>
        <p:blipFill>
          <a:blip r:embed="rId4">
            <a:alphaModFix/>
          </a:blip>
          <a:stretch>
            <a:fillRect/>
          </a:stretch>
        </p:blipFill>
        <p:spPr>
          <a:xfrm>
            <a:off x="1437425" y="2718704"/>
            <a:ext cx="1906500" cy="1202472"/>
          </a:xfrm>
          <a:prstGeom prst="rect">
            <a:avLst/>
          </a:prstGeom>
          <a:noFill/>
          <a:ln>
            <a:noFill/>
          </a:ln>
        </p:spPr>
      </p:pic>
      <p:pic>
        <p:nvPicPr>
          <p:cNvPr id="571" name="Google Shape;571;p49"/>
          <p:cNvPicPr preferRelativeResize="0"/>
          <p:nvPr/>
        </p:nvPicPr>
        <p:blipFill>
          <a:blip r:embed="rId5">
            <a:alphaModFix/>
          </a:blip>
          <a:stretch>
            <a:fillRect/>
          </a:stretch>
        </p:blipFill>
        <p:spPr>
          <a:xfrm>
            <a:off x="5797300" y="1239690"/>
            <a:ext cx="1906500" cy="1178647"/>
          </a:xfrm>
          <a:prstGeom prst="rect">
            <a:avLst/>
          </a:prstGeom>
          <a:noFill/>
          <a:ln>
            <a:noFill/>
          </a:ln>
        </p:spPr>
      </p:pic>
      <p:pic>
        <p:nvPicPr>
          <p:cNvPr id="572" name="Google Shape;572;p49"/>
          <p:cNvPicPr preferRelativeResize="0"/>
          <p:nvPr/>
        </p:nvPicPr>
        <p:blipFill>
          <a:blip r:embed="rId6">
            <a:alphaModFix/>
          </a:blip>
          <a:stretch>
            <a:fillRect/>
          </a:stretch>
        </p:blipFill>
        <p:spPr>
          <a:xfrm>
            <a:off x="5800075" y="2760235"/>
            <a:ext cx="1906500" cy="1177553"/>
          </a:xfrm>
          <a:prstGeom prst="rect">
            <a:avLst/>
          </a:prstGeom>
          <a:noFill/>
          <a:ln>
            <a:noFill/>
          </a:ln>
        </p:spPr>
      </p:pic>
      <p:grpSp>
        <p:nvGrpSpPr>
          <p:cNvPr id="573" name="Google Shape;573;p49"/>
          <p:cNvGrpSpPr/>
          <p:nvPr/>
        </p:nvGrpSpPr>
        <p:grpSpPr>
          <a:xfrm>
            <a:off x="7184325" y="662404"/>
            <a:ext cx="345750" cy="337039"/>
            <a:chOff x="-31817400" y="3910025"/>
            <a:chExt cx="301675" cy="294075"/>
          </a:xfrm>
        </p:grpSpPr>
        <p:sp>
          <p:nvSpPr>
            <p:cNvPr id="574" name="Google Shape;574;p4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ctrTitle" idx="6"/>
          </p:nvPr>
        </p:nvSpPr>
        <p:spPr>
          <a:xfrm>
            <a:off x="3257382" y="2093456"/>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200"/>
              <a:t>Overview </a:t>
            </a:r>
            <a:endParaRPr sz="3200"/>
          </a:p>
        </p:txBody>
      </p:sp>
      <p:sp>
        <p:nvSpPr>
          <p:cNvPr id="255" name="Google Shape;255;p32"/>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PART 1 (GROUP)</a:t>
            </a:r>
            <a:endParaRPr/>
          </a:p>
        </p:txBody>
      </p:sp>
      <p:sp>
        <p:nvSpPr>
          <p:cNvPr id="256" name="Google Shape;256;p32"/>
          <p:cNvSpPr txBox="1">
            <a:spLocks noGrp="1"/>
          </p:cNvSpPr>
          <p:nvPr>
            <p:ph type="title" idx="9"/>
          </p:nvPr>
        </p:nvSpPr>
        <p:spPr>
          <a:xfrm>
            <a:off x="2068757" y="204753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01</a:t>
            </a:r>
            <a:endParaRPr/>
          </a:p>
        </p:txBody>
      </p:sp>
      <p:grpSp>
        <p:nvGrpSpPr>
          <p:cNvPr id="257" name="Google Shape;257;p32"/>
          <p:cNvGrpSpPr/>
          <p:nvPr/>
        </p:nvGrpSpPr>
        <p:grpSpPr>
          <a:xfrm>
            <a:off x="5412579" y="2170751"/>
            <a:ext cx="330494" cy="331338"/>
            <a:chOff x="-1591550" y="3597475"/>
            <a:chExt cx="293825" cy="294575"/>
          </a:xfrm>
        </p:grpSpPr>
        <p:sp>
          <p:nvSpPr>
            <p:cNvPr id="258" name="Google Shape;258;p3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0"/>
          <p:cNvSpPr txBox="1">
            <a:spLocks noGrp="1"/>
          </p:cNvSpPr>
          <p:nvPr>
            <p:ph type="ctrTitle"/>
          </p:nvPr>
        </p:nvSpPr>
        <p:spPr>
          <a:xfrm flipH="1">
            <a:off x="457200" y="437050"/>
            <a:ext cx="8229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Adjusting Hyperparameters</a:t>
            </a:r>
            <a:endParaRPr/>
          </a:p>
        </p:txBody>
      </p:sp>
      <p:cxnSp>
        <p:nvCxnSpPr>
          <p:cNvPr id="582" name="Google Shape;582;p50"/>
          <p:cNvCxnSpPr/>
          <p:nvPr/>
        </p:nvCxnSpPr>
        <p:spPr>
          <a:xfrm>
            <a:off x="4086750" y="3229088"/>
            <a:ext cx="970500" cy="0"/>
          </a:xfrm>
          <a:prstGeom prst="straightConnector1">
            <a:avLst/>
          </a:prstGeom>
          <a:noFill/>
          <a:ln w="19050" cap="flat" cmpd="sng">
            <a:solidFill>
              <a:schemeClr val="lt1"/>
            </a:solidFill>
            <a:prstDash val="solid"/>
            <a:round/>
            <a:headEnd type="none" w="med" len="med"/>
            <a:tailEnd type="none" w="med" len="med"/>
          </a:ln>
        </p:spPr>
      </p:cxnSp>
      <p:cxnSp>
        <p:nvCxnSpPr>
          <p:cNvPr id="583" name="Google Shape;583;p50"/>
          <p:cNvCxnSpPr/>
          <p:nvPr/>
        </p:nvCxnSpPr>
        <p:spPr>
          <a:xfrm>
            <a:off x="6265300" y="2550480"/>
            <a:ext cx="970500" cy="0"/>
          </a:xfrm>
          <a:prstGeom prst="straightConnector1">
            <a:avLst/>
          </a:prstGeom>
          <a:noFill/>
          <a:ln w="19050" cap="flat" cmpd="sng">
            <a:solidFill>
              <a:schemeClr val="lt1"/>
            </a:solidFill>
            <a:prstDash val="solid"/>
            <a:round/>
            <a:headEnd type="none" w="med" len="med"/>
            <a:tailEnd type="none" w="med" len="med"/>
          </a:ln>
        </p:spPr>
      </p:cxnSp>
      <p:sp>
        <p:nvSpPr>
          <p:cNvPr id="584" name="Google Shape;584;p50"/>
          <p:cNvSpPr txBox="1"/>
          <p:nvPr/>
        </p:nvSpPr>
        <p:spPr>
          <a:xfrm>
            <a:off x="3951050" y="2550475"/>
            <a:ext cx="1339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Batch Size @ 16</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&lt;-----------------------</a:t>
            </a:r>
            <a:endParaRPr>
              <a:solidFill>
                <a:schemeClr val="lt2"/>
              </a:solidFill>
              <a:latin typeface="Roboto Condensed"/>
              <a:ea typeface="Roboto Condensed"/>
              <a:cs typeface="Roboto Condensed"/>
              <a:sym typeface="Roboto Condensed"/>
            </a:endParaRPr>
          </a:p>
        </p:txBody>
      </p:sp>
      <p:cxnSp>
        <p:nvCxnSpPr>
          <p:cNvPr id="585" name="Google Shape;585;p50"/>
          <p:cNvCxnSpPr/>
          <p:nvPr/>
        </p:nvCxnSpPr>
        <p:spPr>
          <a:xfrm>
            <a:off x="1905413" y="2571755"/>
            <a:ext cx="970500" cy="0"/>
          </a:xfrm>
          <a:prstGeom prst="straightConnector1">
            <a:avLst/>
          </a:prstGeom>
          <a:noFill/>
          <a:ln w="19050" cap="flat" cmpd="sng">
            <a:solidFill>
              <a:schemeClr val="lt1"/>
            </a:solidFill>
            <a:prstDash val="solid"/>
            <a:round/>
            <a:headEnd type="none" w="med" len="med"/>
            <a:tailEnd type="none" w="med" len="med"/>
          </a:ln>
        </p:spPr>
      </p:cxnSp>
      <p:sp>
        <p:nvSpPr>
          <p:cNvPr id="586" name="Google Shape;586;p50"/>
          <p:cNvSpPr txBox="1"/>
          <p:nvPr/>
        </p:nvSpPr>
        <p:spPr>
          <a:xfrm>
            <a:off x="492475" y="4279700"/>
            <a:ext cx="2670300" cy="738633"/>
          </a:xfrm>
          <a:prstGeom prst="rect">
            <a:avLst/>
          </a:prstGeom>
          <a:solidFill>
            <a:schemeClr val="accent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lt2"/>
                </a:solidFill>
                <a:latin typeface="Roboto Condensed"/>
                <a:ea typeface="Roboto Condensed"/>
                <a:cs typeface="Roboto Condensed"/>
                <a:sym typeface="Roboto Condensed"/>
              </a:rPr>
              <a:t>Result:</a:t>
            </a:r>
            <a:endParaRPr sz="1200" dirty="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dirty="0">
                <a:solidFill>
                  <a:schemeClr val="lt2"/>
                </a:solidFill>
                <a:latin typeface="Roboto Condensed"/>
                <a:ea typeface="Roboto Condensed"/>
                <a:cs typeface="Roboto Condensed"/>
                <a:sym typeface="Roboto Condensed"/>
              </a:rPr>
              <a:t>Batch Size @ 32 Was Decided To Be Used</a:t>
            </a:r>
            <a:endParaRPr sz="1200" dirty="0">
              <a:solidFill>
                <a:schemeClr val="lt2"/>
              </a:solidFill>
              <a:latin typeface="Roboto Condensed"/>
              <a:ea typeface="Roboto Condensed"/>
              <a:cs typeface="Roboto Condensed"/>
              <a:sym typeface="Roboto Condensed"/>
            </a:endParaRPr>
          </a:p>
        </p:txBody>
      </p:sp>
      <p:sp>
        <p:nvSpPr>
          <p:cNvPr id="587" name="Google Shape;587;p50"/>
          <p:cNvSpPr txBox="1"/>
          <p:nvPr/>
        </p:nvSpPr>
        <p:spPr>
          <a:xfrm>
            <a:off x="5707380" y="4279700"/>
            <a:ext cx="3294245" cy="553968"/>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Explanation:</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Validation Accuracy Was Higher &amp; More Consistent</a:t>
            </a:r>
            <a:endParaRPr sz="1200">
              <a:solidFill>
                <a:schemeClr val="lt2"/>
              </a:solidFill>
              <a:latin typeface="Roboto Condensed"/>
              <a:ea typeface="Roboto Condensed"/>
              <a:cs typeface="Roboto Condensed"/>
              <a:sym typeface="Roboto Condensed"/>
            </a:endParaRPr>
          </a:p>
        </p:txBody>
      </p:sp>
      <p:sp>
        <p:nvSpPr>
          <p:cNvPr id="588" name="Google Shape;588;p50"/>
          <p:cNvSpPr txBox="1"/>
          <p:nvPr/>
        </p:nvSpPr>
        <p:spPr>
          <a:xfrm>
            <a:off x="3951050" y="3346550"/>
            <a:ext cx="1339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Batch Size @ 64</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-----------------------&gt;</a:t>
            </a:r>
            <a:endParaRPr>
              <a:solidFill>
                <a:schemeClr val="lt2"/>
              </a:solidFill>
              <a:latin typeface="Roboto Condensed"/>
              <a:ea typeface="Roboto Condensed"/>
              <a:cs typeface="Roboto Condensed"/>
              <a:sym typeface="Roboto Condensed"/>
            </a:endParaRPr>
          </a:p>
        </p:txBody>
      </p:sp>
      <p:pic>
        <p:nvPicPr>
          <p:cNvPr id="589" name="Google Shape;589;p50"/>
          <p:cNvPicPr preferRelativeResize="0"/>
          <p:nvPr/>
        </p:nvPicPr>
        <p:blipFill>
          <a:blip r:embed="rId3">
            <a:alphaModFix/>
          </a:blip>
          <a:stretch>
            <a:fillRect/>
          </a:stretch>
        </p:blipFill>
        <p:spPr>
          <a:xfrm>
            <a:off x="1431663" y="1231375"/>
            <a:ext cx="1918025" cy="1169000"/>
          </a:xfrm>
          <a:prstGeom prst="rect">
            <a:avLst/>
          </a:prstGeom>
          <a:noFill/>
          <a:ln>
            <a:noFill/>
          </a:ln>
        </p:spPr>
      </p:pic>
      <p:pic>
        <p:nvPicPr>
          <p:cNvPr id="590" name="Google Shape;590;p50"/>
          <p:cNvPicPr preferRelativeResize="0"/>
          <p:nvPr/>
        </p:nvPicPr>
        <p:blipFill>
          <a:blip r:embed="rId4">
            <a:alphaModFix/>
          </a:blip>
          <a:stretch>
            <a:fillRect/>
          </a:stretch>
        </p:blipFill>
        <p:spPr>
          <a:xfrm>
            <a:off x="1431675" y="2773226"/>
            <a:ext cx="1918000" cy="1214733"/>
          </a:xfrm>
          <a:prstGeom prst="rect">
            <a:avLst/>
          </a:prstGeom>
          <a:noFill/>
          <a:ln>
            <a:noFill/>
          </a:ln>
        </p:spPr>
      </p:pic>
      <p:pic>
        <p:nvPicPr>
          <p:cNvPr id="591" name="Google Shape;591;p50"/>
          <p:cNvPicPr preferRelativeResize="0"/>
          <p:nvPr/>
        </p:nvPicPr>
        <p:blipFill>
          <a:blip r:embed="rId5">
            <a:alphaModFix/>
          </a:blip>
          <a:stretch>
            <a:fillRect/>
          </a:stretch>
        </p:blipFill>
        <p:spPr>
          <a:xfrm>
            <a:off x="5797900" y="1244513"/>
            <a:ext cx="1905276" cy="1169000"/>
          </a:xfrm>
          <a:prstGeom prst="rect">
            <a:avLst/>
          </a:prstGeom>
          <a:noFill/>
          <a:ln>
            <a:noFill/>
          </a:ln>
        </p:spPr>
      </p:pic>
      <p:pic>
        <p:nvPicPr>
          <p:cNvPr id="592" name="Google Shape;592;p50"/>
          <p:cNvPicPr preferRelativeResize="0"/>
          <p:nvPr/>
        </p:nvPicPr>
        <p:blipFill>
          <a:blip r:embed="rId6">
            <a:alphaModFix/>
          </a:blip>
          <a:stretch>
            <a:fillRect/>
          </a:stretch>
        </p:blipFill>
        <p:spPr>
          <a:xfrm>
            <a:off x="5794325" y="2762922"/>
            <a:ext cx="1905275" cy="1167353"/>
          </a:xfrm>
          <a:prstGeom prst="rect">
            <a:avLst/>
          </a:prstGeom>
          <a:noFill/>
          <a:ln>
            <a:noFill/>
          </a:ln>
        </p:spPr>
      </p:pic>
      <p:grpSp>
        <p:nvGrpSpPr>
          <p:cNvPr id="593" name="Google Shape;593;p50"/>
          <p:cNvGrpSpPr/>
          <p:nvPr/>
        </p:nvGrpSpPr>
        <p:grpSpPr>
          <a:xfrm>
            <a:off x="7158322" y="663904"/>
            <a:ext cx="345750" cy="337039"/>
            <a:chOff x="-31817400" y="3910025"/>
            <a:chExt cx="301675" cy="294075"/>
          </a:xfrm>
        </p:grpSpPr>
        <p:sp>
          <p:nvSpPr>
            <p:cNvPr id="594" name="Google Shape;594;p5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5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51"/>
          <p:cNvSpPr txBox="1">
            <a:spLocks noGrp="1"/>
          </p:cNvSpPr>
          <p:nvPr>
            <p:ph type="ctrTitle"/>
          </p:nvPr>
        </p:nvSpPr>
        <p:spPr>
          <a:xfrm flipH="1">
            <a:off x="2163750" y="194300"/>
            <a:ext cx="48165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Final Model</a:t>
            </a:r>
            <a:endParaRPr dirty="0"/>
          </a:p>
        </p:txBody>
      </p:sp>
      <p:sp>
        <p:nvSpPr>
          <p:cNvPr id="602" name="Google Shape;602;p51"/>
          <p:cNvSpPr txBox="1">
            <a:spLocks noGrp="1"/>
          </p:cNvSpPr>
          <p:nvPr>
            <p:ph type="subTitle" idx="1"/>
          </p:nvPr>
        </p:nvSpPr>
        <p:spPr>
          <a:xfrm>
            <a:off x="1550600" y="3449600"/>
            <a:ext cx="13653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Accuracy Graph</a:t>
            </a:r>
            <a:endParaRPr/>
          </a:p>
        </p:txBody>
      </p:sp>
      <p:sp>
        <p:nvSpPr>
          <p:cNvPr id="603" name="Google Shape;603;p51"/>
          <p:cNvSpPr txBox="1">
            <a:spLocks noGrp="1"/>
          </p:cNvSpPr>
          <p:nvPr>
            <p:ph type="subTitle" idx="1"/>
          </p:nvPr>
        </p:nvSpPr>
        <p:spPr>
          <a:xfrm>
            <a:off x="6413425" y="3449600"/>
            <a:ext cx="9969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Loss Graph</a:t>
            </a:r>
            <a:endParaRPr/>
          </a:p>
        </p:txBody>
      </p:sp>
      <p:pic>
        <p:nvPicPr>
          <p:cNvPr id="604" name="Google Shape;604;p51"/>
          <p:cNvPicPr preferRelativeResize="0"/>
          <p:nvPr/>
        </p:nvPicPr>
        <p:blipFill>
          <a:blip r:embed="rId3">
            <a:alphaModFix/>
          </a:blip>
          <a:stretch>
            <a:fillRect/>
          </a:stretch>
        </p:blipFill>
        <p:spPr>
          <a:xfrm>
            <a:off x="597775" y="1399625"/>
            <a:ext cx="3270943" cy="1962550"/>
          </a:xfrm>
          <a:prstGeom prst="rect">
            <a:avLst/>
          </a:prstGeom>
          <a:noFill/>
          <a:ln>
            <a:noFill/>
          </a:ln>
        </p:spPr>
      </p:pic>
      <p:pic>
        <p:nvPicPr>
          <p:cNvPr id="605" name="Google Shape;605;p51"/>
          <p:cNvPicPr preferRelativeResize="0"/>
          <p:nvPr/>
        </p:nvPicPr>
        <p:blipFill>
          <a:blip r:embed="rId4">
            <a:alphaModFix/>
          </a:blip>
          <a:stretch>
            <a:fillRect/>
          </a:stretch>
        </p:blipFill>
        <p:spPr>
          <a:xfrm>
            <a:off x="5318572" y="1399625"/>
            <a:ext cx="3186615" cy="1962550"/>
          </a:xfrm>
          <a:prstGeom prst="rect">
            <a:avLst/>
          </a:prstGeom>
          <a:noFill/>
          <a:ln>
            <a:noFill/>
          </a:ln>
        </p:spPr>
      </p:pic>
      <p:sp>
        <p:nvSpPr>
          <p:cNvPr id="606" name="Google Shape;606;p51"/>
          <p:cNvSpPr txBox="1"/>
          <p:nvPr/>
        </p:nvSpPr>
        <p:spPr>
          <a:xfrm>
            <a:off x="3281550" y="3897000"/>
            <a:ext cx="2580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Increased Epochs To 40 </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Added 4 Layers of Dropout @ 0.1</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Added 4 Recurrent Dropout @ 0.1</a:t>
            </a:r>
            <a:endParaRPr>
              <a:solidFill>
                <a:schemeClr val="lt2"/>
              </a:solidFill>
              <a:latin typeface="Roboto Condensed"/>
              <a:ea typeface="Roboto Condensed"/>
              <a:cs typeface="Roboto Condensed"/>
              <a:sym typeface="Roboto Condensed"/>
            </a:endParaRPr>
          </a:p>
        </p:txBody>
      </p:sp>
      <p:sp>
        <p:nvSpPr>
          <p:cNvPr id="607" name="Google Shape;607;p51"/>
          <p:cNvSpPr/>
          <p:nvPr/>
        </p:nvSpPr>
        <p:spPr>
          <a:xfrm>
            <a:off x="5780067" y="358052"/>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2"/>
          <p:cNvSpPr txBox="1">
            <a:spLocks noGrp="1"/>
          </p:cNvSpPr>
          <p:nvPr>
            <p:ph type="ctrTitle" idx="6"/>
          </p:nvPr>
        </p:nvSpPr>
        <p:spPr>
          <a:xfrm>
            <a:off x="3257407" y="2221206"/>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200"/>
              <a:t>Low Tze Han Dexter</a:t>
            </a:r>
            <a:endParaRPr sz="3200"/>
          </a:p>
        </p:txBody>
      </p:sp>
      <p:sp>
        <p:nvSpPr>
          <p:cNvPr id="613" name="Google Shape;613;p52"/>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PART 1 (GROUP)</a:t>
            </a:r>
            <a:endParaRPr/>
          </a:p>
        </p:txBody>
      </p:sp>
      <p:sp>
        <p:nvSpPr>
          <p:cNvPr id="614" name="Google Shape;614;p52"/>
          <p:cNvSpPr txBox="1">
            <a:spLocks noGrp="1"/>
          </p:cNvSpPr>
          <p:nvPr>
            <p:ph type="title" idx="9"/>
          </p:nvPr>
        </p:nvSpPr>
        <p:spPr>
          <a:xfrm>
            <a:off x="2068757" y="204753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04</a:t>
            </a:r>
            <a:endParaRPr/>
          </a:p>
        </p:txBody>
      </p:sp>
      <p:grpSp>
        <p:nvGrpSpPr>
          <p:cNvPr id="615" name="Google Shape;615;p52"/>
          <p:cNvGrpSpPr/>
          <p:nvPr/>
        </p:nvGrpSpPr>
        <p:grpSpPr>
          <a:xfrm>
            <a:off x="5839966" y="2141259"/>
            <a:ext cx="400787" cy="390327"/>
            <a:chOff x="-55576850" y="3198125"/>
            <a:chExt cx="279625" cy="319025"/>
          </a:xfrm>
        </p:grpSpPr>
        <p:sp>
          <p:nvSpPr>
            <p:cNvPr id="616" name="Google Shape;616;p5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3"/>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Baseline model</a:t>
            </a:r>
            <a:endParaRPr/>
          </a:p>
        </p:txBody>
      </p:sp>
      <p:pic>
        <p:nvPicPr>
          <p:cNvPr id="625" name="Google Shape;625;p53"/>
          <p:cNvPicPr preferRelativeResize="0"/>
          <p:nvPr/>
        </p:nvPicPr>
        <p:blipFill>
          <a:blip r:embed="rId3">
            <a:alphaModFix/>
          </a:blip>
          <a:stretch>
            <a:fillRect/>
          </a:stretch>
        </p:blipFill>
        <p:spPr>
          <a:xfrm>
            <a:off x="6617225" y="1781950"/>
            <a:ext cx="2197450" cy="2999800"/>
          </a:xfrm>
          <a:prstGeom prst="rect">
            <a:avLst/>
          </a:prstGeom>
          <a:noFill/>
          <a:ln>
            <a:noFill/>
          </a:ln>
        </p:spPr>
      </p:pic>
      <p:pic>
        <p:nvPicPr>
          <p:cNvPr id="626" name="Google Shape;626;p53"/>
          <p:cNvPicPr preferRelativeResize="0"/>
          <p:nvPr/>
        </p:nvPicPr>
        <p:blipFill>
          <a:blip r:embed="rId4">
            <a:alphaModFix/>
          </a:blip>
          <a:stretch>
            <a:fillRect/>
          </a:stretch>
        </p:blipFill>
        <p:spPr>
          <a:xfrm>
            <a:off x="820025" y="2576150"/>
            <a:ext cx="4574225" cy="2130225"/>
          </a:xfrm>
          <a:prstGeom prst="rect">
            <a:avLst/>
          </a:prstGeom>
          <a:noFill/>
          <a:ln>
            <a:noFill/>
          </a:ln>
        </p:spPr>
      </p:pic>
      <p:sp>
        <p:nvSpPr>
          <p:cNvPr id="627" name="Google Shape;627;p53"/>
          <p:cNvSpPr txBox="1"/>
          <p:nvPr/>
        </p:nvSpPr>
        <p:spPr>
          <a:xfrm>
            <a:off x="6863188" y="1278875"/>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a:t>
            </a:r>
            <a:r>
              <a:rPr lang="en">
                <a:solidFill>
                  <a:srgbClr val="000000"/>
                </a:solidFill>
              </a:rPr>
              <a:t> </a:t>
            </a:r>
            <a:r>
              <a:rPr lang="en">
                <a:solidFill>
                  <a:srgbClr val="0000FF"/>
                </a:solidFill>
              </a:rPr>
              <a:t>0.83</a:t>
            </a:r>
            <a:endParaRPr>
              <a:solidFill>
                <a:srgbClr val="0000FF"/>
              </a:solidFill>
            </a:endParaRPr>
          </a:p>
        </p:txBody>
      </p:sp>
      <p:sp>
        <p:nvSpPr>
          <p:cNvPr id="628" name="Google Shape;628;p53"/>
          <p:cNvSpPr txBox="1"/>
          <p:nvPr/>
        </p:nvSpPr>
        <p:spPr>
          <a:xfrm>
            <a:off x="820025" y="1122725"/>
            <a:ext cx="3986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lt1"/>
                </a:solidFill>
                <a:latin typeface="Roboto Condensed"/>
                <a:ea typeface="Roboto Condensed"/>
                <a:cs typeface="Roboto Condensed"/>
                <a:sym typeface="Roboto Condensed"/>
              </a:rPr>
              <a:t>Baseline</a:t>
            </a:r>
            <a:endParaRPr u="sng">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1 Embedding layer of 8 neurons</a:t>
            </a:r>
            <a:endParaRPr>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2 SimpleRNN layers of 16 neurons</a:t>
            </a:r>
            <a:endParaRPr>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RMSprop optimizer (default learning rate)</a:t>
            </a:r>
            <a:endParaRPr>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Batchsize 32</a:t>
            </a:r>
            <a:endParaRPr>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10 epochs</a:t>
            </a:r>
            <a:endParaRPr>
              <a:solidFill>
                <a:schemeClr val="lt1"/>
              </a:solidFill>
              <a:latin typeface="Roboto Condensed"/>
              <a:ea typeface="Roboto Condensed"/>
              <a:cs typeface="Roboto Condensed"/>
              <a:sym typeface="Roboto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54"/>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Find best optimizer</a:t>
            </a:r>
            <a:endParaRPr/>
          </a:p>
        </p:txBody>
      </p:sp>
      <p:pic>
        <p:nvPicPr>
          <p:cNvPr id="634" name="Google Shape;634;p54"/>
          <p:cNvPicPr preferRelativeResize="0"/>
          <p:nvPr/>
        </p:nvPicPr>
        <p:blipFill>
          <a:blip r:embed="rId3">
            <a:alphaModFix/>
          </a:blip>
          <a:stretch>
            <a:fillRect/>
          </a:stretch>
        </p:blipFill>
        <p:spPr>
          <a:xfrm>
            <a:off x="3462523" y="2157635"/>
            <a:ext cx="2218956" cy="2787816"/>
          </a:xfrm>
          <a:prstGeom prst="rect">
            <a:avLst/>
          </a:prstGeom>
          <a:noFill/>
          <a:ln>
            <a:noFill/>
          </a:ln>
        </p:spPr>
      </p:pic>
      <p:pic>
        <p:nvPicPr>
          <p:cNvPr id="635" name="Google Shape;635;p54"/>
          <p:cNvPicPr preferRelativeResize="0"/>
          <p:nvPr/>
        </p:nvPicPr>
        <p:blipFill>
          <a:blip r:embed="rId4">
            <a:alphaModFix/>
          </a:blip>
          <a:stretch>
            <a:fillRect/>
          </a:stretch>
        </p:blipFill>
        <p:spPr>
          <a:xfrm>
            <a:off x="6403643" y="2108102"/>
            <a:ext cx="2218956" cy="2770704"/>
          </a:xfrm>
          <a:prstGeom prst="rect">
            <a:avLst/>
          </a:prstGeom>
          <a:noFill/>
          <a:ln>
            <a:noFill/>
          </a:ln>
        </p:spPr>
      </p:pic>
      <p:pic>
        <p:nvPicPr>
          <p:cNvPr id="636" name="Google Shape;636;p54"/>
          <p:cNvPicPr preferRelativeResize="0"/>
          <p:nvPr/>
        </p:nvPicPr>
        <p:blipFill>
          <a:blip r:embed="rId5">
            <a:alphaModFix/>
          </a:blip>
          <a:stretch>
            <a:fillRect/>
          </a:stretch>
        </p:blipFill>
        <p:spPr>
          <a:xfrm>
            <a:off x="630512" y="2099539"/>
            <a:ext cx="2232870" cy="2787815"/>
          </a:xfrm>
          <a:prstGeom prst="rect">
            <a:avLst/>
          </a:prstGeom>
          <a:noFill/>
          <a:ln>
            <a:noFill/>
          </a:ln>
        </p:spPr>
      </p:pic>
      <p:sp>
        <p:nvSpPr>
          <p:cNvPr id="637" name="Google Shape;637;p54"/>
          <p:cNvSpPr txBox="1"/>
          <p:nvPr/>
        </p:nvSpPr>
        <p:spPr>
          <a:xfrm>
            <a:off x="561500" y="1246325"/>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RMSprop (lr = 0.01) -</a:t>
            </a:r>
            <a:r>
              <a:rPr lang="en"/>
              <a:t> </a:t>
            </a:r>
            <a:r>
              <a:rPr lang="en">
                <a:solidFill>
                  <a:srgbClr val="0000FF"/>
                </a:solidFill>
              </a:rPr>
              <a:t>Base</a:t>
            </a:r>
            <a:endParaRPr>
              <a:solidFill>
                <a:srgbClr val="0000FF"/>
              </a:solidFill>
            </a:endParaRPr>
          </a:p>
        </p:txBody>
      </p:sp>
      <p:sp>
        <p:nvSpPr>
          <p:cNvPr id="638" name="Google Shape;638;p54"/>
          <p:cNvSpPr txBox="1"/>
          <p:nvPr/>
        </p:nvSpPr>
        <p:spPr>
          <a:xfrm>
            <a:off x="3622326" y="1246325"/>
            <a:ext cx="1902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FFFF"/>
                </a:solidFill>
              </a:rPr>
              <a:t>SGD (lr = 0.01) -</a:t>
            </a:r>
            <a:r>
              <a:rPr lang="en"/>
              <a:t> </a:t>
            </a:r>
            <a:r>
              <a:rPr lang="en">
                <a:solidFill>
                  <a:srgbClr val="FF0000"/>
                </a:solidFill>
              </a:rPr>
              <a:t>Best</a:t>
            </a:r>
            <a:endParaRPr>
              <a:solidFill>
                <a:srgbClr val="FF0000"/>
              </a:solidFill>
            </a:endParaRPr>
          </a:p>
        </p:txBody>
      </p:sp>
      <p:sp>
        <p:nvSpPr>
          <p:cNvPr id="639" name="Google Shape;639;p54"/>
          <p:cNvSpPr txBox="1"/>
          <p:nvPr/>
        </p:nvSpPr>
        <p:spPr>
          <a:xfrm>
            <a:off x="6214550" y="1246325"/>
            <a:ext cx="247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Adagrad (lr = 0.01) -</a:t>
            </a:r>
            <a:r>
              <a:rPr lang="en"/>
              <a:t> </a:t>
            </a:r>
            <a:r>
              <a:rPr lang="en">
                <a:solidFill>
                  <a:srgbClr val="9900FF"/>
                </a:solidFill>
              </a:rPr>
              <a:t>Worst</a:t>
            </a:r>
            <a:endParaRPr>
              <a:solidFill>
                <a:srgbClr val="9900FF"/>
              </a:solidFill>
            </a:endParaRPr>
          </a:p>
        </p:txBody>
      </p:sp>
      <p:sp>
        <p:nvSpPr>
          <p:cNvPr id="640" name="Google Shape;640;p54"/>
          <p:cNvSpPr txBox="1"/>
          <p:nvPr/>
        </p:nvSpPr>
        <p:spPr>
          <a:xfrm>
            <a:off x="861525" y="1757425"/>
            <a:ext cx="17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000FF"/>
                </a:solidFill>
              </a:rPr>
              <a:t>Fast overfit</a:t>
            </a:r>
            <a:endParaRPr>
              <a:solidFill>
                <a:srgbClr val="0000FF"/>
              </a:solidFill>
            </a:endParaRPr>
          </a:p>
        </p:txBody>
      </p:sp>
      <p:sp>
        <p:nvSpPr>
          <p:cNvPr id="641" name="Google Shape;641;p54"/>
          <p:cNvSpPr txBox="1"/>
          <p:nvPr/>
        </p:nvSpPr>
        <p:spPr>
          <a:xfrm>
            <a:off x="3559650" y="1757425"/>
            <a:ext cx="2024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Decent Acc &amp; overfit</a:t>
            </a:r>
            <a:endParaRPr>
              <a:solidFill>
                <a:srgbClr val="FF0000"/>
              </a:solidFill>
            </a:endParaRPr>
          </a:p>
        </p:txBody>
      </p:sp>
      <p:sp>
        <p:nvSpPr>
          <p:cNvPr id="642" name="Google Shape;642;p54"/>
          <p:cNvSpPr txBox="1"/>
          <p:nvPr/>
        </p:nvSpPr>
        <p:spPr>
          <a:xfrm>
            <a:off x="6594975" y="1757425"/>
            <a:ext cx="17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9900FF"/>
                </a:solidFill>
              </a:rPr>
              <a:t>Worst Acc</a:t>
            </a:r>
            <a:endParaRPr>
              <a:solidFill>
                <a:srgbClr val="9900FF"/>
              </a:solidFill>
            </a:endParaRPr>
          </a:p>
        </p:txBody>
      </p:sp>
      <p:sp>
        <p:nvSpPr>
          <p:cNvPr id="643" name="Google Shape;643;p54"/>
          <p:cNvSpPr txBox="1"/>
          <p:nvPr/>
        </p:nvSpPr>
        <p:spPr>
          <a:xfrm>
            <a:off x="3760938" y="1512400"/>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Best val acc =</a:t>
            </a:r>
            <a:r>
              <a:rPr lang="en">
                <a:solidFill>
                  <a:srgbClr val="000000"/>
                </a:solidFill>
              </a:rPr>
              <a:t> </a:t>
            </a:r>
            <a:r>
              <a:rPr lang="en">
                <a:solidFill>
                  <a:srgbClr val="0000FF"/>
                </a:solidFill>
              </a:rPr>
              <a:t>0.82</a:t>
            </a:r>
            <a:endParaRPr>
              <a:solidFill>
                <a:srgbClr val="0000FF"/>
              </a:solidFill>
            </a:endParaRPr>
          </a:p>
        </p:txBody>
      </p:sp>
      <p:sp>
        <p:nvSpPr>
          <p:cNvPr id="644" name="Google Shape;644;p54"/>
          <p:cNvSpPr txBox="1"/>
          <p:nvPr/>
        </p:nvSpPr>
        <p:spPr>
          <a:xfrm>
            <a:off x="926913" y="1512400"/>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 </a:t>
            </a:r>
            <a:r>
              <a:rPr lang="en">
                <a:solidFill>
                  <a:srgbClr val="0000FF"/>
                </a:solidFill>
              </a:rPr>
              <a:t>0.83</a:t>
            </a:r>
            <a:endParaRPr>
              <a:solidFill>
                <a:srgbClr val="0000FF"/>
              </a:solidFill>
            </a:endParaRPr>
          </a:p>
        </p:txBody>
      </p:sp>
      <p:sp>
        <p:nvSpPr>
          <p:cNvPr id="645" name="Google Shape;645;p54"/>
          <p:cNvSpPr txBox="1"/>
          <p:nvPr/>
        </p:nvSpPr>
        <p:spPr>
          <a:xfrm>
            <a:off x="6660363" y="1512400"/>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Best val acc =</a:t>
            </a:r>
            <a:r>
              <a:rPr lang="en">
                <a:solidFill>
                  <a:srgbClr val="000000"/>
                </a:solidFill>
              </a:rPr>
              <a:t> </a:t>
            </a:r>
            <a:r>
              <a:rPr lang="en">
                <a:solidFill>
                  <a:srgbClr val="9900FF"/>
                </a:solidFill>
              </a:rPr>
              <a:t>0.76</a:t>
            </a:r>
            <a:endParaRPr>
              <a:solidFill>
                <a:srgbClr val="9900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55"/>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Find best learning rate</a:t>
            </a:r>
            <a:endParaRPr/>
          </a:p>
        </p:txBody>
      </p:sp>
      <p:sp>
        <p:nvSpPr>
          <p:cNvPr id="651" name="Google Shape;651;p55"/>
          <p:cNvSpPr txBox="1"/>
          <p:nvPr/>
        </p:nvSpPr>
        <p:spPr>
          <a:xfrm>
            <a:off x="2365300" y="1162200"/>
            <a:ext cx="213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SGD (lr = 0.01) - </a:t>
            </a:r>
            <a:r>
              <a:rPr lang="en">
                <a:solidFill>
                  <a:srgbClr val="0000FF"/>
                </a:solidFill>
              </a:rPr>
              <a:t>Base</a:t>
            </a:r>
            <a:endParaRPr>
              <a:solidFill>
                <a:srgbClr val="0000FF"/>
              </a:solidFill>
            </a:endParaRPr>
          </a:p>
        </p:txBody>
      </p:sp>
      <p:sp>
        <p:nvSpPr>
          <p:cNvPr id="652" name="Google Shape;652;p55"/>
          <p:cNvSpPr txBox="1"/>
          <p:nvPr/>
        </p:nvSpPr>
        <p:spPr>
          <a:xfrm>
            <a:off x="282800" y="1162200"/>
            <a:ext cx="197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SGD (lr = 0.1) -</a:t>
            </a:r>
            <a:r>
              <a:rPr lang="en"/>
              <a:t> </a:t>
            </a:r>
            <a:r>
              <a:rPr lang="en">
                <a:solidFill>
                  <a:srgbClr val="9900FF"/>
                </a:solidFill>
              </a:rPr>
              <a:t>Worse</a:t>
            </a:r>
            <a:endParaRPr>
              <a:solidFill>
                <a:srgbClr val="9900FF"/>
              </a:solidFill>
            </a:endParaRPr>
          </a:p>
        </p:txBody>
      </p:sp>
      <p:sp>
        <p:nvSpPr>
          <p:cNvPr id="653" name="Google Shape;653;p55"/>
          <p:cNvSpPr txBox="1"/>
          <p:nvPr/>
        </p:nvSpPr>
        <p:spPr>
          <a:xfrm>
            <a:off x="4720175" y="1162200"/>
            <a:ext cx="2068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SGD (lr = 0.001) -</a:t>
            </a:r>
            <a:r>
              <a:rPr lang="en"/>
              <a:t> </a:t>
            </a:r>
            <a:r>
              <a:rPr lang="en">
                <a:solidFill>
                  <a:srgbClr val="FF0000"/>
                </a:solidFill>
              </a:rPr>
              <a:t>Best</a:t>
            </a:r>
            <a:endParaRPr>
              <a:solidFill>
                <a:srgbClr val="FF0000"/>
              </a:solidFill>
            </a:endParaRPr>
          </a:p>
        </p:txBody>
      </p:sp>
      <p:sp>
        <p:nvSpPr>
          <p:cNvPr id="654" name="Google Shape;654;p55"/>
          <p:cNvSpPr txBox="1"/>
          <p:nvPr/>
        </p:nvSpPr>
        <p:spPr>
          <a:xfrm>
            <a:off x="7245725" y="1054500"/>
            <a:ext cx="1640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SGD (lr = 0.0001) -</a:t>
            </a:r>
            <a:r>
              <a:rPr lang="en"/>
              <a:t> </a:t>
            </a:r>
            <a:r>
              <a:rPr lang="en">
                <a:solidFill>
                  <a:srgbClr val="9900FF"/>
                </a:solidFill>
              </a:rPr>
              <a:t>Boundary</a:t>
            </a:r>
            <a:endParaRPr>
              <a:solidFill>
                <a:srgbClr val="9900FF"/>
              </a:solidFill>
            </a:endParaRPr>
          </a:p>
        </p:txBody>
      </p:sp>
      <p:pic>
        <p:nvPicPr>
          <p:cNvPr id="655" name="Google Shape;655;p55"/>
          <p:cNvPicPr preferRelativeResize="0"/>
          <p:nvPr/>
        </p:nvPicPr>
        <p:blipFill>
          <a:blip r:embed="rId3">
            <a:alphaModFix/>
          </a:blip>
          <a:stretch>
            <a:fillRect/>
          </a:stretch>
        </p:blipFill>
        <p:spPr>
          <a:xfrm>
            <a:off x="6999300" y="1977225"/>
            <a:ext cx="2068500" cy="2941125"/>
          </a:xfrm>
          <a:prstGeom prst="rect">
            <a:avLst/>
          </a:prstGeom>
          <a:noFill/>
          <a:ln>
            <a:noFill/>
          </a:ln>
        </p:spPr>
      </p:pic>
      <p:pic>
        <p:nvPicPr>
          <p:cNvPr id="656" name="Google Shape;656;p55"/>
          <p:cNvPicPr preferRelativeResize="0"/>
          <p:nvPr/>
        </p:nvPicPr>
        <p:blipFill>
          <a:blip r:embed="rId4">
            <a:alphaModFix/>
          </a:blip>
          <a:stretch>
            <a:fillRect/>
          </a:stretch>
        </p:blipFill>
        <p:spPr>
          <a:xfrm>
            <a:off x="4643976" y="1996574"/>
            <a:ext cx="2068500" cy="2904017"/>
          </a:xfrm>
          <a:prstGeom prst="rect">
            <a:avLst/>
          </a:prstGeom>
          <a:noFill/>
          <a:ln>
            <a:noFill/>
          </a:ln>
        </p:spPr>
      </p:pic>
      <p:pic>
        <p:nvPicPr>
          <p:cNvPr id="657" name="Google Shape;657;p55"/>
          <p:cNvPicPr preferRelativeResize="0"/>
          <p:nvPr/>
        </p:nvPicPr>
        <p:blipFill>
          <a:blip r:embed="rId5">
            <a:alphaModFix/>
          </a:blip>
          <a:stretch>
            <a:fillRect/>
          </a:stretch>
        </p:blipFill>
        <p:spPr>
          <a:xfrm>
            <a:off x="76200" y="2026575"/>
            <a:ext cx="2026427" cy="2854025"/>
          </a:xfrm>
          <a:prstGeom prst="rect">
            <a:avLst/>
          </a:prstGeom>
          <a:noFill/>
          <a:ln>
            <a:noFill/>
          </a:ln>
        </p:spPr>
      </p:pic>
      <p:pic>
        <p:nvPicPr>
          <p:cNvPr id="658" name="Google Shape;658;p55"/>
          <p:cNvPicPr preferRelativeResize="0"/>
          <p:nvPr/>
        </p:nvPicPr>
        <p:blipFill>
          <a:blip r:embed="rId6">
            <a:alphaModFix/>
          </a:blip>
          <a:stretch>
            <a:fillRect/>
          </a:stretch>
        </p:blipFill>
        <p:spPr>
          <a:xfrm>
            <a:off x="2386150" y="2029175"/>
            <a:ext cx="1971000" cy="2848834"/>
          </a:xfrm>
          <a:prstGeom prst="rect">
            <a:avLst/>
          </a:prstGeom>
          <a:noFill/>
          <a:ln>
            <a:noFill/>
          </a:ln>
        </p:spPr>
      </p:pic>
      <p:sp>
        <p:nvSpPr>
          <p:cNvPr id="659" name="Google Shape;659;p55"/>
          <p:cNvSpPr txBox="1"/>
          <p:nvPr/>
        </p:nvSpPr>
        <p:spPr>
          <a:xfrm>
            <a:off x="461900" y="1577025"/>
            <a:ext cx="14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9900FF"/>
                </a:solidFill>
              </a:rPr>
              <a:t>Worse overfit</a:t>
            </a:r>
            <a:endParaRPr>
              <a:solidFill>
                <a:srgbClr val="9900FF"/>
              </a:solidFill>
            </a:endParaRPr>
          </a:p>
        </p:txBody>
      </p:sp>
      <p:sp>
        <p:nvSpPr>
          <p:cNvPr id="660" name="Google Shape;660;p55"/>
          <p:cNvSpPr txBox="1"/>
          <p:nvPr/>
        </p:nvSpPr>
        <p:spPr>
          <a:xfrm>
            <a:off x="2707300" y="1577025"/>
            <a:ext cx="14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000FF"/>
                </a:solidFill>
              </a:rPr>
              <a:t>Slight overfit</a:t>
            </a:r>
            <a:endParaRPr>
              <a:solidFill>
                <a:srgbClr val="0000FF"/>
              </a:solidFill>
            </a:endParaRPr>
          </a:p>
        </p:txBody>
      </p:sp>
      <p:sp>
        <p:nvSpPr>
          <p:cNvPr id="661" name="Google Shape;661;p55"/>
          <p:cNvSpPr txBox="1"/>
          <p:nvPr/>
        </p:nvSpPr>
        <p:spPr>
          <a:xfrm>
            <a:off x="5030075" y="1577025"/>
            <a:ext cx="14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No overfit</a:t>
            </a:r>
            <a:endParaRPr>
              <a:solidFill>
                <a:srgbClr val="FF0000"/>
              </a:solidFill>
            </a:endParaRPr>
          </a:p>
        </p:txBody>
      </p:sp>
      <p:sp>
        <p:nvSpPr>
          <p:cNvPr id="662" name="Google Shape;662;p55"/>
          <p:cNvSpPr txBox="1"/>
          <p:nvPr/>
        </p:nvSpPr>
        <p:spPr>
          <a:xfrm>
            <a:off x="7383600" y="1577025"/>
            <a:ext cx="144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9900FF"/>
                </a:solidFill>
              </a:rPr>
              <a:t>Worse val acc</a:t>
            </a:r>
            <a:endParaRPr>
              <a:solidFill>
                <a:srgbClr val="9900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56"/>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Find best layer type</a:t>
            </a:r>
            <a:endParaRPr/>
          </a:p>
        </p:txBody>
      </p:sp>
      <p:pic>
        <p:nvPicPr>
          <p:cNvPr id="668" name="Google Shape;668;p56"/>
          <p:cNvPicPr preferRelativeResize="0"/>
          <p:nvPr/>
        </p:nvPicPr>
        <p:blipFill>
          <a:blip r:embed="rId3">
            <a:alphaModFix/>
          </a:blip>
          <a:stretch>
            <a:fillRect/>
          </a:stretch>
        </p:blipFill>
        <p:spPr>
          <a:xfrm>
            <a:off x="3543675" y="2057375"/>
            <a:ext cx="2108837" cy="3008143"/>
          </a:xfrm>
          <a:prstGeom prst="rect">
            <a:avLst/>
          </a:prstGeom>
          <a:noFill/>
          <a:ln>
            <a:noFill/>
          </a:ln>
        </p:spPr>
      </p:pic>
      <p:pic>
        <p:nvPicPr>
          <p:cNvPr id="669" name="Google Shape;669;p56"/>
          <p:cNvPicPr preferRelativeResize="0"/>
          <p:nvPr/>
        </p:nvPicPr>
        <p:blipFill>
          <a:blip r:embed="rId4">
            <a:alphaModFix/>
          </a:blip>
          <a:stretch>
            <a:fillRect/>
          </a:stretch>
        </p:blipFill>
        <p:spPr>
          <a:xfrm>
            <a:off x="6258662" y="2113650"/>
            <a:ext cx="2039913" cy="2895600"/>
          </a:xfrm>
          <a:prstGeom prst="rect">
            <a:avLst/>
          </a:prstGeom>
          <a:noFill/>
          <a:ln>
            <a:noFill/>
          </a:ln>
        </p:spPr>
      </p:pic>
      <p:sp>
        <p:nvSpPr>
          <p:cNvPr id="670" name="Google Shape;670;p56"/>
          <p:cNvSpPr txBox="1"/>
          <p:nvPr/>
        </p:nvSpPr>
        <p:spPr>
          <a:xfrm>
            <a:off x="3345425" y="1171775"/>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GRU</a:t>
            </a:r>
            <a:endParaRPr>
              <a:solidFill>
                <a:schemeClr val="lt1"/>
              </a:solidFill>
            </a:endParaRPr>
          </a:p>
        </p:txBody>
      </p:sp>
      <p:sp>
        <p:nvSpPr>
          <p:cNvPr id="671" name="Google Shape;671;p56"/>
          <p:cNvSpPr txBox="1"/>
          <p:nvPr/>
        </p:nvSpPr>
        <p:spPr>
          <a:xfrm>
            <a:off x="3645450" y="1682875"/>
            <a:ext cx="17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100"/>
              <a:buFont typeface="Arial"/>
              <a:buNone/>
            </a:pPr>
            <a:r>
              <a:rPr lang="en">
                <a:solidFill>
                  <a:srgbClr val="9900FF"/>
                </a:solidFill>
              </a:rPr>
              <a:t>Very low </a:t>
            </a:r>
            <a:r>
              <a:rPr lang="en">
                <a:solidFill>
                  <a:schemeClr val="lt1"/>
                </a:solidFill>
              </a:rPr>
              <a:t>val acc</a:t>
            </a:r>
            <a:endParaRPr>
              <a:solidFill>
                <a:schemeClr val="lt1"/>
              </a:solidFill>
            </a:endParaRPr>
          </a:p>
        </p:txBody>
      </p:sp>
      <p:sp>
        <p:nvSpPr>
          <p:cNvPr id="672" name="Google Shape;672;p56"/>
          <p:cNvSpPr txBox="1"/>
          <p:nvPr/>
        </p:nvSpPr>
        <p:spPr>
          <a:xfrm>
            <a:off x="3710838" y="1437850"/>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 0.70</a:t>
            </a:r>
            <a:endParaRPr>
              <a:solidFill>
                <a:schemeClr val="lt1"/>
              </a:solidFill>
            </a:endParaRPr>
          </a:p>
        </p:txBody>
      </p:sp>
      <p:sp>
        <p:nvSpPr>
          <p:cNvPr id="673" name="Google Shape;673;p56"/>
          <p:cNvSpPr txBox="1"/>
          <p:nvPr/>
        </p:nvSpPr>
        <p:spPr>
          <a:xfrm>
            <a:off x="6093150" y="1191075"/>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LSTM</a:t>
            </a:r>
            <a:endParaRPr>
              <a:solidFill>
                <a:schemeClr val="lt1"/>
              </a:solidFill>
            </a:endParaRPr>
          </a:p>
        </p:txBody>
      </p:sp>
      <p:sp>
        <p:nvSpPr>
          <p:cNvPr id="674" name="Google Shape;674;p56"/>
          <p:cNvSpPr txBox="1"/>
          <p:nvPr/>
        </p:nvSpPr>
        <p:spPr>
          <a:xfrm>
            <a:off x="6393175" y="1702175"/>
            <a:ext cx="17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9900FF"/>
                </a:solidFill>
              </a:rPr>
              <a:t>Very low </a:t>
            </a:r>
            <a:r>
              <a:rPr lang="en">
                <a:solidFill>
                  <a:srgbClr val="FFFFFF"/>
                </a:solidFill>
              </a:rPr>
              <a:t>val acc</a:t>
            </a:r>
            <a:endParaRPr>
              <a:solidFill>
                <a:srgbClr val="FFFFFF"/>
              </a:solidFill>
            </a:endParaRPr>
          </a:p>
        </p:txBody>
      </p:sp>
      <p:sp>
        <p:nvSpPr>
          <p:cNvPr id="675" name="Google Shape;675;p56"/>
          <p:cNvSpPr txBox="1"/>
          <p:nvPr/>
        </p:nvSpPr>
        <p:spPr>
          <a:xfrm>
            <a:off x="6458563" y="1457150"/>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 0.66</a:t>
            </a:r>
            <a:endParaRPr>
              <a:solidFill>
                <a:schemeClr val="lt1"/>
              </a:solidFill>
            </a:endParaRPr>
          </a:p>
        </p:txBody>
      </p:sp>
      <p:sp>
        <p:nvSpPr>
          <p:cNvPr id="676" name="Google Shape;676;p56"/>
          <p:cNvSpPr txBox="1"/>
          <p:nvPr/>
        </p:nvSpPr>
        <p:spPr>
          <a:xfrm>
            <a:off x="597700" y="1201600"/>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SimpleRNN -</a:t>
            </a:r>
            <a:r>
              <a:rPr lang="en"/>
              <a:t> </a:t>
            </a:r>
            <a:r>
              <a:rPr lang="en">
                <a:solidFill>
                  <a:srgbClr val="0000FF"/>
                </a:solidFill>
              </a:rPr>
              <a:t>Base</a:t>
            </a:r>
            <a:r>
              <a:rPr lang="en"/>
              <a:t>/</a:t>
            </a:r>
            <a:r>
              <a:rPr lang="en">
                <a:solidFill>
                  <a:srgbClr val="FF0000"/>
                </a:solidFill>
              </a:rPr>
              <a:t>Best</a:t>
            </a:r>
            <a:endParaRPr>
              <a:solidFill>
                <a:srgbClr val="FF0000"/>
              </a:solidFill>
            </a:endParaRPr>
          </a:p>
        </p:txBody>
      </p:sp>
      <p:sp>
        <p:nvSpPr>
          <p:cNvPr id="677" name="Google Shape;677;p56"/>
          <p:cNvSpPr txBox="1"/>
          <p:nvPr/>
        </p:nvSpPr>
        <p:spPr>
          <a:xfrm>
            <a:off x="897725" y="1712700"/>
            <a:ext cx="17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000FF"/>
                </a:solidFill>
              </a:rPr>
              <a:t>Decent </a:t>
            </a:r>
            <a:r>
              <a:rPr lang="en">
                <a:solidFill>
                  <a:schemeClr val="lt1"/>
                </a:solidFill>
              </a:rPr>
              <a:t>val acc</a:t>
            </a:r>
            <a:endParaRPr>
              <a:solidFill>
                <a:schemeClr val="lt1"/>
              </a:solidFill>
            </a:endParaRPr>
          </a:p>
        </p:txBody>
      </p:sp>
      <p:sp>
        <p:nvSpPr>
          <p:cNvPr id="678" name="Google Shape;678;p56"/>
          <p:cNvSpPr txBox="1"/>
          <p:nvPr/>
        </p:nvSpPr>
        <p:spPr>
          <a:xfrm>
            <a:off x="963113" y="1467675"/>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 </a:t>
            </a:r>
            <a:r>
              <a:rPr lang="en">
                <a:solidFill>
                  <a:srgbClr val="0000FF"/>
                </a:solidFill>
              </a:rPr>
              <a:t>0.83</a:t>
            </a:r>
            <a:endParaRPr>
              <a:solidFill>
                <a:srgbClr val="0000FF"/>
              </a:solidFill>
            </a:endParaRPr>
          </a:p>
        </p:txBody>
      </p:sp>
      <p:pic>
        <p:nvPicPr>
          <p:cNvPr id="679" name="Google Shape;679;p56"/>
          <p:cNvPicPr preferRelativeResize="0"/>
          <p:nvPr/>
        </p:nvPicPr>
        <p:blipFill>
          <a:blip r:embed="rId5">
            <a:alphaModFix/>
          </a:blip>
          <a:stretch>
            <a:fillRect/>
          </a:stretch>
        </p:blipFill>
        <p:spPr>
          <a:xfrm>
            <a:off x="781476" y="2057376"/>
            <a:ext cx="2003350" cy="28955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57"/>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Scaling up model</a:t>
            </a:r>
            <a:endParaRPr/>
          </a:p>
        </p:txBody>
      </p:sp>
      <p:pic>
        <p:nvPicPr>
          <p:cNvPr id="685" name="Google Shape;685;p57"/>
          <p:cNvPicPr preferRelativeResize="0"/>
          <p:nvPr/>
        </p:nvPicPr>
        <p:blipFill>
          <a:blip r:embed="rId3">
            <a:alphaModFix/>
          </a:blip>
          <a:stretch>
            <a:fillRect/>
          </a:stretch>
        </p:blipFill>
        <p:spPr>
          <a:xfrm>
            <a:off x="160475" y="2095784"/>
            <a:ext cx="2027575" cy="2860016"/>
          </a:xfrm>
          <a:prstGeom prst="rect">
            <a:avLst/>
          </a:prstGeom>
          <a:noFill/>
          <a:ln>
            <a:noFill/>
          </a:ln>
        </p:spPr>
      </p:pic>
      <p:sp>
        <p:nvSpPr>
          <p:cNvPr id="686" name="Google Shape;686;p57"/>
          <p:cNvSpPr txBox="1"/>
          <p:nvPr/>
        </p:nvSpPr>
        <p:spPr>
          <a:xfrm>
            <a:off x="67650" y="967213"/>
            <a:ext cx="237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000FF"/>
                </a:solidFill>
              </a:rPr>
              <a:t>Base </a:t>
            </a:r>
            <a:r>
              <a:rPr lang="en">
                <a:solidFill>
                  <a:schemeClr val="lt1"/>
                </a:solidFill>
              </a:rPr>
              <a:t>x2 neurons and </a:t>
            </a:r>
            <a:endParaRPr>
              <a:solidFill>
                <a:schemeClr val="lt1"/>
              </a:solidFill>
            </a:endParaRPr>
          </a:p>
          <a:p>
            <a:pPr marL="0" lvl="0" indent="0" algn="ctr" rtl="0">
              <a:spcBef>
                <a:spcPts val="0"/>
              </a:spcBef>
              <a:spcAft>
                <a:spcPts val="0"/>
              </a:spcAft>
              <a:buNone/>
            </a:pPr>
            <a:r>
              <a:rPr lang="en">
                <a:solidFill>
                  <a:schemeClr val="lt1"/>
                </a:solidFill>
              </a:rPr>
              <a:t>embedding layers</a:t>
            </a:r>
            <a:endParaRPr>
              <a:solidFill>
                <a:schemeClr val="lt1"/>
              </a:solidFill>
            </a:endParaRPr>
          </a:p>
        </p:txBody>
      </p:sp>
      <p:sp>
        <p:nvSpPr>
          <p:cNvPr id="687" name="Google Shape;687;p57"/>
          <p:cNvSpPr txBox="1"/>
          <p:nvPr/>
        </p:nvSpPr>
        <p:spPr>
          <a:xfrm>
            <a:off x="334950" y="1737275"/>
            <a:ext cx="17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9900FF"/>
                </a:solidFill>
              </a:rPr>
              <a:t>Deproved </a:t>
            </a:r>
            <a:r>
              <a:rPr lang="en">
                <a:solidFill>
                  <a:schemeClr val="lt1"/>
                </a:solidFill>
              </a:rPr>
              <a:t>val acc</a:t>
            </a:r>
            <a:endParaRPr>
              <a:solidFill>
                <a:schemeClr val="lt1"/>
              </a:solidFill>
            </a:endParaRPr>
          </a:p>
        </p:txBody>
      </p:sp>
      <p:sp>
        <p:nvSpPr>
          <p:cNvPr id="688" name="Google Shape;688;p57"/>
          <p:cNvSpPr txBox="1"/>
          <p:nvPr/>
        </p:nvSpPr>
        <p:spPr>
          <a:xfrm>
            <a:off x="400338" y="1492250"/>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 </a:t>
            </a:r>
            <a:r>
              <a:rPr lang="en">
                <a:solidFill>
                  <a:srgbClr val="9900FF"/>
                </a:solidFill>
              </a:rPr>
              <a:t>0.82</a:t>
            </a:r>
            <a:endParaRPr>
              <a:solidFill>
                <a:srgbClr val="9900FF"/>
              </a:solidFill>
            </a:endParaRPr>
          </a:p>
        </p:txBody>
      </p:sp>
      <p:pic>
        <p:nvPicPr>
          <p:cNvPr id="689" name="Google Shape;689;p57"/>
          <p:cNvPicPr preferRelativeResize="0"/>
          <p:nvPr/>
        </p:nvPicPr>
        <p:blipFill>
          <a:blip r:embed="rId4">
            <a:alphaModFix/>
          </a:blip>
          <a:stretch>
            <a:fillRect/>
          </a:stretch>
        </p:blipFill>
        <p:spPr>
          <a:xfrm>
            <a:off x="2396000" y="2029100"/>
            <a:ext cx="2154341" cy="2985950"/>
          </a:xfrm>
          <a:prstGeom prst="rect">
            <a:avLst/>
          </a:prstGeom>
          <a:noFill/>
          <a:ln>
            <a:noFill/>
          </a:ln>
        </p:spPr>
      </p:pic>
      <p:sp>
        <p:nvSpPr>
          <p:cNvPr id="690" name="Google Shape;690;p57"/>
          <p:cNvSpPr txBox="1"/>
          <p:nvPr/>
        </p:nvSpPr>
        <p:spPr>
          <a:xfrm>
            <a:off x="2363925" y="1164538"/>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000FF"/>
                </a:solidFill>
              </a:rPr>
              <a:t>Base </a:t>
            </a:r>
            <a:r>
              <a:rPr lang="en">
                <a:solidFill>
                  <a:schemeClr val="lt1"/>
                </a:solidFill>
              </a:rPr>
              <a:t>+2 layers</a:t>
            </a:r>
            <a:endParaRPr>
              <a:solidFill>
                <a:schemeClr val="lt1"/>
              </a:solidFill>
            </a:endParaRPr>
          </a:p>
        </p:txBody>
      </p:sp>
      <p:sp>
        <p:nvSpPr>
          <p:cNvPr id="691" name="Google Shape;691;p57"/>
          <p:cNvSpPr txBox="1"/>
          <p:nvPr/>
        </p:nvSpPr>
        <p:spPr>
          <a:xfrm>
            <a:off x="2631225" y="1711575"/>
            <a:ext cx="17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9900FF"/>
                </a:solidFill>
              </a:rPr>
              <a:t>Deproved </a:t>
            </a:r>
            <a:r>
              <a:rPr lang="en">
                <a:solidFill>
                  <a:srgbClr val="FFFFFF"/>
                </a:solidFill>
              </a:rPr>
              <a:t>val acc</a:t>
            </a:r>
            <a:endParaRPr>
              <a:solidFill>
                <a:srgbClr val="FFFFFF"/>
              </a:solidFill>
            </a:endParaRPr>
          </a:p>
        </p:txBody>
      </p:sp>
      <p:sp>
        <p:nvSpPr>
          <p:cNvPr id="692" name="Google Shape;692;p57"/>
          <p:cNvSpPr txBox="1"/>
          <p:nvPr/>
        </p:nvSpPr>
        <p:spPr>
          <a:xfrm>
            <a:off x="2696613" y="1466550"/>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a:t>
            </a:r>
            <a:r>
              <a:rPr lang="en">
                <a:solidFill>
                  <a:srgbClr val="000000"/>
                </a:solidFill>
              </a:rPr>
              <a:t> </a:t>
            </a:r>
            <a:r>
              <a:rPr lang="en">
                <a:solidFill>
                  <a:srgbClr val="9900FF"/>
                </a:solidFill>
              </a:rPr>
              <a:t>0.81</a:t>
            </a:r>
            <a:endParaRPr>
              <a:solidFill>
                <a:srgbClr val="9900FF"/>
              </a:solidFill>
            </a:endParaRPr>
          </a:p>
        </p:txBody>
      </p:sp>
      <p:pic>
        <p:nvPicPr>
          <p:cNvPr id="693" name="Google Shape;693;p57"/>
          <p:cNvPicPr preferRelativeResize="0"/>
          <p:nvPr/>
        </p:nvPicPr>
        <p:blipFill>
          <a:blip r:embed="rId5">
            <a:alphaModFix/>
          </a:blip>
          <a:stretch>
            <a:fillRect/>
          </a:stretch>
        </p:blipFill>
        <p:spPr>
          <a:xfrm>
            <a:off x="4694152" y="2033075"/>
            <a:ext cx="2104648" cy="2985950"/>
          </a:xfrm>
          <a:prstGeom prst="rect">
            <a:avLst/>
          </a:prstGeom>
          <a:noFill/>
          <a:ln>
            <a:noFill/>
          </a:ln>
        </p:spPr>
      </p:pic>
      <p:sp>
        <p:nvSpPr>
          <p:cNvPr id="694" name="Google Shape;694;p57"/>
          <p:cNvSpPr txBox="1"/>
          <p:nvPr/>
        </p:nvSpPr>
        <p:spPr>
          <a:xfrm>
            <a:off x="4535350" y="998875"/>
            <a:ext cx="237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9900"/>
                </a:solidFill>
              </a:rPr>
              <a:t>Combined </a:t>
            </a:r>
            <a:r>
              <a:rPr lang="en">
                <a:solidFill>
                  <a:schemeClr val="lt1"/>
                </a:solidFill>
              </a:rPr>
              <a:t>both improvements</a:t>
            </a:r>
            <a:endParaRPr>
              <a:solidFill>
                <a:schemeClr val="lt1"/>
              </a:solidFill>
            </a:endParaRPr>
          </a:p>
        </p:txBody>
      </p:sp>
      <p:sp>
        <p:nvSpPr>
          <p:cNvPr id="695" name="Google Shape;695;p57"/>
          <p:cNvSpPr txBox="1"/>
          <p:nvPr/>
        </p:nvSpPr>
        <p:spPr>
          <a:xfrm>
            <a:off x="4607913" y="1711575"/>
            <a:ext cx="2263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000FF"/>
                </a:solidFill>
              </a:rPr>
              <a:t>Slightly improved </a:t>
            </a:r>
            <a:r>
              <a:rPr lang="en">
                <a:solidFill>
                  <a:schemeClr val="lt1"/>
                </a:solidFill>
              </a:rPr>
              <a:t>val acc</a:t>
            </a:r>
            <a:endParaRPr>
              <a:solidFill>
                <a:schemeClr val="lt1"/>
              </a:solidFill>
            </a:endParaRPr>
          </a:p>
        </p:txBody>
      </p:sp>
      <p:sp>
        <p:nvSpPr>
          <p:cNvPr id="696" name="Google Shape;696;p57"/>
          <p:cNvSpPr txBox="1"/>
          <p:nvPr/>
        </p:nvSpPr>
        <p:spPr>
          <a:xfrm>
            <a:off x="4868038" y="1476188"/>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a:t>
            </a:r>
            <a:r>
              <a:rPr lang="en">
                <a:solidFill>
                  <a:srgbClr val="000000"/>
                </a:solidFill>
              </a:rPr>
              <a:t> </a:t>
            </a:r>
            <a:r>
              <a:rPr lang="en">
                <a:solidFill>
                  <a:srgbClr val="0000FF"/>
                </a:solidFill>
              </a:rPr>
              <a:t>0.84</a:t>
            </a:r>
            <a:endParaRPr>
              <a:solidFill>
                <a:srgbClr val="0000FF"/>
              </a:solidFill>
            </a:endParaRPr>
          </a:p>
        </p:txBody>
      </p:sp>
      <p:pic>
        <p:nvPicPr>
          <p:cNvPr id="697" name="Google Shape;697;p57"/>
          <p:cNvPicPr preferRelativeResize="0"/>
          <p:nvPr/>
        </p:nvPicPr>
        <p:blipFill>
          <a:blip r:embed="rId6">
            <a:alphaModFix/>
          </a:blip>
          <a:stretch>
            <a:fillRect/>
          </a:stretch>
        </p:blipFill>
        <p:spPr>
          <a:xfrm>
            <a:off x="6948375" y="2061882"/>
            <a:ext cx="2069000" cy="2928331"/>
          </a:xfrm>
          <a:prstGeom prst="rect">
            <a:avLst/>
          </a:prstGeom>
          <a:noFill/>
          <a:ln>
            <a:noFill/>
          </a:ln>
        </p:spPr>
      </p:pic>
      <p:sp>
        <p:nvSpPr>
          <p:cNvPr id="698" name="Google Shape;698;p57"/>
          <p:cNvSpPr txBox="1"/>
          <p:nvPr/>
        </p:nvSpPr>
        <p:spPr>
          <a:xfrm>
            <a:off x="6813763" y="971825"/>
            <a:ext cx="23709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100"/>
              <a:buFont typeface="Arial"/>
              <a:buNone/>
            </a:pPr>
            <a:r>
              <a:rPr lang="en">
                <a:solidFill>
                  <a:schemeClr val="lt1"/>
                </a:solidFill>
              </a:rPr>
              <a:t>+2 layers and x4 neurons </a:t>
            </a:r>
            <a:endParaRPr>
              <a:solidFill>
                <a:schemeClr val="lt1"/>
              </a:solidFill>
            </a:endParaRPr>
          </a:p>
          <a:p>
            <a:pPr marL="0" lvl="0" indent="0" algn="ctr" rtl="0">
              <a:spcBef>
                <a:spcPts val="0"/>
              </a:spcBef>
              <a:spcAft>
                <a:spcPts val="0"/>
              </a:spcAft>
              <a:buClr>
                <a:srgbClr val="000000"/>
              </a:buClr>
              <a:buSzPts val="1100"/>
              <a:buFont typeface="Arial"/>
              <a:buNone/>
            </a:pPr>
            <a:r>
              <a:rPr lang="en">
                <a:solidFill>
                  <a:schemeClr val="lt1"/>
                </a:solidFill>
              </a:rPr>
              <a:t> -</a:t>
            </a:r>
            <a:r>
              <a:rPr lang="en">
                <a:solidFill>
                  <a:srgbClr val="000000"/>
                </a:solidFill>
              </a:rPr>
              <a:t> </a:t>
            </a:r>
            <a:r>
              <a:rPr lang="en">
                <a:solidFill>
                  <a:srgbClr val="FF0000"/>
                </a:solidFill>
              </a:rPr>
              <a:t>Best </a:t>
            </a:r>
            <a:endParaRPr>
              <a:solidFill>
                <a:srgbClr val="FF0000"/>
              </a:solidFill>
            </a:endParaRPr>
          </a:p>
          <a:p>
            <a:pPr marL="0" lvl="0" indent="0" algn="ctr" rtl="0">
              <a:spcBef>
                <a:spcPts val="0"/>
              </a:spcBef>
              <a:spcAft>
                <a:spcPts val="0"/>
              </a:spcAft>
              <a:buNone/>
            </a:pPr>
            <a:endParaRPr/>
          </a:p>
        </p:txBody>
      </p:sp>
      <p:sp>
        <p:nvSpPr>
          <p:cNvPr id="699" name="Google Shape;699;p57"/>
          <p:cNvSpPr txBox="1"/>
          <p:nvPr/>
        </p:nvSpPr>
        <p:spPr>
          <a:xfrm>
            <a:off x="6862975" y="1711575"/>
            <a:ext cx="232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Greatly improved </a:t>
            </a:r>
            <a:r>
              <a:rPr lang="en">
                <a:solidFill>
                  <a:schemeClr val="lt1"/>
                </a:solidFill>
              </a:rPr>
              <a:t>val acc</a:t>
            </a:r>
            <a:endParaRPr>
              <a:solidFill>
                <a:schemeClr val="lt1"/>
              </a:solidFill>
            </a:endParaRPr>
          </a:p>
        </p:txBody>
      </p:sp>
      <p:sp>
        <p:nvSpPr>
          <p:cNvPr id="700" name="Google Shape;700;p57"/>
          <p:cNvSpPr txBox="1"/>
          <p:nvPr/>
        </p:nvSpPr>
        <p:spPr>
          <a:xfrm>
            <a:off x="7146450" y="1480788"/>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a:t>
            </a:r>
            <a:r>
              <a:rPr lang="en">
                <a:solidFill>
                  <a:srgbClr val="000000"/>
                </a:solidFill>
              </a:rPr>
              <a:t> </a:t>
            </a:r>
            <a:r>
              <a:rPr lang="en">
                <a:solidFill>
                  <a:srgbClr val="FF0000"/>
                </a:solidFill>
              </a:rPr>
              <a:t>0.87</a:t>
            </a:r>
            <a:endParaRPr>
              <a:solidFill>
                <a:srgbClr val="FF0000"/>
              </a:solidFill>
            </a:endParaRPr>
          </a:p>
        </p:txBody>
      </p:sp>
      <p:sp>
        <p:nvSpPr>
          <p:cNvPr id="701" name="Google Shape;701;p57"/>
          <p:cNvSpPr txBox="1"/>
          <p:nvPr/>
        </p:nvSpPr>
        <p:spPr>
          <a:xfrm>
            <a:off x="6781075" y="603263"/>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38761D"/>
                </a:solidFill>
              </a:rPr>
              <a:t>(Increase to 50 epoch)</a:t>
            </a:r>
            <a:endParaRPr>
              <a:solidFill>
                <a:srgbClr val="38761D"/>
              </a:solidFill>
            </a:endParaRPr>
          </a:p>
        </p:txBody>
      </p:sp>
      <p:sp>
        <p:nvSpPr>
          <p:cNvPr id="702" name="Google Shape;702;p57"/>
          <p:cNvSpPr/>
          <p:nvPr/>
        </p:nvSpPr>
        <p:spPr>
          <a:xfrm>
            <a:off x="2044550" y="3362575"/>
            <a:ext cx="393900" cy="225000"/>
          </a:xfrm>
          <a:prstGeom prst="righ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7"/>
          <p:cNvSpPr/>
          <p:nvPr/>
        </p:nvSpPr>
        <p:spPr>
          <a:xfrm>
            <a:off x="4371263" y="3362575"/>
            <a:ext cx="393900" cy="225000"/>
          </a:xfrm>
          <a:prstGeom prst="righ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7"/>
          <p:cNvSpPr/>
          <p:nvPr/>
        </p:nvSpPr>
        <p:spPr>
          <a:xfrm>
            <a:off x="6697988" y="3413550"/>
            <a:ext cx="393900" cy="225000"/>
          </a:xfrm>
          <a:prstGeom prst="righ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58"/>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Fix overfit - L2 regularizer</a:t>
            </a:r>
            <a:endParaRPr/>
          </a:p>
        </p:txBody>
      </p:sp>
      <p:pic>
        <p:nvPicPr>
          <p:cNvPr id="710" name="Google Shape;710;p58"/>
          <p:cNvPicPr preferRelativeResize="0"/>
          <p:nvPr/>
        </p:nvPicPr>
        <p:blipFill>
          <a:blip r:embed="rId3">
            <a:alphaModFix/>
          </a:blip>
          <a:stretch>
            <a:fillRect/>
          </a:stretch>
        </p:blipFill>
        <p:spPr>
          <a:xfrm>
            <a:off x="882138" y="2085638"/>
            <a:ext cx="2073725" cy="2960919"/>
          </a:xfrm>
          <a:prstGeom prst="rect">
            <a:avLst/>
          </a:prstGeom>
          <a:noFill/>
          <a:ln>
            <a:noFill/>
          </a:ln>
        </p:spPr>
      </p:pic>
      <p:pic>
        <p:nvPicPr>
          <p:cNvPr id="711" name="Google Shape;711;p58"/>
          <p:cNvPicPr preferRelativeResize="0"/>
          <p:nvPr/>
        </p:nvPicPr>
        <p:blipFill>
          <a:blip r:embed="rId4">
            <a:alphaModFix/>
          </a:blip>
          <a:stretch>
            <a:fillRect/>
          </a:stretch>
        </p:blipFill>
        <p:spPr>
          <a:xfrm>
            <a:off x="6335100" y="2005338"/>
            <a:ext cx="2166309" cy="3121525"/>
          </a:xfrm>
          <a:prstGeom prst="rect">
            <a:avLst/>
          </a:prstGeom>
          <a:noFill/>
          <a:ln>
            <a:noFill/>
          </a:ln>
        </p:spPr>
      </p:pic>
      <p:sp>
        <p:nvSpPr>
          <p:cNvPr id="712" name="Google Shape;712;p58"/>
          <p:cNvSpPr txBox="1"/>
          <p:nvPr/>
        </p:nvSpPr>
        <p:spPr>
          <a:xfrm>
            <a:off x="788538" y="1017725"/>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100"/>
              <a:buFont typeface="Arial"/>
              <a:buNone/>
            </a:pPr>
            <a:r>
              <a:rPr lang="en">
                <a:solidFill>
                  <a:schemeClr val="lt1"/>
                </a:solidFill>
              </a:rPr>
              <a:t>L2 = 0.05</a:t>
            </a:r>
            <a:endParaRPr>
              <a:solidFill>
                <a:schemeClr val="lt1"/>
              </a:solidFill>
            </a:endParaRPr>
          </a:p>
        </p:txBody>
      </p:sp>
      <p:sp>
        <p:nvSpPr>
          <p:cNvPr id="713" name="Google Shape;713;p58"/>
          <p:cNvSpPr txBox="1"/>
          <p:nvPr/>
        </p:nvSpPr>
        <p:spPr>
          <a:xfrm>
            <a:off x="818600" y="1564775"/>
            <a:ext cx="2200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000FF"/>
                </a:solidFill>
              </a:rPr>
              <a:t>Fixed overfit</a:t>
            </a:r>
            <a:r>
              <a:rPr lang="en">
                <a:solidFill>
                  <a:srgbClr val="9900FF"/>
                </a:solidFill>
              </a:rPr>
              <a:t> </a:t>
            </a:r>
            <a:r>
              <a:rPr lang="en">
                <a:solidFill>
                  <a:schemeClr val="lt1"/>
                </a:solidFill>
              </a:rPr>
              <a:t>but</a:t>
            </a:r>
            <a:r>
              <a:rPr lang="en"/>
              <a:t> </a:t>
            </a:r>
            <a:endParaRPr/>
          </a:p>
          <a:p>
            <a:pPr marL="0" lvl="0" indent="0" algn="ctr" rtl="0">
              <a:spcBef>
                <a:spcPts val="0"/>
              </a:spcBef>
              <a:spcAft>
                <a:spcPts val="0"/>
              </a:spcAft>
              <a:buNone/>
            </a:pPr>
            <a:r>
              <a:rPr lang="en">
                <a:solidFill>
                  <a:srgbClr val="9900FF"/>
                </a:solidFill>
              </a:rPr>
              <a:t>Greatly reduced </a:t>
            </a:r>
            <a:r>
              <a:rPr lang="en">
                <a:solidFill>
                  <a:schemeClr val="lt1"/>
                </a:solidFill>
              </a:rPr>
              <a:t>val acc</a:t>
            </a:r>
            <a:endParaRPr>
              <a:solidFill>
                <a:schemeClr val="lt1"/>
              </a:solidFill>
            </a:endParaRPr>
          </a:p>
        </p:txBody>
      </p:sp>
      <p:sp>
        <p:nvSpPr>
          <p:cNvPr id="714" name="Google Shape;714;p58"/>
          <p:cNvSpPr txBox="1"/>
          <p:nvPr/>
        </p:nvSpPr>
        <p:spPr>
          <a:xfrm>
            <a:off x="1121225" y="1319738"/>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 </a:t>
            </a:r>
            <a:r>
              <a:rPr lang="en">
                <a:solidFill>
                  <a:srgbClr val="9900FF"/>
                </a:solidFill>
              </a:rPr>
              <a:t>0.78</a:t>
            </a:r>
            <a:endParaRPr>
              <a:solidFill>
                <a:srgbClr val="9900FF"/>
              </a:solidFill>
            </a:endParaRPr>
          </a:p>
        </p:txBody>
      </p:sp>
      <p:sp>
        <p:nvSpPr>
          <p:cNvPr id="715" name="Google Shape;715;p58"/>
          <p:cNvSpPr txBox="1"/>
          <p:nvPr/>
        </p:nvSpPr>
        <p:spPr>
          <a:xfrm>
            <a:off x="3617313" y="985575"/>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100"/>
              <a:buFont typeface="Arial"/>
              <a:buNone/>
            </a:pPr>
            <a:r>
              <a:rPr lang="en">
                <a:solidFill>
                  <a:schemeClr val="lt1"/>
                </a:solidFill>
              </a:rPr>
              <a:t>L2 = 0.01</a:t>
            </a:r>
            <a:r>
              <a:rPr lang="en">
                <a:solidFill>
                  <a:srgbClr val="000000"/>
                </a:solidFill>
              </a:rPr>
              <a:t> </a:t>
            </a:r>
            <a:r>
              <a:rPr lang="en">
                <a:solidFill>
                  <a:srgbClr val="0000FF"/>
                </a:solidFill>
              </a:rPr>
              <a:t>(default)</a:t>
            </a:r>
            <a:r>
              <a:rPr lang="en">
                <a:solidFill>
                  <a:srgbClr val="000000"/>
                </a:solidFill>
              </a:rPr>
              <a:t> - </a:t>
            </a:r>
            <a:r>
              <a:rPr lang="en">
                <a:solidFill>
                  <a:srgbClr val="FF0000"/>
                </a:solidFill>
              </a:rPr>
              <a:t>Best</a:t>
            </a:r>
            <a:endParaRPr>
              <a:solidFill>
                <a:srgbClr val="FF0000"/>
              </a:solidFill>
            </a:endParaRPr>
          </a:p>
        </p:txBody>
      </p:sp>
      <p:sp>
        <p:nvSpPr>
          <p:cNvPr id="716" name="Google Shape;716;p58"/>
          <p:cNvSpPr txBox="1"/>
          <p:nvPr/>
        </p:nvSpPr>
        <p:spPr>
          <a:xfrm>
            <a:off x="3745050" y="1532600"/>
            <a:ext cx="1994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000FF"/>
                </a:solidFill>
              </a:rPr>
              <a:t>Reduced overfit </a:t>
            </a:r>
            <a:r>
              <a:rPr lang="en">
                <a:solidFill>
                  <a:schemeClr val="lt1"/>
                </a:solidFill>
              </a:rPr>
              <a:t>but </a:t>
            </a:r>
            <a:r>
              <a:rPr lang="en">
                <a:solidFill>
                  <a:srgbClr val="9900FF"/>
                </a:solidFill>
              </a:rPr>
              <a:t>Deproved </a:t>
            </a:r>
            <a:r>
              <a:rPr lang="en">
                <a:solidFill>
                  <a:schemeClr val="lt1"/>
                </a:solidFill>
              </a:rPr>
              <a:t>val acc</a:t>
            </a:r>
            <a:endParaRPr>
              <a:solidFill>
                <a:schemeClr val="lt1"/>
              </a:solidFill>
            </a:endParaRPr>
          </a:p>
        </p:txBody>
      </p:sp>
      <p:sp>
        <p:nvSpPr>
          <p:cNvPr id="717" name="Google Shape;717;p58"/>
          <p:cNvSpPr txBox="1"/>
          <p:nvPr/>
        </p:nvSpPr>
        <p:spPr>
          <a:xfrm>
            <a:off x="3950000" y="1287588"/>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a:t>
            </a:r>
            <a:r>
              <a:rPr lang="en">
                <a:solidFill>
                  <a:srgbClr val="000000"/>
                </a:solidFill>
              </a:rPr>
              <a:t> </a:t>
            </a:r>
            <a:r>
              <a:rPr lang="en">
                <a:solidFill>
                  <a:srgbClr val="9900FF"/>
                </a:solidFill>
              </a:rPr>
              <a:t>0.81</a:t>
            </a:r>
            <a:endParaRPr>
              <a:solidFill>
                <a:srgbClr val="9900FF"/>
              </a:solidFill>
            </a:endParaRPr>
          </a:p>
        </p:txBody>
      </p:sp>
      <p:sp>
        <p:nvSpPr>
          <p:cNvPr id="718" name="Google Shape;718;p58"/>
          <p:cNvSpPr txBox="1"/>
          <p:nvPr/>
        </p:nvSpPr>
        <p:spPr>
          <a:xfrm>
            <a:off x="6232800" y="966363"/>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L2 = 0.001</a:t>
            </a:r>
            <a:endParaRPr>
              <a:solidFill>
                <a:schemeClr val="lt1"/>
              </a:solidFill>
            </a:endParaRPr>
          </a:p>
        </p:txBody>
      </p:sp>
      <p:sp>
        <p:nvSpPr>
          <p:cNvPr id="719" name="Google Shape;719;p58"/>
          <p:cNvSpPr txBox="1"/>
          <p:nvPr/>
        </p:nvSpPr>
        <p:spPr>
          <a:xfrm>
            <a:off x="6261025" y="1513400"/>
            <a:ext cx="2226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9900FF"/>
                </a:solidFill>
              </a:rPr>
              <a:t>Overfit remains</a:t>
            </a:r>
            <a:r>
              <a:rPr lang="en">
                <a:solidFill>
                  <a:srgbClr val="0000FF"/>
                </a:solidFill>
              </a:rPr>
              <a:t> </a:t>
            </a:r>
            <a:r>
              <a:rPr lang="en">
                <a:solidFill>
                  <a:schemeClr val="lt1"/>
                </a:solidFill>
              </a:rPr>
              <a:t>with </a:t>
            </a:r>
            <a:r>
              <a:rPr lang="en">
                <a:solidFill>
                  <a:srgbClr val="9900FF"/>
                </a:solidFill>
              </a:rPr>
              <a:t>slightly deproved</a:t>
            </a:r>
            <a:r>
              <a:rPr lang="en">
                <a:solidFill>
                  <a:srgbClr val="0000FF"/>
                </a:solidFill>
              </a:rPr>
              <a:t> </a:t>
            </a:r>
            <a:r>
              <a:rPr lang="en">
                <a:solidFill>
                  <a:schemeClr val="lt1"/>
                </a:solidFill>
              </a:rPr>
              <a:t>val acc</a:t>
            </a:r>
            <a:endParaRPr>
              <a:solidFill>
                <a:schemeClr val="lt1"/>
              </a:solidFill>
            </a:endParaRPr>
          </a:p>
        </p:txBody>
      </p:sp>
      <p:sp>
        <p:nvSpPr>
          <p:cNvPr id="720" name="Google Shape;720;p58"/>
          <p:cNvSpPr txBox="1"/>
          <p:nvPr/>
        </p:nvSpPr>
        <p:spPr>
          <a:xfrm>
            <a:off x="6565488" y="1268375"/>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a:t>
            </a:r>
            <a:r>
              <a:rPr lang="en">
                <a:solidFill>
                  <a:srgbClr val="000000"/>
                </a:solidFill>
              </a:rPr>
              <a:t> </a:t>
            </a:r>
            <a:r>
              <a:rPr lang="en">
                <a:solidFill>
                  <a:srgbClr val="0000FF"/>
                </a:solidFill>
              </a:rPr>
              <a:t>0.85</a:t>
            </a:r>
            <a:endParaRPr>
              <a:solidFill>
                <a:srgbClr val="0000FF"/>
              </a:solidFill>
            </a:endParaRPr>
          </a:p>
        </p:txBody>
      </p:sp>
      <p:pic>
        <p:nvPicPr>
          <p:cNvPr id="721" name="Google Shape;721;p58"/>
          <p:cNvPicPr preferRelativeResize="0"/>
          <p:nvPr/>
        </p:nvPicPr>
        <p:blipFill>
          <a:blip r:embed="rId5">
            <a:alphaModFix/>
          </a:blip>
          <a:stretch>
            <a:fillRect/>
          </a:stretch>
        </p:blipFill>
        <p:spPr>
          <a:xfrm>
            <a:off x="3617326" y="2041175"/>
            <a:ext cx="2200800" cy="3049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59"/>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Fix overfit - L1 regularizer</a:t>
            </a:r>
            <a:endParaRPr/>
          </a:p>
        </p:txBody>
      </p:sp>
      <p:pic>
        <p:nvPicPr>
          <p:cNvPr id="727" name="Google Shape;727;p59"/>
          <p:cNvPicPr preferRelativeResize="0"/>
          <p:nvPr/>
        </p:nvPicPr>
        <p:blipFill>
          <a:blip r:embed="rId3">
            <a:alphaModFix/>
          </a:blip>
          <a:stretch>
            <a:fillRect/>
          </a:stretch>
        </p:blipFill>
        <p:spPr>
          <a:xfrm>
            <a:off x="837050" y="2072175"/>
            <a:ext cx="2205225" cy="3045600"/>
          </a:xfrm>
          <a:prstGeom prst="rect">
            <a:avLst/>
          </a:prstGeom>
          <a:noFill/>
          <a:ln>
            <a:noFill/>
          </a:ln>
        </p:spPr>
      </p:pic>
      <p:pic>
        <p:nvPicPr>
          <p:cNvPr id="728" name="Google Shape;728;p59"/>
          <p:cNvPicPr preferRelativeResize="0"/>
          <p:nvPr/>
        </p:nvPicPr>
        <p:blipFill>
          <a:blip r:embed="rId4">
            <a:alphaModFix/>
          </a:blip>
          <a:stretch>
            <a:fillRect/>
          </a:stretch>
        </p:blipFill>
        <p:spPr>
          <a:xfrm>
            <a:off x="3592463" y="2066102"/>
            <a:ext cx="2147175" cy="3057748"/>
          </a:xfrm>
          <a:prstGeom prst="rect">
            <a:avLst/>
          </a:prstGeom>
          <a:noFill/>
          <a:ln>
            <a:noFill/>
          </a:ln>
        </p:spPr>
      </p:pic>
      <p:pic>
        <p:nvPicPr>
          <p:cNvPr id="729" name="Google Shape;729;p59"/>
          <p:cNvPicPr preferRelativeResize="0"/>
          <p:nvPr/>
        </p:nvPicPr>
        <p:blipFill>
          <a:blip r:embed="rId5">
            <a:alphaModFix/>
          </a:blip>
          <a:stretch>
            <a:fillRect/>
          </a:stretch>
        </p:blipFill>
        <p:spPr>
          <a:xfrm>
            <a:off x="6340300" y="2028150"/>
            <a:ext cx="2147168" cy="3045601"/>
          </a:xfrm>
          <a:prstGeom prst="rect">
            <a:avLst/>
          </a:prstGeom>
          <a:noFill/>
          <a:ln>
            <a:noFill/>
          </a:ln>
        </p:spPr>
      </p:pic>
      <p:sp>
        <p:nvSpPr>
          <p:cNvPr id="730" name="Google Shape;730;p59"/>
          <p:cNvSpPr txBox="1"/>
          <p:nvPr/>
        </p:nvSpPr>
        <p:spPr>
          <a:xfrm>
            <a:off x="788538" y="1017725"/>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L1 = 0.01</a:t>
            </a:r>
            <a:r>
              <a:rPr lang="en">
                <a:solidFill>
                  <a:srgbClr val="000000"/>
                </a:solidFill>
              </a:rPr>
              <a:t> </a:t>
            </a:r>
            <a:r>
              <a:rPr lang="en">
                <a:solidFill>
                  <a:srgbClr val="0000FF"/>
                </a:solidFill>
              </a:rPr>
              <a:t>(default)</a:t>
            </a:r>
            <a:endParaRPr>
              <a:solidFill>
                <a:srgbClr val="0000FF"/>
              </a:solidFill>
            </a:endParaRPr>
          </a:p>
        </p:txBody>
      </p:sp>
      <p:sp>
        <p:nvSpPr>
          <p:cNvPr id="731" name="Google Shape;731;p59"/>
          <p:cNvSpPr txBox="1"/>
          <p:nvPr/>
        </p:nvSpPr>
        <p:spPr>
          <a:xfrm>
            <a:off x="873600" y="1621100"/>
            <a:ext cx="2200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9900FF"/>
                </a:solidFill>
              </a:rPr>
              <a:t>Greatly reduced </a:t>
            </a:r>
            <a:r>
              <a:rPr lang="en">
                <a:solidFill>
                  <a:schemeClr val="lt1"/>
                </a:solidFill>
              </a:rPr>
              <a:t>val acc</a:t>
            </a:r>
            <a:endParaRPr>
              <a:solidFill>
                <a:schemeClr val="lt1"/>
              </a:solidFill>
            </a:endParaRPr>
          </a:p>
        </p:txBody>
      </p:sp>
      <p:sp>
        <p:nvSpPr>
          <p:cNvPr id="732" name="Google Shape;732;p59"/>
          <p:cNvSpPr txBox="1"/>
          <p:nvPr/>
        </p:nvSpPr>
        <p:spPr>
          <a:xfrm>
            <a:off x="1121225" y="1319738"/>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Best val acc =</a:t>
            </a:r>
            <a:r>
              <a:rPr lang="en">
                <a:solidFill>
                  <a:srgbClr val="000000"/>
                </a:solidFill>
              </a:rPr>
              <a:t> </a:t>
            </a:r>
            <a:r>
              <a:rPr lang="en">
                <a:solidFill>
                  <a:srgbClr val="9900FF"/>
                </a:solidFill>
              </a:rPr>
              <a:t>0.67</a:t>
            </a:r>
            <a:endParaRPr>
              <a:solidFill>
                <a:srgbClr val="9900FF"/>
              </a:solidFill>
            </a:endParaRPr>
          </a:p>
        </p:txBody>
      </p:sp>
      <p:sp>
        <p:nvSpPr>
          <p:cNvPr id="733" name="Google Shape;733;p59"/>
          <p:cNvSpPr txBox="1"/>
          <p:nvPr/>
        </p:nvSpPr>
        <p:spPr>
          <a:xfrm>
            <a:off x="3541113" y="985575"/>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L1 = 0.001 -</a:t>
            </a:r>
            <a:r>
              <a:rPr lang="en">
                <a:solidFill>
                  <a:srgbClr val="000000"/>
                </a:solidFill>
              </a:rPr>
              <a:t> </a:t>
            </a:r>
            <a:r>
              <a:rPr lang="en">
                <a:solidFill>
                  <a:srgbClr val="FF0000"/>
                </a:solidFill>
              </a:rPr>
              <a:t>Best</a:t>
            </a:r>
            <a:endParaRPr>
              <a:solidFill>
                <a:srgbClr val="FF0000"/>
              </a:solidFill>
            </a:endParaRPr>
          </a:p>
        </p:txBody>
      </p:sp>
      <p:sp>
        <p:nvSpPr>
          <p:cNvPr id="734" name="Google Shape;734;p59"/>
          <p:cNvSpPr txBox="1"/>
          <p:nvPr/>
        </p:nvSpPr>
        <p:spPr>
          <a:xfrm>
            <a:off x="3668850" y="1532600"/>
            <a:ext cx="1994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000FF"/>
                </a:solidFill>
              </a:rPr>
              <a:t>Reduced overfit </a:t>
            </a:r>
            <a:r>
              <a:rPr lang="en">
                <a:solidFill>
                  <a:srgbClr val="FFFFFF"/>
                </a:solidFill>
              </a:rPr>
              <a:t>but </a:t>
            </a:r>
            <a:r>
              <a:rPr lang="en">
                <a:solidFill>
                  <a:srgbClr val="9900FF"/>
                </a:solidFill>
              </a:rPr>
              <a:t>Deproved </a:t>
            </a:r>
            <a:r>
              <a:rPr lang="en">
                <a:solidFill>
                  <a:srgbClr val="FFFFFF"/>
                </a:solidFill>
              </a:rPr>
              <a:t>val acc</a:t>
            </a:r>
            <a:endParaRPr>
              <a:solidFill>
                <a:srgbClr val="FFFFFF"/>
              </a:solidFill>
            </a:endParaRPr>
          </a:p>
        </p:txBody>
      </p:sp>
      <p:sp>
        <p:nvSpPr>
          <p:cNvPr id="735" name="Google Shape;735;p59"/>
          <p:cNvSpPr txBox="1"/>
          <p:nvPr/>
        </p:nvSpPr>
        <p:spPr>
          <a:xfrm>
            <a:off x="3873800" y="1287588"/>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 </a:t>
            </a:r>
            <a:r>
              <a:rPr lang="en">
                <a:solidFill>
                  <a:srgbClr val="9900FF"/>
                </a:solidFill>
              </a:rPr>
              <a:t>0.81</a:t>
            </a:r>
            <a:endParaRPr>
              <a:solidFill>
                <a:srgbClr val="9900FF"/>
              </a:solidFill>
            </a:endParaRPr>
          </a:p>
        </p:txBody>
      </p:sp>
      <p:sp>
        <p:nvSpPr>
          <p:cNvPr id="736" name="Google Shape;736;p59"/>
          <p:cNvSpPr txBox="1"/>
          <p:nvPr/>
        </p:nvSpPr>
        <p:spPr>
          <a:xfrm>
            <a:off x="6232800" y="966363"/>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L1 = 0.001</a:t>
            </a:r>
            <a:endParaRPr>
              <a:solidFill>
                <a:schemeClr val="lt1"/>
              </a:solidFill>
            </a:endParaRPr>
          </a:p>
        </p:txBody>
      </p:sp>
      <p:sp>
        <p:nvSpPr>
          <p:cNvPr id="737" name="Google Shape;737;p59"/>
          <p:cNvSpPr txBox="1"/>
          <p:nvPr/>
        </p:nvSpPr>
        <p:spPr>
          <a:xfrm>
            <a:off x="6261025" y="1513400"/>
            <a:ext cx="2226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9900FF"/>
                </a:solidFill>
              </a:rPr>
              <a:t>Overfit remains</a:t>
            </a:r>
            <a:r>
              <a:rPr lang="en">
                <a:solidFill>
                  <a:srgbClr val="0000FF"/>
                </a:solidFill>
              </a:rPr>
              <a:t> </a:t>
            </a:r>
            <a:r>
              <a:rPr lang="en">
                <a:solidFill>
                  <a:schemeClr val="lt1"/>
                </a:solidFill>
              </a:rPr>
              <a:t>with </a:t>
            </a:r>
            <a:r>
              <a:rPr lang="en">
                <a:solidFill>
                  <a:srgbClr val="9900FF"/>
                </a:solidFill>
              </a:rPr>
              <a:t>slightly deproved </a:t>
            </a:r>
            <a:r>
              <a:rPr lang="en">
                <a:solidFill>
                  <a:schemeClr val="lt1"/>
                </a:solidFill>
              </a:rPr>
              <a:t>val acc</a:t>
            </a:r>
            <a:endParaRPr>
              <a:solidFill>
                <a:schemeClr val="lt1"/>
              </a:solidFill>
            </a:endParaRPr>
          </a:p>
        </p:txBody>
      </p:sp>
      <p:sp>
        <p:nvSpPr>
          <p:cNvPr id="738" name="Google Shape;738;p59"/>
          <p:cNvSpPr txBox="1"/>
          <p:nvPr/>
        </p:nvSpPr>
        <p:spPr>
          <a:xfrm>
            <a:off x="6565488" y="1268375"/>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 </a:t>
            </a:r>
            <a:r>
              <a:rPr lang="en">
                <a:solidFill>
                  <a:srgbClr val="0000FF"/>
                </a:solidFill>
              </a:rPr>
              <a:t>0.85</a:t>
            </a:r>
            <a:endParaRPr>
              <a:solidFill>
                <a:srgbClr val="0000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33"/>
          <p:cNvGrpSpPr/>
          <p:nvPr/>
        </p:nvGrpSpPr>
        <p:grpSpPr>
          <a:xfrm>
            <a:off x="4935654" y="2226976"/>
            <a:ext cx="330494" cy="331338"/>
            <a:chOff x="-1591550" y="3597475"/>
            <a:chExt cx="293825" cy="294575"/>
          </a:xfrm>
        </p:grpSpPr>
        <p:sp>
          <p:nvSpPr>
            <p:cNvPr id="266" name="Google Shape;266;p3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3297500" y="1165742"/>
            <a:ext cx="2540100" cy="25401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83700" y="645525"/>
            <a:ext cx="3128769" cy="2390700"/>
            <a:chOff x="483700" y="645525"/>
            <a:chExt cx="3128769" cy="2390700"/>
          </a:xfrm>
        </p:grpSpPr>
        <p:cxnSp>
          <p:nvCxnSpPr>
            <p:cNvPr id="271" name="Google Shape;271;p33"/>
            <p:cNvCxnSpPr/>
            <p:nvPr/>
          </p:nvCxnSpPr>
          <p:spPr>
            <a:xfrm>
              <a:off x="3178969" y="1638300"/>
              <a:ext cx="433500" cy="252300"/>
            </a:xfrm>
            <a:prstGeom prst="straightConnector1">
              <a:avLst/>
            </a:prstGeom>
            <a:noFill/>
            <a:ln w="19050" cap="flat" cmpd="sng">
              <a:solidFill>
                <a:srgbClr val="65F0AD"/>
              </a:solidFill>
              <a:prstDash val="solid"/>
              <a:round/>
              <a:headEnd type="oval" w="med" len="med"/>
              <a:tailEnd type="none" w="sm" len="sm"/>
            </a:ln>
          </p:spPr>
        </p:cxnSp>
        <p:sp>
          <p:nvSpPr>
            <p:cNvPr id="272" name="Google Shape;272;p33"/>
            <p:cNvSpPr txBox="1"/>
            <p:nvPr/>
          </p:nvSpPr>
          <p:spPr>
            <a:xfrm>
              <a:off x="483700" y="645525"/>
              <a:ext cx="2738100" cy="2390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chemeClr val="lt1"/>
                  </a:solidFill>
                  <a:latin typeface="Roboto"/>
                  <a:ea typeface="Roboto"/>
                  <a:cs typeface="Roboto"/>
                  <a:sym typeface="Roboto"/>
                </a:rPr>
                <a:t>Approach Of The Assignment</a:t>
              </a:r>
              <a:endParaRPr>
                <a:solidFill>
                  <a:schemeClr val="lt1"/>
                </a:solidFill>
                <a:latin typeface="Roboto"/>
                <a:ea typeface="Roboto"/>
                <a:cs typeface="Roboto"/>
                <a:sym typeface="Roboto"/>
              </a:endParaRPr>
            </a:p>
            <a:p>
              <a:pPr marL="0" lvl="0" indent="0" algn="r" rtl="0">
                <a:spcBef>
                  <a:spcPts val="0"/>
                </a:spcBef>
                <a:spcAft>
                  <a:spcPts val="0"/>
                </a:spcAft>
                <a:buNone/>
              </a:pPr>
              <a:r>
                <a:rPr lang="en" sz="1000">
                  <a:solidFill>
                    <a:schemeClr val="lt1"/>
                  </a:solidFill>
                  <a:latin typeface="Roboto Condensed"/>
                  <a:ea typeface="Roboto Condensed"/>
                  <a:cs typeface="Roboto Condensed"/>
                  <a:sym typeface="Roboto Condensed"/>
                </a:rPr>
                <a:t>Load and clean data</a:t>
              </a:r>
              <a:endParaRPr sz="1000">
                <a:solidFill>
                  <a:schemeClr val="lt1"/>
                </a:solidFill>
                <a:latin typeface="Roboto Condensed"/>
                <a:ea typeface="Roboto Condensed"/>
                <a:cs typeface="Roboto Condensed"/>
                <a:sym typeface="Roboto Condensed"/>
              </a:endParaRPr>
            </a:p>
            <a:p>
              <a:pPr marL="0" lvl="0" indent="0" algn="r" rtl="0">
                <a:spcBef>
                  <a:spcPts val="0"/>
                </a:spcBef>
                <a:spcAft>
                  <a:spcPts val="0"/>
                </a:spcAft>
                <a:buNone/>
              </a:pPr>
              <a:r>
                <a:rPr lang="en" sz="1000">
                  <a:solidFill>
                    <a:schemeClr val="lt1"/>
                  </a:solidFill>
                  <a:latin typeface="Roboto Condensed"/>
                  <a:ea typeface="Roboto Condensed"/>
                  <a:cs typeface="Roboto Condensed"/>
                  <a:sym typeface="Roboto Condensed"/>
                </a:rPr>
                <a:t> </a:t>
              </a:r>
              <a:endParaRPr sz="1000">
                <a:solidFill>
                  <a:schemeClr val="lt1"/>
                </a:solidFill>
                <a:latin typeface="Roboto Condensed"/>
                <a:ea typeface="Roboto Condensed"/>
                <a:cs typeface="Roboto Condensed"/>
                <a:sym typeface="Roboto Condensed"/>
              </a:endParaRPr>
            </a:p>
            <a:p>
              <a:pPr marL="0" lvl="0" indent="0" algn="r" rtl="0">
                <a:spcBef>
                  <a:spcPts val="0"/>
                </a:spcBef>
                <a:spcAft>
                  <a:spcPts val="0"/>
                </a:spcAft>
                <a:buNone/>
              </a:pPr>
              <a:r>
                <a:rPr lang="en" sz="1000">
                  <a:solidFill>
                    <a:schemeClr val="lt1"/>
                  </a:solidFill>
                  <a:latin typeface="Roboto Condensed"/>
                  <a:ea typeface="Roboto Condensed"/>
                  <a:cs typeface="Roboto Condensed"/>
                  <a:sym typeface="Roboto Condensed"/>
                </a:rPr>
                <a:t>Tokenize data and convert scores into binary class matrix</a:t>
              </a:r>
              <a:endParaRPr sz="1000">
                <a:solidFill>
                  <a:schemeClr val="lt1"/>
                </a:solidFill>
                <a:latin typeface="Roboto Condensed"/>
                <a:ea typeface="Roboto Condensed"/>
                <a:cs typeface="Roboto Condensed"/>
                <a:sym typeface="Roboto Condensed"/>
              </a:endParaRPr>
            </a:p>
            <a:p>
              <a:pPr marL="0" lvl="0" indent="0" algn="r" rtl="0">
                <a:spcBef>
                  <a:spcPts val="0"/>
                </a:spcBef>
                <a:spcAft>
                  <a:spcPts val="0"/>
                </a:spcAft>
                <a:buNone/>
              </a:pPr>
              <a:endParaRPr sz="1000">
                <a:solidFill>
                  <a:schemeClr val="lt1"/>
                </a:solidFill>
                <a:latin typeface="Roboto Condensed"/>
                <a:ea typeface="Roboto Condensed"/>
                <a:cs typeface="Roboto Condensed"/>
                <a:sym typeface="Roboto Condensed"/>
              </a:endParaRPr>
            </a:p>
            <a:p>
              <a:pPr marL="0" lvl="0" indent="0" algn="r" rtl="0">
                <a:spcBef>
                  <a:spcPts val="0"/>
                </a:spcBef>
                <a:spcAft>
                  <a:spcPts val="0"/>
                </a:spcAft>
                <a:buNone/>
              </a:pPr>
              <a:r>
                <a:rPr lang="en" sz="1000">
                  <a:solidFill>
                    <a:schemeClr val="lt1"/>
                  </a:solidFill>
                  <a:latin typeface="Roboto Condensed"/>
                  <a:ea typeface="Roboto Condensed"/>
                  <a:cs typeface="Roboto Condensed"/>
                  <a:sym typeface="Roboto Condensed"/>
                </a:rPr>
                <a:t>Build and train model</a:t>
              </a:r>
              <a:endParaRPr sz="1000">
                <a:solidFill>
                  <a:schemeClr val="lt1"/>
                </a:solidFill>
                <a:latin typeface="Roboto Condensed"/>
                <a:ea typeface="Roboto Condensed"/>
                <a:cs typeface="Roboto Condensed"/>
                <a:sym typeface="Roboto Condensed"/>
              </a:endParaRPr>
            </a:p>
            <a:p>
              <a:pPr marL="0" lvl="0" indent="0" algn="r" rtl="0">
                <a:spcBef>
                  <a:spcPts val="0"/>
                </a:spcBef>
                <a:spcAft>
                  <a:spcPts val="0"/>
                </a:spcAft>
                <a:buNone/>
              </a:pPr>
              <a:endParaRPr sz="1000">
                <a:solidFill>
                  <a:schemeClr val="lt1"/>
                </a:solidFill>
                <a:latin typeface="Roboto Condensed"/>
                <a:ea typeface="Roboto Condensed"/>
                <a:cs typeface="Roboto Condensed"/>
                <a:sym typeface="Roboto Condensed"/>
              </a:endParaRPr>
            </a:p>
            <a:p>
              <a:pPr marL="0" lvl="0" indent="0" algn="r" rtl="0">
                <a:spcBef>
                  <a:spcPts val="0"/>
                </a:spcBef>
                <a:spcAft>
                  <a:spcPts val="0"/>
                </a:spcAft>
                <a:buNone/>
              </a:pPr>
              <a:r>
                <a:rPr lang="en" sz="1000">
                  <a:solidFill>
                    <a:schemeClr val="lt1"/>
                  </a:solidFill>
                  <a:latin typeface="Roboto Condensed"/>
                  <a:ea typeface="Roboto Condensed"/>
                  <a:cs typeface="Roboto Condensed"/>
                  <a:sym typeface="Roboto Condensed"/>
                </a:rPr>
                <a:t>Test and compare with the group’s models</a:t>
              </a:r>
              <a:endParaRPr sz="1000">
                <a:solidFill>
                  <a:schemeClr val="lt1"/>
                </a:solidFill>
                <a:latin typeface="Roboto Condensed"/>
                <a:ea typeface="Roboto Condensed"/>
                <a:cs typeface="Roboto Condensed"/>
                <a:sym typeface="Roboto Condensed"/>
              </a:endParaRPr>
            </a:p>
            <a:p>
              <a:pPr marL="0" lvl="0" indent="0" algn="r" rtl="0">
                <a:spcBef>
                  <a:spcPts val="0"/>
                </a:spcBef>
                <a:spcAft>
                  <a:spcPts val="0"/>
                </a:spcAft>
                <a:buNone/>
              </a:pPr>
              <a:endParaRPr sz="1000">
                <a:solidFill>
                  <a:schemeClr val="lt1"/>
                </a:solidFill>
                <a:latin typeface="Roboto Condensed"/>
                <a:ea typeface="Roboto Condensed"/>
                <a:cs typeface="Roboto Condensed"/>
                <a:sym typeface="Roboto Condensed"/>
              </a:endParaRPr>
            </a:p>
            <a:p>
              <a:pPr marL="0" lvl="0" indent="0" algn="r" rtl="0">
                <a:spcBef>
                  <a:spcPts val="0"/>
                </a:spcBef>
                <a:spcAft>
                  <a:spcPts val="0"/>
                </a:spcAft>
                <a:buNone/>
              </a:pPr>
              <a:r>
                <a:rPr lang="en" sz="1000">
                  <a:solidFill>
                    <a:schemeClr val="lt1"/>
                  </a:solidFill>
                  <a:latin typeface="Roboto Condensed"/>
                  <a:ea typeface="Roboto Condensed"/>
                  <a:cs typeface="Roboto Condensed"/>
                  <a:sym typeface="Roboto Condensed"/>
                </a:rPr>
                <a:t>Use the best model to predict an input to see if its given the correct score</a:t>
              </a:r>
              <a:endParaRPr sz="1000">
                <a:solidFill>
                  <a:schemeClr val="lt1"/>
                </a:solidFill>
                <a:latin typeface="Roboto Condensed"/>
                <a:ea typeface="Roboto Condensed"/>
                <a:cs typeface="Roboto Condensed"/>
                <a:sym typeface="Roboto Condensed"/>
              </a:endParaRPr>
            </a:p>
            <a:p>
              <a:pPr marL="0" lvl="0" indent="0" algn="r" rtl="0">
                <a:spcBef>
                  <a:spcPts val="0"/>
                </a:spcBef>
                <a:spcAft>
                  <a:spcPts val="0"/>
                </a:spcAft>
                <a:buNone/>
              </a:pPr>
              <a:endParaRPr sz="1000">
                <a:solidFill>
                  <a:schemeClr val="lt1"/>
                </a:solidFill>
                <a:latin typeface="Roboto Condensed"/>
                <a:ea typeface="Roboto Condensed"/>
                <a:cs typeface="Roboto Condensed"/>
                <a:sym typeface="Roboto Condensed"/>
              </a:endParaRPr>
            </a:p>
            <a:p>
              <a:pPr marL="0" lvl="0" indent="0" algn="r" rtl="0">
                <a:spcBef>
                  <a:spcPts val="0"/>
                </a:spcBef>
                <a:spcAft>
                  <a:spcPts val="0"/>
                </a:spcAft>
                <a:buNone/>
              </a:pPr>
              <a:r>
                <a:rPr lang="en" sz="1000">
                  <a:solidFill>
                    <a:schemeClr val="lt1"/>
                  </a:solidFill>
                  <a:latin typeface="Roboto Condensed"/>
                  <a:ea typeface="Roboto Condensed"/>
                  <a:cs typeface="Roboto Condensed"/>
                  <a:sym typeface="Roboto Condensed"/>
                </a:rPr>
                <a:t>Universal Machine Learning Workflow will be followed</a:t>
              </a:r>
              <a:endParaRPr sz="600" b="1">
                <a:latin typeface="Roboto"/>
                <a:ea typeface="Roboto"/>
                <a:cs typeface="Roboto"/>
                <a:sym typeface="Roboto"/>
              </a:endParaRPr>
            </a:p>
          </p:txBody>
        </p:sp>
      </p:grpSp>
      <p:grpSp>
        <p:nvGrpSpPr>
          <p:cNvPr id="273" name="Google Shape;273;p33"/>
          <p:cNvGrpSpPr/>
          <p:nvPr/>
        </p:nvGrpSpPr>
        <p:grpSpPr>
          <a:xfrm>
            <a:off x="5517319" y="1315125"/>
            <a:ext cx="3027206" cy="1051500"/>
            <a:chOff x="5517319" y="1315125"/>
            <a:chExt cx="3027206" cy="1051500"/>
          </a:xfrm>
        </p:grpSpPr>
        <p:cxnSp>
          <p:nvCxnSpPr>
            <p:cNvPr id="274" name="Google Shape;274;p33"/>
            <p:cNvCxnSpPr/>
            <p:nvPr/>
          </p:nvCxnSpPr>
          <p:spPr>
            <a:xfrm flipH="1">
              <a:off x="5517319" y="1638300"/>
              <a:ext cx="433500" cy="252300"/>
            </a:xfrm>
            <a:prstGeom prst="straightConnector1">
              <a:avLst/>
            </a:prstGeom>
            <a:noFill/>
            <a:ln w="19050" cap="flat" cmpd="sng">
              <a:solidFill>
                <a:srgbClr val="085631"/>
              </a:solidFill>
              <a:prstDash val="solid"/>
              <a:round/>
              <a:headEnd type="oval" w="med" len="med"/>
              <a:tailEnd type="none" w="sm" len="sm"/>
            </a:ln>
          </p:spPr>
        </p:cxnSp>
        <p:sp>
          <p:nvSpPr>
            <p:cNvPr id="275" name="Google Shape;275;p33"/>
            <p:cNvSpPr txBox="1"/>
            <p:nvPr/>
          </p:nvSpPr>
          <p:spPr>
            <a:xfrm>
              <a:off x="5962125" y="1315125"/>
              <a:ext cx="2582400" cy="105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lt2"/>
                  </a:solidFill>
                  <a:latin typeface="Roboto"/>
                  <a:ea typeface="Roboto"/>
                  <a:cs typeface="Roboto"/>
                  <a:sym typeface="Roboto"/>
                </a:rPr>
                <a:t>Problem Of The Assignment</a:t>
              </a:r>
              <a:endParaRPr>
                <a:latin typeface="Roboto"/>
                <a:ea typeface="Roboto"/>
                <a:cs typeface="Roboto"/>
                <a:sym typeface="Roboto"/>
              </a:endParaRPr>
            </a:p>
            <a:p>
              <a:pPr marL="0" lvl="0" indent="0" algn="l" rtl="0">
                <a:spcBef>
                  <a:spcPts val="0"/>
                </a:spcBef>
                <a:spcAft>
                  <a:spcPts val="0"/>
                </a:spcAft>
                <a:buNone/>
              </a:pPr>
              <a:r>
                <a:rPr lang="en" sz="1000">
                  <a:solidFill>
                    <a:schemeClr val="lt2"/>
                  </a:solidFill>
                  <a:latin typeface="Roboto Condensed"/>
                  <a:ea typeface="Roboto Condensed"/>
                  <a:cs typeface="Roboto Condensed"/>
                  <a:sym typeface="Roboto Condensed"/>
                </a:rPr>
                <a:t>Build a sentiment analysis model to predict the app’s review score based on the Google Play Store reviews.</a:t>
              </a:r>
              <a:endParaRPr sz="1000" b="1">
                <a:latin typeface="Roboto"/>
                <a:ea typeface="Roboto"/>
                <a:cs typeface="Roboto"/>
                <a:sym typeface="Roboto"/>
              </a:endParaRPr>
            </a:p>
          </p:txBody>
        </p:sp>
      </p:grpSp>
      <p:grpSp>
        <p:nvGrpSpPr>
          <p:cNvPr id="276" name="Google Shape;276;p33"/>
          <p:cNvGrpSpPr/>
          <p:nvPr/>
        </p:nvGrpSpPr>
        <p:grpSpPr>
          <a:xfrm>
            <a:off x="2718448" y="3535140"/>
            <a:ext cx="3675900" cy="1130110"/>
            <a:chOff x="2718448" y="3535140"/>
            <a:chExt cx="3675900" cy="1130110"/>
          </a:xfrm>
        </p:grpSpPr>
        <p:cxnSp>
          <p:nvCxnSpPr>
            <p:cNvPr id="277" name="Google Shape;277;p33"/>
            <p:cNvCxnSpPr/>
            <p:nvPr/>
          </p:nvCxnSpPr>
          <p:spPr>
            <a:xfrm rot="10800000">
              <a:off x="4556399" y="3535140"/>
              <a:ext cx="0" cy="460500"/>
            </a:xfrm>
            <a:prstGeom prst="straightConnector1">
              <a:avLst/>
            </a:prstGeom>
            <a:noFill/>
            <a:ln w="19050" cap="flat" cmpd="sng">
              <a:solidFill>
                <a:srgbClr val="0E9453"/>
              </a:solidFill>
              <a:prstDash val="solid"/>
              <a:round/>
              <a:headEnd type="oval" w="med" len="med"/>
              <a:tailEnd type="none" w="sm" len="sm"/>
            </a:ln>
          </p:spPr>
        </p:cxnSp>
        <p:sp>
          <p:nvSpPr>
            <p:cNvPr id="278" name="Google Shape;278;p33"/>
            <p:cNvSpPr txBox="1"/>
            <p:nvPr/>
          </p:nvSpPr>
          <p:spPr>
            <a:xfrm>
              <a:off x="2718448" y="3995650"/>
              <a:ext cx="36759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Objective Of The Assignment</a:t>
              </a:r>
              <a:endParaRPr>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000">
                  <a:solidFill>
                    <a:schemeClr val="lt2"/>
                  </a:solidFill>
                  <a:latin typeface="Roboto Condensed"/>
                  <a:ea typeface="Roboto Condensed"/>
                  <a:cs typeface="Roboto Condensed"/>
                  <a:sym typeface="Roboto Condensed"/>
                </a:rPr>
                <a:t>Create a deep learning model that is trained to accurately make probability predictions output that correctly assigns a review to a label</a:t>
              </a:r>
              <a:endParaRPr sz="600" b="1">
                <a:latin typeface="Roboto"/>
                <a:ea typeface="Roboto"/>
                <a:cs typeface="Roboto"/>
                <a:sym typeface="Roboto"/>
              </a:endParaRPr>
            </a:p>
          </p:txBody>
        </p:sp>
      </p:grpSp>
      <p:sp>
        <p:nvSpPr>
          <p:cNvPr id="279" name="Google Shape;279;p33"/>
          <p:cNvSpPr txBox="1"/>
          <p:nvPr/>
        </p:nvSpPr>
        <p:spPr>
          <a:xfrm>
            <a:off x="3612484" y="2033660"/>
            <a:ext cx="1443600" cy="80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chemeClr val="lt2"/>
                </a:solidFill>
                <a:latin typeface="Squada One"/>
                <a:ea typeface="Squada One"/>
                <a:cs typeface="Squada One"/>
                <a:sym typeface="Squada One"/>
              </a:rPr>
              <a:t>Overview</a:t>
            </a:r>
            <a:endParaRPr sz="1200"/>
          </a:p>
        </p:txBody>
      </p:sp>
      <p:sp>
        <p:nvSpPr>
          <p:cNvPr id="280" name="Google Shape;280;p33"/>
          <p:cNvSpPr/>
          <p:nvPr/>
        </p:nvSpPr>
        <p:spPr>
          <a:xfrm rot="1800047">
            <a:off x="3219843" y="1086434"/>
            <a:ext cx="2690936" cy="2690936"/>
          </a:xfrm>
          <a:prstGeom prst="blockArc">
            <a:avLst>
              <a:gd name="adj1" fmla="val 14414370"/>
              <a:gd name="adj2" fmla="val 694"/>
              <a:gd name="adj3" fmla="val 9562"/>
            </a:avLst>
          </a:prstGeom>
          <a:solidFill>
            <a:srgbClr val="08563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3"/>
          <p:cNvSpPr/>
          <p:nvPr/>
        </p:nvSpPr>
        <p:spPr>
          <a:xfrm rot="-1800047" flipH="1">
            <a:off x="3221956" y="1086434"/>
            <a:ext cx="2690936" cy="2690936"/>
          </a:xfrm>
          <a:prstGeom prst="blockArc">
            <a:avLst>
              <a:gd name="adj1" fmla="val 14348563"/>
              <a:gd name="adj2" fmla="val 21472873"/>
              <a:gd name="adj3" fmla="val 9381"/>
            </a:avLst>
          </a:prstGeom>
          <a:solidFill>
            <a:srgbClr val="65F0AD"/>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rot="-8100000">
            <a:off x="4382715" y="1027393"/>
            <a:ext cx="363170" cy="363170"/>
          </a:xfrm>
          <a:prstGeom prst="rtTriangle">
            <a:avLst/>
          </a:prstGeom>
          <a:solidFill>
            <a:srgbClr val="65F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rot="-9000757" flipH="1">
            <a:off x="3220953" y="1084808"/>
            <a:ext cx="2690226" cy="2690226"/>
          </a:xfrm>
          <a:prstGeom prst="blockArc">
            <a:avLst>
              <a:gd name="adj1" fmla="val 14316164"/>
              <a:gd name="adj2" fmla="val 21502663"/>
              <a:gd name="adj3" fmla="val 9415"/>
            </a:avLst>
          </a:prstGeom>
          <a:solidFill>
            <a:srgbClr val="0E9453"/>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3"/>
          <p:cNvSpPr/>
          <p:nvPr/>
        </p:nvSpPr>
        <p:spPr>
          <a:xfrm rot="-1027861">
            <a:off x="5485874" y="2849832"/>
            <a:ext cx="312672" cy="312672"/>
          </a:xfrm>
          <a:prstGeom prst="rtTriangle">
            <a:avLst/>
          </a:pr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3"/>
          <p:cNvSpPr/>
          <p:nvPr/>
        </p:nvSpPr>
        <p:spPr>
          <a:xfrm rot="6359841">
            <a:off x="3315801" y="2847762"/>
            <a:ext cx="363580" cy="363580"/>
          </a:xfrm>
          <a:prstGeom prst="rtTriangle">
            <a:avLst/>
          </a:prstGeom>
          <a:solidFill>
            <a:srgbClr val="0E94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0"/>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Fix overfit - dropout</a:t>
            </a:r>
            <a:endParaRPr/>
          </a:p>
        </p:txBody>
      </p:sp>
      <p:pic>
        <p:nvPicPr>
          <p:cNvPr id="744" name="Google Shape;744;p60"/>
          <p:cNvPicPr preferRelativeResize="0"/>
          <p:nvPr/>
        </p:nvPicPr>
        <p:blipFill>
          <a:blip r:embed="rId3">
            <a:alphaModFix/>
          </a:blip>
          <a:stretch>
            <a:fillRect/>
          </a:stretch>
        </p:blipFill>
        <p:spPr>
          <a:xfrm>
            <a:off x="901237" y="2073100"/>
            <a:ext cx="2121525" cy="2984400"/>
          </a:xfrm>
          <a:prstGeom prst="rect">
            <a:avLst/>
          </a:prstGeom>
          <a:noFill/>
          <a:ln>
            <a:noFill/>
          </a:ln>
        </p:spPr>
      </p:pic>
      <p:pic>
        <p:nvPicPr>
          <p:cNvPr id="745" name="Google Shape;745;p60"/>
          <p:cNvPicPr preferRelativeResize="0"/>
          <p:nvPr/>
        </p:nvPicPr>
        <p:blipFill>
          <a:blip r:embed="rId4">
            <a:alphaModFix/>
          </a:blip>
          <a:stretch>
            <a:fillRect/>
          </a:stretch>
        </p:blipFill>
        <p:spPr>
          <a:xfrm>
            <a:off x="3665813" y="2093236"/>
            <a:ext cx="2121525" cy="2944127"/>
          </a:xfrm>
          <a:prstGeom prst="rect">
            <a:avLst/>
          </a:prstGeom>
          <a:noFill/>
          <a:ln>
            <a:noFill/>
          </a:ln>
        </p:spPr>
      </p:pic>
      <p:pic>
        <p:nvPicPr>
          <p:cNvPr id="746" name="Google Shape;746;p60"/>
          <p:cNvPicPr preferRelativeResize="0"/>
          <p:nvPr/>
        </p:nvPicPr>
        <p:blipFill>
          <a:blip r:embed="rId5">
            <a:alphaModFix/>
          </a:blip>
          <a:stretch>
            <a:fillRect/>
          </a:stretch>
        </p:blipFill>
        <p:spPr>
          <a:xfrm>
            <a:off x="6342238" y="2102163"/>
            <a:ext cx="2152034" cy="3036200"/>
          </a:xfrm>
          <a:prstGeom prst="rect">
            <a:avLst/>
          </a:prstGeom>
          <a:noFill/>
          <a:ln>
            <a:noFill/>
          </a:ln>
        </p:spPr>
      </p:pic>
      <p:sp>
        <p:nvSpPr>
          <p:cNvPr id="747" name="Google Shape;747;p60"/>
          <p:cNvSpPr txBox="1"/>
          <p:nvPr/>
        </p:nvSpPr>
        <p:spPr>
          <a:xfrm>
            <a:off x="788538" y="1017725"/>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Dropout = 0.2 - </a:t>
            </a:r>
            <a:r>
              <a:rPr lang="en">
                <a:solidFill>
                  <a:srgbClr val="FF0000"/>
                </a:solidFill>
              </a:rPr>
              <a:t>Best</a:t>
            </a:r>
            <a:endParaRPr>
              <a:solidFill>
                <a:srgbClr val="FF0000"/>
              </a:solidFill>
            </a:endParaRPr>
          </a:p>
        </p:txBody>
      </p:sp>
      <p:sp>
        <p:nvSpPr>
          <p:cNvPr id="748" name="Google Shape;748;p60"/>
          <p:cNvSpPr txBox="1"/>
          <p:nvPr/>
        </p:nvSpPr>
        <p:spPr>
          <a:xfrm>
            <a:off x="861600" y="1532600"/>
            <a:ext cx="2200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000FF"/>
                </a:solidFill>
              </a:rPr>
              <a:t>Fixed overfit </a:t>
            </a:r>
            <a:r>
              <a:rPr lang="en">
                <a:solidFill>
                  <a:schemeClr val="lt1"/>
                </a:solidFill>
              </a:rPr>
              <a:t>but </a:t>
            </a:r>
            <a:endParaRPr>
              <a:solidFill>
                <a:schemeClr val="lt1"/>
              </a:solidFill>
            </a:endParaRPr>
          </a:p>
          <a:p>
            <a:pPr marL="0" lvl="0" indent="0" algn="ctr" rtl="0">
              <a:spcBef>
                <a:spcPts val="0"/>
              </a:spcBef>
              <a:spcAft>
                <a:spcPts val="0"/>
              </a:spcAft>
              <a:buNone/>
            </a:pPr>
            <a:r>
              <a:rPr lang="en">
                <a:solidFill>
                  <a:srgbClr val="9900FF"/>
                </a:solidFill>
              </a:rPr>
              <a:t>Reduced </a:t>
            </a:r>
            <a:r>
              <a:rPr lang="en">
                <a:solidFill>
                  <a:schemeClr val="lt1"/>
                </a:solidFill>
              </a:rPr>
              <a:t>val acc</a:t>
            </a:r>
            <a:endParaRPr>
              <a:solidFill>
                <a:schemeClr val="lt1"/>
              </a:solidFill>
            </a:endParaRPr>
          </a:p>
        </p:txBody>
      </p:sp>
      <p:sp>
        <p:nvSpPr>
          <p:cNvPr id="749" name="Google Shape;749;p60"/>
          <p:cNvSpPr txBox="1"/>
          <p:nvPr/>
        </p:nvSpPr>
        <p:spPr>
          <a:xfrm>
            <a:off x="1121225" y="1319738"/>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Best val acc = </a:t>
            </a:r>
            <a:r>
              <a:rPr lang="en">
                <a:solidFill>
                  <a:srgbClr val="9900FF"/>
                </a:solidFill>
              </a:rPr>
              <a:t>0.82</a:t>
            </a:r>
            <a:endParaRPr>
              <a:solidFill>
                <a:srgbClr val="9900FF"/>
              </a:solidFill>
            </a:endParaRPr>
          </a:p>
        </p:txBody>
      </p:sp>
      <p:sp>
        <p:nvSpPr>
          <p:cNvPr id="750" name="Google Shape;750;p60"/>
          <p:cNvSpPr txBox="1"/>
          <p:nvPr/>
        </p:nvSpPr>
        <p:spPr>
          <a:xfrm>
            <a:off x="3541113" y="985575"/>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Dropout = 0.3</a:t>
            </a:r>
            <a:endParaRPr>
              <a:solidFill>
                <a:schemeClr val="lt1"/>
              </a:solidFill>
            </a:endParaRPr>
          </a:p>
        </p:txBody>
      </p:sp>
      <p:sp>
        <p:nvSpPr>
          <p:cNvPr id="751" name="Google Shape;751;p60"/>
          <p:cNvSpPr txBox="1"/>
          <p:nvPr/>
        </p:nvSpPr>
        <p:spPr>
          <a:xfrm>
            <a:off x="3668850" y="1532600"/>
            <a:ext cx="2290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000FF"/>
                </a:solidFill>
              </a:rPr>
              <a:t>Fixed overfit </a:t>
            </a:r>
            <a:r>
              <a:rPr lang="en">
                <a:solidFill>
                  <a:schemeClr val="lt1"/>
                </a:solidFill>
              </a:rPr>
              <a:t>but</a:t>
            </a:r>
            <a:r>
              <a:rPr lang="en"/>
              <a:t> </a:t>
            </a:r>
            <a:endParaRPr/>
          </a:p>
          <a:p>
            <a:pPr marL="0" lvl="0" indent="0" algn="ctr" rtl="0">
              <a:spcBef>
                <a:spcPts val="0"/>
              </a:spcBef>
              <a:spcAft>
                <a:spcPts val="0"/>
              </a:spcAft>
              <a:buNone/>
            </a:pPr>
            <a:r>
              <a:rPr lang="en">
                <a:solidFill>
                  <a:srgbClr val="9900FF"/>
                </a:solidFill>
              </a:rPr>
              <a:t>Greatly reduced </a:t>
            </a:r>
            <a:r>
              <a:rPr lang="en">
                <a:solidFill>
                  <a:schemeClr val="lt1"/>
                </a:solidFill>
              </a:rPr>
              <a:t>val acc</a:t>
            </a:r>
            <a:endParaRPr>
              <a:solidFill>
                <a:srgbClr val="9900FF"/>
              </a:solidFill>
            </a:endParaRPr>
          </a:p>
        </p:txBody>
      </p:sp>
      <p:sp>
        <p:nvSpPr>
          <p:cNvPr id="752" name="Google Shape;752;p60"/>
          <p:cNvSpPr txBox="1"/>
          <p:nvPr/>
        </p:nvSpPr>
        <p:spPr>
          <a:xfrm>
            <a:off x="3873800" y="1287588"/>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Best val acc =</a:t>
            </a:r>
            <a:r>
              <a:rPr lang="en">
                <a:solidFill>
                  <a:srgbClr val="000000"/>
                </a:solidFill>
              </a:rPr>
              <a:t> </a:t>
            </a:r>
            <a:r>
              <a:rPr lang="en">
                <a:solidFill>
                  <a:srgbClr val="9900FF"/>
                </a:solidFill>
              </a:rPr>
              <a:t>0.81</a:t>
            </a:r>
            <a:endParaRPr>
              <a:solidFill>
                <a:srgbClr val="9900FF"/>
              </a:solidFill>
            </a:endParaRPr>
          </a:p>
        </p:txBody>
      </p:sp>
      <p:sp>
        <p:nvSpPr>
          <p:cNvPr id="753" name="Google Shape;753;p60"/>
          <p:cNvSpPr txBox="1"/>
          <p:nvPr/>
        </p:nvSpPr>
        <p:spPr>
          <a:xfrm>
            <a:off x="6232800" y="966363"/>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100"/>
              <a:buFont typeface="Arial"/>
              <a:buNone/>
            </a:pPr>
            <a:r>
              <a:rPr lang="en">
                <a:solidFill>
                  <a:schemeClr val="lt1"/>
                </a:solidFill>
              </a:rPr>
              <a:t>Dropout = 0.4</a:t>
            </a:r>
            <a:endParaRPr>
              <a:solidFill>
                <a:schemeClr val="lt1"/>
              </a:solidFill>
            </a:endParaRPr>
          </a:p>
        </p:txBody>
      </p:sp>
      <p:sp>
        <p:nvSpPr>
          <p:cNvPr id="754" name="Google Shape;754;p60"/>
          <p:cNvSpPr txBox="1"/>
          <p:nvPr/>
        </p:nvSpPr>
        <p:spPr>
          <a:xfrm>
            <a:off x="6261025" y="1513400"/>
            <a:ext cx="22269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000FF"/>
                </a:solidFill>
              </a:rPr>
              <a:t>Fixed overfit </a:t>
            </a:r>
            <a:r>
              <a:rPr lang="en">
                <a:solidFill>
                  <a:schemeClr val="lt1"/>
                </a:solidFill>
              </a:rPr>
              <a:t>with </a:t>
            </a:r>
            <a:endParaRPr>
              <a:solidFill>
                <a:schemeClr val="lt1"/>
              </a:solidFill>
            </a:endParaRPr>
          </a:p>
          <a:p>
            <a:pPr marL="0" lvl="0" indent="0" algn="ctr" rtl="0">
              <a:spcBef>
                <a:spcPts val="0"/>
              </a:spcBef>
              <a:spcAft>
                <a:spcPts val="0"/>
              </a:spcAft>
              <a:buNone/>
            </a:pPr>
            <a:r>
              <a:rPr lang="en">
                <a:solidFill>
                  <a:srgbClr val="9900FF"/>
                </a:solidFill>
              </a:rPr>
              <a:t>Greatly reduced </a:t>
            </a:r>
            <a:r>
              <a:rPr lang="en">
                <a:solidFill>
                  <a:schemeClr val="lt1"/>
                </a:solidFill>
              </a:rPr>
              <a:t>val acc</a:t>
            </a:r>
            <a:endParaRPr>
              <a:solidFill>
                <a:schemeClr val="lt1"/>
              </a:solidFill>
            </a:endParaRPr>
          </a:p>
          <a:p>
            <a:pPr marL="0" lvl="0" indent="0" algn="ctr" rtl="0">
              <a:spcBef>
                <a:spcPts val="0"/>
              </a:spcBef>
              <a:spcAft>
                <a:spcPts val="0"/>
              </a:spcAft>
              <a:buNone/>
            </a:pPr>
            <a:endParaRPr>
              <a:solidFill>
                <a:schemeClr val="lt1"/>
              </a:solidFill>
            </a:endParaRPr>
          </a:p>
        </p:txBody>
      </p:sp>
      <p:sp>
        <p:nvSpPr>
          <p:cNvPr id="755" name="Google Shape;755;p60"/>
          <p:cNvSpPr txBox="1"/>
          <p:nvPr/>
        </p:nvSpPr>
        <p:spPr>
          <a:xfrm>
            <a:off x="6565488" y="1268375"/>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a:t>
            </a:r>
            <a:r>
              <a:rPr lang="en">
                <a:solidFill>
                  <a:srgbClr val="000000"/>
                </a:solidFill>
              </a:rPr>
              <a:t> </a:t>
            </a:r>
            <a:r>
              <a:rPr lang="en">
                <a:solidFill>
                  <a:srgbClr val="9900FF"/>
                </a:solidFill>
              </a:rPr>
              <a:t>0.80</a:t>
            </a:r>
            <a:endParaRPr>
              <a:solidFill>
                <a:srgbClr val="9900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1"/>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Fix overfit - recurrent dropout</a:t>
            </a:r>
            <a:endParaRPr/>
          </a:p>
        </p:txBody>
      </p:sp>
      <p:pic>
        <p:nvPicPr>
          <p:cNvPr id="761" name="Google Shape;761;p61"/>
          <p:cNvPicPr preferRelativeResize="0"/>
          <p:nvPr/>
        </p:nvPicPr>
        <p:blipFill>
          <a:blip r:embed="rId3">
            <a:alphaModFix/>
          </a:blip>
          <a:stretch>
            <a:fillRect/>
          </a:stretch>
        </p:blipFill>
        <p:spPr>
          <a:xfrm>
            <a:off x="2173125" y="2095050"/>
            <a:ext cx="2060470" cy="2957525"/>
          </a:xfrm>
          <a:prstGeom prst="rect">
            <a:avLst/>
          </a:prstGeom>
          <a:noFill/>
          <a:ln>
            <a:noFill/>
          </a:ln>
        </p:spPr>
      </p:pic>
      <p:pic>
        <p:nvPicPr>
          <p:cNvPr id="762" name="Google Shape;762;p61"/>
          <p:cNvPicPr preferRelativeResize="0"/>
          <p:nvPr/>
        </p:nvPicPr>
        <p:blipFill>
          <a:blip r:embed="rId4">
            <a:alphaModFix/>
          </a:blip>
          <a:stretch>
            <a:fillRect/>
          </a:stretch>
        </p:blipFill>
        <p:spPr>
          <a:xfrm>
            <a:off x="5025175" y="2095050"/>
            <a:ext cx="2168344" cy="2991775"/>
          </a:xfrm>
          <a:prstGeom prst="rect">
            <a:avLst/>
          </a:prstGeom>
          <a:noFill/>
          <a:ln>
            <a:noFill/>
          </a:ln>
        </p:spPr>
      </p:pic>
      <p:sp>
        <p:nvSpPr>
          <p:cNvPr id="763" name="Google Shape;763;p61"/>
          <p:cNvSpPr txBox="1"/>
          <p:nvPr/>
        </p:nvSpPr>
        <p:spPr>
          <a:xfrm>
            <a:off x="1924950" y="1017725"/>
            <a:ext cx="2601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recurrent_dropout = 0.2 -</a:t>
            </a:r>
            <a:r>
              <a:rPr lang="en">
                <a:solidFill>
                  <a:srgbClr val="000000"/>
                </a:solidFill>
              </a:rPr>
              <a:t> </a:t>
            </a:r>
            <a:r>
              <a:rPr lang="en">
                <a:solidFill>
                  <a:srgbClr val="FF0000"/>
                </a:solidFill>
              </a:rPr>
              <a:t>Best</a:t>
            </a:r>
            <a:endParaRPr>
              <a:solidFill>
                <a:srgbClr val="FF0000"/>
              </a:solidFill>
            </a:endParaRPr>
          </a:p>
        </p:txBody>
      </p:sp>
      <p:sp>
        <p:nvSpPr>
          <p:cNvPr id="764" name="Google Shape;764;p61"/>
          <p:cNvSpPr txBox="1"/>
          <p:nvPr/>
        </p:nvSpPr>
        <p:spPr>
          <a:xfrm>
            <a:off x="2157000" y="1532600"/>
            <a:ext cx="2200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000FF"/>
                </a:solidFill>
              </a:rPr>
              <a:t>Fixed overfit </a:t>
            </a:r>
            <a:r>
              <a:rPr lang="en">
                <a:solidFill>
                  <a:srgbClr val="FFFFFF"/>
                </a:solidFill>
              </a:rPr>
              <a:t>but</a:t>
            </a:r>
            <a:r>
              <a:rPr lang="en">
                <a:solidFill>
                  <a:srgbClr val="000000"/>
                </a:solidFill>
              </a:rPr>
              <a:t> </a:t>
            </a:r>
            <a:endParaRPr>
              <a:solidFill>
                <a:srgbClr val="000000"/>
              </a:solidFill>
            </a:endParaRPr>
          </a:p>
          <a:p>
            <a:pPr marL="0" lvl="0" indent="0" algn="ctr" rtl="0">
              <a:spcBef>
                <a:spcPts val="0"/>
              </a:spcBef>
              <a:spcAft>
                <a:spcPts val="0"/>
              </a:spcAft>
              <a:buNone/>
            </a:pPr>
            <a:r>
              <a:rPr lang="en">
                <a:solidFill>
                  <a:srgbClr val="9900FF"/>
                </a:solidFill>
              </a:rPr>
              <a:t>Greatly reduced </a:t>
            </a:r>
            <a:r>
              <a:rPr lang="en">
                <a:solidFill>
                  <a:schemeClr val="lt1"/>
                </a:solidFill>
              </a:rPr>
              <a:t>val acc</a:t>
            </a:r>
            <a:endParaRPr>
              <a:solidFill>
                <a:schemeClr val="lt1"/>
              </a:solidFill>
            </a:endParaRPr>
          </a:p>
        </p:txBody>
      </p:sp>
      <p:sp>
        <p:nvSpPr>
          <p:cNvPr id="765" name="Google Shape;765;p61"/>
          <p:cNvSpPr txBox="1"/>
          <p:nvPr/>
        </p:nvSpPr>
        <p:spPr>
          <a:xfrm>
            <a:off x="2416625" y="1319738"/>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rPr>
              <a:t>Best val acc =</a:t>
            </a:r>
            <a:r>
              <a:rPr lang="en">
                <a:solidFill>
                  <a:srgbClr val="000000"/>
                </a:solidFill>
              </a:rPr>
              <a:t> </a:t>
            </a:r>
            <a:r>
              <a:rPr lang="en">
                <a:solidFill>
                  <a:srgbClr val="9900FF"/>
                </a:solidFill>
              </a:rPr>
              <a:t>0.81</a:t>
            </a:r>
            <a:endParaRPr>
              <a:solidFill>
                <a:srgbClr val="9900FF"/>
              </a:solidFill>
            </a:endParaRPr>
          </a:p>
        </p:txBody>
      </p:sp>
      <p:sp>
        <p:nvSpPr>
          <p:cNvPr id="766" name="Google Shape;766;p61"/>
          <p:cNvSpPr txBox="1"/>
          <p:nvPr/>
        </p:nvSpPr>
        <p:spPr>
          <a:xfrm>
            <a:off x="4836513" y="985575"/>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recurrent_dropout = 0.3</a:t>
            </a:r>
            <a:endParaRPr>
              <a:solidFill>
                <a:schemeClr val="lt1"/>
              </a:solidFill>
            </a:endParaRPr>
          </a:p>
        </p:txBody>
      </p:sp>
      <p:sp>
        <p:nvSpPr>
          <p:cNvPr id="767" name="Google Shape;767;p61"/>
          <p:cNvSpPr txBox="1"/>
          <p:nvPr/>
        </p:nvSpPr>
        <p:spPr>
          <a:xfrm>
            <a:off x="4964250" y="1532600"/>
            <a:ext cx="22902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000FF"/>
                </a:solidFill>
              </a:rPr>
              <a:t>Fixed overfit </a:t>
            </a:r>
            <a:r>
              <a:rPr lang="en">
                <a:solidFill>
                  <a:schemeClr val="lt1"/>
                </a:solidFill>
              </a:rPr>
              <a:t>but</a:t>
            </a:r>
            <a:r>
              <a:rPr lang="en"/>
              <a:t> </a:t>
            </a:r>
            <a:endParaRPr/>
          </a:p>
          <a:p>
            <a:pPr marL="0" lvl="0" indent="0" algn="ctr" rtl="0">
              <a:spcBef>
                <a:spcPts val="0"/>
              </a:spcBef>
              <a:spcAft>
                <a:spcPts val="0"/>
              </a:spcAft>
              <a:buNone/>
            </a:pPr>
            <a:r>
              <a:rPr lang="en">
                <a:solidFill>
                  <a:srgbClr val="9900FF"/>
                </a:solidFill>
              </a:rPr>
              <a:t>Greatly reduced </a:t>
            </a:r>
            <a:r>
              <a:rPr lang="en">
                <a:solidFill>
                  <a:schemeClr val="lt1"/>
                </a:solidFill>
              </a:rPr>
              <a:t>val acc</a:t>
            </a:r>
            <a:endParaRPr>
              <a:solidFill>
                <a:schemeClr val="lt1"/>
              </a:solidFill>
            </a:endParaRPr>
          </a:p>
          <a:p>
            <a:pPr marL="0" lvl="0" indent="0" algn="ctr" rtl="0">
              <a:spcBef>
                <a:spcPts val="0"/>
              </a:spcBef>
              <a:spcAft>
                <a:spcPts val="0"/>
              </a:spcAft>
              <a:buNone/>
            </a:pPr>
            <a:endParaRPr>
              <a:solidFill>
                <a:srgbClr val="9900FF"/>
              </a:solidFill>
            </a:endParaRPr>
          </a:p>
        </p:txBody>
      </p:sp>
      <p:sp>
        <p:nvSpPr>
          <p:cNvPr id="768" name="Google Shape;768;p61"/>
          <p:cNvSpPr txBox="1"/>
          <p:nvPr/>
        </p:nvSpPr>
        <p:spPr>
          <a:xfrm>
            <a:off x="5169200" y="1287588"/>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 </a:t>
            </a:r>
            <a:r>
              <a:rPr lang="en">
                <a:solidFill>
                  <a:srgbClr val="9900FF"/>
                </a:solidFill>
              </a:rPr>
              <a:t>0.72</a:t>
            </a:r>
            <a:endParaRPr>
              <a:solidFill>
                <a:srgbClr val="9900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62"/>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Comparing regularizers</a:t>
            </a:r>
            <a:endParaRPr/>
          </a:p>
        </p:txBody>
      </p:sp>
      <p:sp>
        <p:nvSpPr>
          <p:cNvPr id="774" name="Google Shape;774;p62"/>
          <p:cNvSpPr txBox="1"/>
          <p:nvPr/>
        </p:nvSpPr>
        <p:spPr>
          <a:xfrm>
            <a:off x="178063" y="1013575"/>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L2 = 0.01</a:t>
            </a:r>
            <a:endParaRPr>
              <a:solidFill>
                <a:schemeClr val="lt1"/>
              </a:solidFill>
            </a:endParaRPr>
          </a:p>
        </p:txBody>
      </p:sp>
      <p:sp>
        <p:nvSpPr>
          <p:cNvPr id="775" name="Google Shape;775;p62"/>
          <p:cNvSpPr txBox="1"/>
          <p:nvPr/>
        </p:nvSpPr>
        <p:spPr>
          <a:xfrm>
            <a:off x="305800" y="1636800"/>
            <a:ext cx="199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000FF"/>
                </a:solidFill>
              </a:rPr>
              <a:t>Slight overfit</a:t>
            </a:r>
            <a:endParaRPr/>
          </a:p>
        </p:txBody>
      </p:sp>
      <p:sp>
        <p:nvSpPr>
          <p:cNvPr id="776" name="Google Shape;776;p62"/>
          <p:cNvSpPr txBox="1"/>
          <p:nvPr/>
        </p:nvSpPr>
        <p:spPr>
          <a:xfrm>
            <a:off x="510750" y="1315588"/>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 </a:t>
            </a:r>
            <a:r>
              <a:rPr lang="en">
                <a:solidFill>
                  <a:srgbClr val="9900FF"/>
                </a:solidFill>
              </a:rPr>
              <a:t>0.82</a:t>
            </a:r>
            <a:endParaRPr>
              <a:solidFill>
                <a:srgbClr val="9900FF"/>
              </a:solidFill>
            </a:endParaRPr>
          </a:p>
        </p:txBody>
      </p:sp>
      <p:sp>
        <p:nvSpPr>
          <p:cNvPr id="777" name="Google Shape;777;p62"/>
          <p:cNvSpPr txBox="1"/>
          <p:nvPr/>
        </p:nvSpPr>
        <p:spPr>
          <a:xfrm>
            <a:off x="2349288" y="1061775"/>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FFFF"/>
                </a:solidFill>
              </a:rPr>
              <a:t>L1 = 0.001</a:t>
            </a:r>
            <a:endParaRPr>
              <a:solidFill>
                <a:srgbClr val="FFFFFF"/>
              </a:solidFill>
            </a:endParaRPr>
          </a:p>
        </p:txBody>
      </p:sp>
      <p:sp>
        <p:nvSpPr>
          <p:cNvPr id="778" name="Google Shape;778;p62"/>
          <p:cNvSpPr txBox="1"/>
          <p:nvPr/>
        </p:nvSpPr>
        <p:spPr>
          <a:xfrm>
            <a:off x="2477025" y="1685000"/>
            <a:ext cx="199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9900FF"/>
                </a:solidFill>
              </a:rPr>
              <a:t>Decent overfit</a:t>
            </a:r>
            <a:endParaRPr>
              <a:solidFill>
                <a:srgbClr val="9900FF"/>
              </a:solidFill>
            </a:endParaRPr>
          </a:p>
        </p:txBody>
      </p:sp>
      <p:sp>
        <p:nvSpPr>
          <p:cNvPr id="779" name="Google Shape;779;p62"/>
          <p:cNvSpPr txBox="1"/>
          <p:nvPr/>
        </p:nvSpPr>
        <p:spPr>
          <a:xfrm>
            <a:off x="2681975" y="1363788"/>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 </a:t>
            </a:r>
            <a:r>
              <a:rPr lang="en">
                <a:solidFill>
                  <a:srgbClr val="9900FF"/>
                </a:solidFill>
              </a:rPr>
              <a:t>0.81</a:t>
            </a:r>
            <a:endParaRPr>
              <a:solidFill>
                <a:srgbClr val="9900FF"/>
              </a:solidFill>
            </a:endParaRPr>
          </a:p>
        </p:txBody>
      </p:sp>
      <p:sp>
        <p:nvSpPr>
          <p:cNvPr id="780" name="Google Shape;780;p62"/>
          <p:cNvSpPr txBox="1"/>
          <p:nvPr/>
        </p:nvSpPr>
        <p:spPr>
          <a:xfrm>
            <a:off x="4556050" y="1061775"/>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Dropout = 0.2 -</a:t>
            </a:r>
            <a:r>
              <a:rPr lang="en">
                <a:solidFill>
                  <a:srgbClr val="000000"/>
                </a:solidFill>
              </a:rPr>
              <a:t> </a:t>
            </a:r>
            <a:r>
              <a:rPr lang="en">
                <a:solidFill>
                  <a:srgbClr val="FF0000"/>
                </a:solidFill>
              </a:rPr>
              <a:t>Best</a:t>
            </a:r>
            <a:endParaRPr>
              <a:solidFill>
                <a:srgbClr val="FF0000"/>
              </a:solidFill>
            </a:endParaRPr>
          </a:p>
        </p:txBody>
      </p:sp>
      <p:sp>
        <p:nvSpPr>
          <p:cNvPr id="781" name="Google Shape;781;p62"/>
          <p:cNvSpPr txBox="1"/>
          <p:nvPr/>
        </p:nvSpPr>
        <p:spPr>
          <a:xfrm>
            <a:off x="4556063" y="1652850"/>
            <a:ext cx="242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No overfit with best val acc</a:t>
            </a:r>
            <a:endParaRPr>
              <a:solidFill>
                <a:srgbClr val="FF0000"/>
              </a:solidFill>
            </a:endParaRPr>
          </a:p>
        </p:txBody>
      </p:sp>
      <p:sp>
        <p:nvSpPr>
          <p:cNvPr id="782" name="Google Shape;782;p62"/>
          <p:cNvSpPr txBox="1"/>
          <p:nvPr/>
        </p:nvSpPr>
        <p:spPr>
          <a:xfrm>
            <a:off x="4888738" y="1363788"/>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 </a:t>
            </a:r>
            <a:r>
              <a:rPr lang="en">
                <a:solidFill>
                  <a:srgbClr val="0000FF"/>
                </a:solidFill>
              </a:rPr>
              <a:t>0.84</a:t>
            </a:r>
            <a:endParaRPr>
              <a:solidFill>
                <a:srgbClr val="0000FF"/>
              </a:solidFill>
            </a:endParaRPr>
          </a:p>
        </p:txBody>
      </p:sp>
      <p:pic>
        <p:nvPicPr>
          <p:cNvPr id="783" name="Google Shape;783;p62"/>
          <p:cNvPicPr preferRelativeResize="0"/>
          <p:nvPr/>
        </p:nvPicPr>
        <p:blipFill>
          <a:blip r:embed="rId3">
            <a:alphaModFix/>
          </a:blip>
          <a:stretch>
            <a:fillRect/>
          </a:stretch>
        </p:blipFill>
        <p:spPr>
          <a:xfrm>
            <a:off x="4701138" y="1988038"/>
            <a:ext cx="2072340" cy="2990324"/>
          </a:xfrm>
          <a:prstGeom prst="rect">
            <a:avLst/>
          </a:prstGeom>
          <a:noFill/>
          <a:ln>
            <a:noFill/>
          </a:ln>
        </p:spPr>
      </p:pic>
      <p:sp>
        <p:nvSpPr>
          <p:cNvPr id="784" name="Google Shape;784;p62"/>
          <p:cNvSpPr txBox="1"/>
          <p:nvPr/>
        </p:nvSpPr>
        <p:spPr>
          <a:xfrm>
            <a:off x="6762800" y="1061775"/>
            <a:ext cx="242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recurrent_dropout = 0.2 </a:t>
            </a:r>
            <a:endParaRPr>
              <a:solidFill>
                <a:schemeClr val="lt1"/>
              </a:solidFill>
            </a:endParaRPr>
          </a:p>
        </p:txBody>
      </p:sp>
      <p:sp>
        <p:nvSpPr>
          <p:cNvPr id="785" name="Google Shape;785;p62"/>
          <p:cNvSpPr txBox="1"/>
          <p:nvPr/>
        </p:nvSpPr>
        <p:spPr>
          <a:xfrm>
            <a:off x="6884250" y="1652850"/>
            <a:ext cx="2200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000FF"/>
                </a:solidFill>
              </a:rPr>
              <a:t>No overfit </a:t>
            </a:r>
            <a:endParaRPr>
              <a:solidFill>
                <a:srgbClr val="0000FF"/>
              </a:solidFill>
            </a:endParaRPr>
          </a:p>
        </p:txBody>
      </p:sp>
      <p:sp>
        <p:nvSpPr>
          <p:cNvPr id="786" name="Google Shape;786;p62"/>
          <p:cNvSpPr txBox="1"/>
          <p:nvPr/>
        </p:nvSpPr>
        <p:spPr>
          <a:xfrm>
            <a:off x="7134025" y="1363788"/>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a:t>
            </a:r>
            <a:r>
              <a:rPr lang="en">
                <a:solidFill>
                  <a:srgbClr val="000000"/>
                </a:solidFill>
              </a:rPr>
              <a:t> </a:t>
            </a:r>
            <a:r>
              <a:rPr lang="en">
                <a:solidFill>
                  <a:srgbClr val="9900FF"/>
                </a:solidFill>
              </a:rPr>
              <a:t>0.81</a:t>
            </a:r>
            <a:endParaRPr>
              <a:solidFill>
                <a:srgbClr val="9900FF"/>
              </a:solidFill>
            </a:endParaRPr>
          </a:p>
        </p:txBody>
      </p:sp>
      <p:pic>
        <p:nvPicPr>
          <p:cNvPr id="787" name="Google Shape;787;p62"/>
          <p:cNvPicPr preferRelativeResize="0"/>
          <p:nvPr/>
        </p:nvPicPr>
        <p:blipFill>
          <a:blip r:embed="rId4">
            <a:alphaModFix/>
          </a:blip>
          <a:stretch>
            <a:fillRect/>
          </a:stretch>
        </p:blipFill>
        <p:spPr>
          <a:xfrm>
            <a:off x="6932575" y="2019950"/>
            <a:ext cx="2097600" cy="2990325"/>
          </a:xfrm>
          <a:prstGeom prst="rect">
            <a:avLst/>
          </a:prstGeom>
          <a:noFill/>
          <a:ln>
            <a:noFill/>
          </a:ln>
        </p:spPr>
      </p:pic>
      <p:pic>
        <p:nvPicPr>
          <p:cNvPr id="788" name="Google Shape;788;p62"/>
          <p:cNvPicPr preferRelativeResize="0"/>
          <p:nvPr/>
        </p:nvPicPr>
        <p:blipFill>
          <a:blip r:embed="rId5">
            <a:alphaModFix/>
          </a:blip>
          <a:stretch>
            <a:fillRect/>
          </a:stretch>
        </p:blipFill>
        <p:spPr>
          <a:xfrm>
            <a:off x="2469213" y="2018249"/>
            <a:ext cx="2097600" cy="2994213"/>
          </a:xfrm>
          <a:prstGeom prst="rect">
            <a:avLst/>
          </a:prstGeom>
          <a:noFill/>
          <a:ln>
            <a:noFill/>
          </a:ln>
        </p:spPr>
      </p:pic>
      <p:pic>
        <p:nvPicPr>
          <p:cNvPr id="789" name="Google Shape;789;p62"/>
          <p:cNvPicPr preferRelativeResize="0"/>
          <p:nvPr/>
        </p:nvPicPr>
        <p:blipFill>
          <a:blip r:embed="rId6">
            <a:alphaModFix/>
          </a:blip>
          <a:stretch>
            <a:fillRect/>
          </a:stretch>
        </p:blipFill>
        <p:spPr>
          <a:xfrm>
            <a:off x="255766" y="1985675"/>
            <a:ext cx="2142784" cy="3026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63"/>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Compare with and without regularizer</a:t>
            </a:r>
            <a:endParaRPr/>
          </a:p>
        </p:txBody>
      </p:sp>
      <p:sp>
        <p:nvSpPr>
          <p:cNvPr id="795" name="Google Shape;795;p63"/>
          <p:cNvSpPr txBox="1"/>
          <p:nvPr/>
        </p:nvSpPr>
        <p:spPr>
          <a:xfrm>
            <a:off x="5188363" y="1093925"/>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Dropout = 0.2</a:t>
            </a:r>
            <a:endParaRPr>
              <a:solidFill>
                <a:schemeClr val="lt1"/>
              </a:solidFill>
            </a:endParaRPr>
          </a:p>
        </p:txBody>
      </p:sp>
      <p:sp>
        <p:nvSpPr>
          <p:cNvPr id="796" name="Google Shape;796;p63"/>
          <p:cNvSpPr txBox="1"/>
          <p:nvPr/>
        </p:nvSpPr>
        <p:spPr>
          <a:xfrm>
            <a:off x="5521050" y="1395938"/>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 </a:t>
            </a:r>
            <a:r>
              <a:rPr lang="en">
                <a:solidFill>
                  <a:srgbClr val="0000FF"/>
                </a:solidFill>
              </a:rPr>
              <a:t>0.85</a:t>
            </a:r>
            <a:endParaRPr>
              <a:solidFill>
                <a:srgbClr val="0000FF"/>
              </a:solidFill>
            </a:endParaRPr>
          </a:p>
        </p:txBody>
      </p:sp>
      <p:pic>
        <p:nvPicPr>
          <p:cNvPr id="797" name="Google Shape;797;p63"/>
          <p:cNvPicPr preferRelativeResize="0"/>
          <p:nvPr/>
        </p:nvPicPr>
        <p:blipFill>
          <a:blip r:embed="rId3">
            <a:alphaModFix/>
          </a:blip>
          <a:stretch>
            <a:fillRect/>
          </a:stretch>
        </p:blipFill>
        <p:spPr>
          <a:xfrm>
            <a:off x="5231000" y="1703209"/>
            <a:ext cx="2328275" cy="3298416"/>
          </a:xfrm>
          <a:prstGeom prst="rect">
            <a:avLst/>
          </a:prstGeom>
          <a:noFill/>
          <a:ln>
            <a:noFill/>
          </a:ln>
        </p:spPr>
      </p:pic>
      <p:pic>
        <p:nvPicPr>
          <p:cNvPr id="798" name="Google Shape;798;p63"/>
          <p:cNvPicPr preferRelativeResize="0"/>
          <p:nvPr/>
        </p:nvPicPr>
        <p:blipFill>
          <a:blip r:embed="rId4">
            <a:alphaModFix/>
          </a:blip>
          <a:stretch>
            <a:fillRect/>
          </a:stretch>
        </p:blipFill>
        <p:spPr>
          <a:xfrm>
            <a:off x="2187625" y="1725625"/>
            <a:ext cx="2292450" cy="3253578"/>
          </a:xfrm>
          <a:prstGeom prst="rect">
            <a:avLst/>
          </a:prstGeom>
          <a:noFill/>
          <a:ln>
            <a:noFill/>
          </a:ln>
        </p:spPr>
      </p:pic>
      <p:sp>
        <p:nvSpPr>
          <p:cNvPr id="799" name="Google Shape;799;p63"/>
          <p:cNvSpPr txBox="1"/>
          <p:nvPr/>
        </p:nvSpPr>
        <p:spPr>
          <a:xfrm>
            <a:off x="2187625" y="1100413"/>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No regularizing - </a:t>
            </a:r>
            <a:r>
              <a:rPr lang="en">
                <a:solidFill>
                  <a:srgbClr val="0000FF"/>
                </a:solidFill>
              </a:rPr>
              <a:t>Base</a:t>
            </a:r>
            <a:r>
              <a:rPr lang="en">
                <a:solidFill>
                  <a:srgbClr val="000000"/>
                </a:solidFill>
              </a:rPr>
              <a:t>/</a:t>
            </a:r>
            <a:r>
              <a:rPr lang="en">
                <a:solidFill>
                  <a:srgbClr val="FF0000"/>
                </a:solidFill>
              </a:rPr>
              <a:t>Best</a:t>
            </a:r>
            <a:endParaRPr>
              <a:solidFill>
                <a:srgbClr val="FF0000"/>
              </a:solidFill>
            </a:endParaRPr>
          </a:p>
        </p:txBody>
      </p:sp>
      <p:sp>
        <p:nvSpPr>
          <p:cNvPr id="800" name="Google Shape;800;p63"/>
          <p:cNvSpPr txBox="1"/>
          <p:nvPr/>
        </p:nvSpPr>
        <p:spPr>
          <a:xfrm>
            <a:off x="2520313" y="1402425"/>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 </a:t>
            </a:r>
            <a:r>
              <a:rPr lang="en">
                <a:solidFill>
                  <a:srgbClr val="FF0000"/>
                </a:solidFill>
              </a:rPr>
              <a:t>0.88</a:t>
            </a:r>
            <a:endParaRPr>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64"/>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Check best learning rate</a:t>
            </a:r>
            <a:endParaRPr/>
          </a:p>
        </p:txBody>
      </p:sp>
      <p:sp>
        <p:nvSpPr>
          <p:cNvPr id="806" name="Google Shape;806;p64"/>
          <p:cNvSpPr txBox="1"/>
          <p:nvPr/>
        </p:nvSpPr>
        <p:spPr>
          <a:xfrm>
            <a:off x="-59912" y="1169475"/>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Learning rate = 0.05</a:t>
            </a:r>
            <a:endParaRPr>
              <a:solidFill>
                <a:schemeClr val="lt1"/>
              </a:solidFill>
            </a:endParaRPr>
          </a:p>
        </p:txBody>
      </p:sp>
      <p:sp>
        <p:nvSpPr>
          <p:cNvPr id="807" name="Google Shape;807;p64"/>
          <p:cNvSpPr txBox="1"/>
          <p:nvPr/>
        </p:nvSpPr>
        <p:spPr>
          <a:xfrm>
            <a:off x="272775" y="1471488"/>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 </a:t>
            </a:r>
            <a:r>
              <a:rPr lang="en">
                <a:solidFill>
                  <a:srgbClr val="0000FF"/>
                </a:solidFill>
              </a:rPr>
              <a:t>0.86</a:t>
            </a:r>
            <a:endParaRPr>
              <a:solidFill>
                <a:srgbClr val="0000FF"/>
              </a:solidFill>
            </a:endParaRPr>
          </a:p>
        </p:txBody>
      </p:sp>
      <p:sp>
        <p:nvSpPr>
          <p:cNvPr id="808" name="Google Shape;808;p64"/>
          <p:cNvSpPr txBox="1"/>
          <p:nvPr/>
        </p:nvSpPr>
        <p:spPr>
          <a:xfrm>
            <a:off x="2275000" y="1154488"/>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Learning rate = 0.01 - </a:t>
            </a:r>
            <a:r>
              <a:rPr lang="en">
                <a:solidFill>
                  <a:srgbClr val="FF0000"/>
                </a:solidFill>
              </a:rPr>
              <a:t>Best</a:t>
            </a:r>
            <a:endParaRPr>
              <a:solidFill>
                <a:srgbClr val="FF0000"/>
              </a:solidFill>
            </a:endParaRPr>
          </a:p>
        </p:txBody>
      </p:sp>
      <p:sp>
        <p:nvSpPr>
          <p:cNvPr id="809" name="Google Shape;809;p64"/>
          <p:cNvSpPr txBox="1"/>
          <p:nvPr/>
        </p:nvSpPr>
        <p:spPr>
          <a:xfrm>
            <a:off x="2607688" y="1456500"/>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a:t>
            </a:r>
            <a:r>
              <a:rPr lang="en">
                <a:solidFill>
                  <a:srgbClr val="000000"/>
                </a:solidFill>
              </a:rPr>
              <a:t> </a:t>
            </a:r>
            <a:r>
              <a:rPr lang="en">
                <a:solidFill>
                  <a:srgbClr val="FF0000"/>
                </a:solidFill>
              </a:rPr>
              <a:t>0.89</a:t>
            </a:r>
            <a:endParaRPr>
              <a:solidFill>
                <a:srgbClr val="FF0000"/>
              </a:solidFill>
            </a:endParaRPr>
          </a:p>
        </p:txBody>
      </p:sp>
      <p:pic>
        <p:nvPicPr>
          <p:cNvPr id="810" name="Google Shape;810;p64"/>
          <p:cNvPicPr preferRelativeResize="0"/>
          <p:nvPr/>
        </p:nvPicPr>
        <p:blipFill>
          <a:blip r:embed="rId3">
            <a:alphaModFix/>
          </a:blip>
          <a:stretch>
            <a:fillRect/>
          </a:stretch>
        </p:blipFill>
        <p:spPr>
          <a:xfrm>
            <a:off x="2351200" y="1818125"/>
            <a:ext cx="2174750" cy="3131645"/>
          </a:xfrm>
          <a:prstGeom prst="rect">
            <a:avLst/>
          </a:prstGeom>
          <a:noFill/>
          <a:ln>
            <a:noFill/>
          </a:ln>
        </p:spPr>
      </p:pic>
      <p:pic>
        <p:nvPicPr>
          <p:cNvPr id="811" name="Google Shape;811;p64"/>
          <p:cNvPicPr preferRelativeResize="0"/>
          <p:nvPr/>
        </p:nvPicPr>
        <p:blipFill>
          <a:blip r:embed="rId4">
            <a:alphaModFix/>
          </a:blip>
          <a:stretch>
            <a:fillRect/>
          </a:stretch>
        </p:blipFill>
        <p:spPr>
          <a:xfrm>
            <a:off x="93975" y="1832025"/>
            <a:ext cx="2174746" cy="3104326"/>
          </a:xfrm>
          <a:prstGeom prst="rect">
            <a:avLst/>
          </a:prstGeom>
          <a:noFill/>
          <a:ln>
            <a:noFill/>
          </a:ln>
        </p:spPr>
      </p:pic>
      <p:sp>
        <p:nvSpPr>
          <p:cNvPr id="812" name="Google Shape;812;p64"/>
          <p:cNvSpPr txBox="1"/>
          <p:nvPr/>
        </p:nvSpPr>
        <p:spPr>
          <a:xfrm>
            <a:off x="4501725" y="1169475"/>
            <a:ext cx="250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Learning rate = 0.001 -</a:t>
            </a:r>
            <a:r>
              <a:rPr lang="en">
                <a:solidFill>
                  <a:srgbClr val="000000"/>
                </a:solidFill>
              </a:rPr>
              <a:t> </a:t>
            </a:r>
            <a:r>
              <a:rPr lang="en">
                <a:solidFill>
                  <a:srgbClr val="0000FF"/>
                </a:solidFill>
              </a:rPr>
              <a:t>Base</a:t>
            </a:r>
            <a:endParaRPr>
              <a:solidFill>
                <a:srgbClr val="0000FF"/>
              </a:solidFill>
            </a:endParaRPr>
          </a:p>
        </p:txBody>
      </p:sp>
      <p:sp>
        <p:nvSpPr>
          <p:cNvPr id="813" name="Google Shape;813;p64"/>
          <p:cNvSpPr txBox="1"/>
          <p:nvPr/>
        </p:nvSpPr>
        <p:spPr>
          <a:xfrm>
            <a:off x="4850213" y="1471475"/>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 </a:t>
            </a:r>
            <a:r>
              <a:rPr lang="en">
                <a:solidFill>
                  <a:srgbClr val="0000FF"/>
                </a:solidFill>
              </a:rPr>
              <a:t>0.85</a:t>
            </a:r>
            <a:endParaRPr>
              <a:solidFill>
                <a:srgbClr val="0000FF"/>
              </a:solidFill>
            </a:endParaRPr>
          </a:p>
        </p:txBody>
      </p:sp>
      <p:sp>
        <p:nvSpPr>
          <p:cNvPr id="814" name="Google Shape;814;p64"/>
          <p:cNvSpPr txBox="1"/>
          <p:nvPr/>
        </p:nvSpPr>
        <p:spPr>
          <a:xfrm>
            <a:off x="6894850" y="1169475"/>
            <a:ext cx="207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Learning rate = 0.0008 </a:t>
            </a:r>
            <a:endParaRPr>
              <a:solidFill>
                <a:schemeClr val="lt1"/>
              </a:solidFill>
            </a:endParaRPr>
          </a:p>
        </p:txBody>
      </p:sp>
      <p:sp>
        <p:nvSpPr>
          <p:cNvPr id="815" name="Google Shape;815;p64"/>
          <p:cNvSpPr txBox="1"/>
          <p:nvPr/>
        </p:nvSpPr>
        <p:spPr>
          <a:xfrm>
            <a:off x="7085038" y="1458625"/>
            <a:ext cx="170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 </a:t>
            </a:r>
            <a:r>
              <a:rPr lang="en">
                <a:solidFill>
                  <a:srgbClr val="9900FF"/>
                </a:solidFill>
              </a:rPr>
              <a:t>0.84</a:t>
            </a:r>
            <a:endParaRPr>
              <a:solidFill>
                <a:srgbClr val="9900FF"/>
              </a:solidFill>
            </a:endParaRPr>
          </a:p>
        </p:txBody>
      </p:sp>
      <p:pic>
        <p:nvPicPr>
          <p:cNvPr id="816" name="Google Shape;816;p64"/>
          <p:cNvPicPr preferRelativeResize="0"/>
          <p:nvPr/>
        </p:nvPicPr>
        <p:blipFill>
          <a:blip r:embed="rId5">
            <a:alphaModFix/>
          </a:blip>
          <a:stretch>
            <a:fillRect/>
          </a:stretch>
        </p:blipFill>
        <p:spPr>
          <a:xfrm>
            <a:off x="6878125" y="1818125"/>
            <a:ext cx="2174750" cy="3082285"/>
          </a:xfrm>
          <a:prstGeom prst="rect">
            <a:avLst/>
          </a:prstGeom>
          <a:noFill/>
          <a:ln>
            <a:noFill/>
          </a:ln>
        </p:spPr>
      </p:pic>
      <p:pic>
        <p:nvPicPr>
          <p:cNvPr id="817" name="Google Shape;817;p64"/>
          <p:cNvPicPr preferRelativeResize="0"/>
          <p:nvPr/>
        </p:nvPicPr>
        <p:blipFill>
          <a:blip r:embed="rId6">
            <a:alphaModFix/>
          </a:blip>
          <a:stretch>
            <a:fillRect/>
          </a:stretch>
        </p:blipFill>
        <p:spPr>
          <a:xfrm>
            <a:off x="4607225" y="1818125"/>
            <a:ext cx="2174750" cy="309704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65"/>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Batch size</a:t>
            </a:r>
            <a:endParaRPr/>
          </a:p>
        </p:txBody>
      </p:sp>
      <p:sp>
        <p:nvSpPr>
          <p:cNvPr id="823" name="Google Shape;823;p65"/>
          <p:cNvSpPr txBox="1"/>
          <p:nvPr/>
        </p:nvSpPr>
        <p:spPr>
          <a:xfrm>
            <a:off x="-2987" y="1169475"/>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Batch size = 64</a:t>
            </a:r>
            <a:endParaRPr>
              <a:solidFill>
                <a:schemeClr val="lt1"/>
              </a:solidFill>
            </a:endParaRPr>
          </a:p>
        </p:txBody>
      </p:sp>
      <p:sp>
        <p:nvSpPr>
          <p:cNvPr id="824" name="Google Shape;824;p65"/>
          <p:cNvSpPr txBox="1"/>
          <p:nvPr/>
        </p:nvSpPr>
        <p:spPr>
          <a:xfrm>
            <a:off x="267775" y="1471475"/>
            <a:ext cx="189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 </a:t>
            </a:r>
            <a:r>
              <a:rPr lang="en">
                <a:solidFill>
                  <a:srgbClr val="9900FF"/>
                </a:solidFill>
              </a:rPr>
              <a:t>0.8900</a:t>
            </a:r>
            <a:endParaRPr>
              <a:solidFill>
                <a:srgbClr val="9900FF"/>
              </a:solidFill>
            </a:endParaRPr>
          </a:p>
        </p:txBody>
      </p:sp>
      <p:sp>
        <p:nvSpPr>
          <p:cNvPr id="825" name="Google Shape;825;p65"/>
          <p:cNvSpPr txBox="1"/>
          <p:nvPr/>
        </p:nvSpPr>
        <p:spPr>
          <a:xfrm>
            <a:off x="2331925" y="1154488"/>
            <a:ext cx="237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Batch size = 32 -</a:t>
            </a:r>
            <a:r>
              <a:rPr lang="en">
                <a:solidFill>
                  <a:srgbClr val="000000"/>
                </a:solidFill>
              </a:rPr>
              <a:t> </a:t>
            </a:r>
            <a:r>
              <a:rPr lang="en">
                <a:solidFill>
                  <a:srgbClr val="0000FF"/>
                </a:solidFill>
              </a:rPr>
              <a:t>Base</a:t>
            </a:r>
            <a:endParaRPr>
              <a:solidFill>
                <a:srgbClr val="0000FF"/>
              </a:solidFill>
            </a:endParaRPr>
          </a:p>
        </p:txBody>
      </p:sp>
      <p:sp>
        <p:nvSpPr>
          <p:cNvPr id="826" name="Google Shape;826;p65"/>
          <p:cNvSpPr txBox="1"/>
          <p:nvPr/>
        </p:nvSpPr>
        <p:spPr>
          <a:xfrm>
            <a:off x="2569526" y="1458625"/>
            <a:ext cx="189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a:t>
            </a:r>
            <a:r>
              <a:rPr lang="en">
                <a:solidFill>
                  <a:srgbClr val="000000"/>
                </a:solidFill>
              </a:rPr>
              <a:t> </a:t>
            </a:r>
            <a:r>
              <a:rPr lang="en">
                <a:solidFill>
                  <a:srgbClr val="0000FF"/>
                </a:solidFill>
              </a:rPr>
              <a:t>0.8963</a:t>
            </a:r>
            <a:endParaRPr>
              <a:solidFill>
                <a:srgbClr val="0000FF"/>
              </a:solidFill>
            </a:endParaRPr>
          </a:p>
        </p:txBody>
      </p:sp>
      <p:sp>
        <p:nvSpPr>
          <p:cNvPr id="827" name="Google Shape;827;p65"/>
          <p:cNvSpPr txBox="1"/>
          <p:nvPr/>
        </p:nvSpPr>
        <p:spPr>
          <a:xfrm>
            <a:off x="4458400" y="1169475"/>
            <a:ext cx="250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Batch size = 16</a:t>
            </a:r>
            <a:endParaRPr>
              <a:solidFill>
                <a:schemeClr val="lt1"/>
              </a:solidFill>
            </a:endParaRPr>
          </a:p>
        </p:txBody>
      </p:sp>
      <p:sp>
        <p:nvSpPr>
          <p:cNvPr id="828" name="Google Shape;828;p65"/>
          <p:cNvSpPr txBox="1"/>
          <p:nvPr/>
        </p:nvSpPr>
        <p:spPr>
          <a:xfrm>
            <a:off x="4764250" y="1471475"/>
            <a:ext cx="189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 </a:t>
            </a:r>
            <a:r>
              <a:rPr lang="en">
                <a:solidFill>
                  <a:srgbClr val="0000FF"/>
                </a:solidFill>
              </a:rPr>
              <a:t>0.9046</a:t>
            </a:r>
            <a:endParaRPr>
              <a:solidFill>
                <a:srgbClr val="0000FF"/>
              </a:solidFill>
            </a:endParaRPr>
          </a:p>
        </p:txBody>
      </p:sp>
      <p:sp>
        <p:nvSpPr>
          <p:cNvPr id="829" name="Google Shape;829;p65"/>
          <p:cNvSpPr txBox="1"/>
          <p:nvPr/>
        </p:nvSpPr>
        <p:spPr>
          <a:xfrm>
            <a:off x="6861325" y="1169475"/>
            <a:ext cx="207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Batch size = 8 -</a:t>
            </a:r>
            <a:r>
              <a:rPr lang="en">
                <a:solidFill>
                  <a:srgbClr val="000000"/>
                </a:solidFill>
              </a:rPr>
              <a:t> </a:t>
            </a:r>
            <a:r>
              <a:rPr lang="en">
                <a:solidFill>
                  <a:srgbClr val="FF0000"/>
                </a:solidFill>
              </a:rPr>
              <a:t>Best</a:t>
            </a:r>
            <a:endParaRPr>
              <a:solidFill>
                <a:srgbClr val="FF0000"/>
              </a:solidFill>
            </a:endParaRPr>
          </a:p>
        </p:txBody>
      </p:sp>
      <p:sp>
        <p:nvSpPr>
          <p:cNvPr id="830" name="Google Shape;830;p65"/>
          <p:cNvSpPr txBox="1"/>
          <p:nvPr/>
        </p:nvSpPr>
        <p:spPr>
          <a:xfrm>
            <a:off x="6951775" y="1458625"/>
            <a:ext cx="189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a:t>
            </a:r>
            <a:r>
              <a:rPr lang="en">
                <a:solidFill>
                  <a:srgbClr val="000000"/>
                </a:solidFill>
              </a:rPr>
              <a:t> </a:t>
            </a:r>
            <a:r>
              <a:rPr lang="en">
                <a:solidFill>
                  <a:srgbClr val="FF0000"/>
                </a:solidFill>
              </a:rPr>
              <a:t>0.9097</a:t>
            </a:r>
            <a:endParaRPr>
              <a:solidFill>
                <a:srgbClr val="FF0000"/>
              </a:solidFill>
            </a:endParaRPr>
          </a:p>
        </p:txBody>
      </p:sp>
      <p:pic>
        <p:nvPicPr>
          <p:cNvPr id="831" name="Google Shape;831;p65"/>
          <p:cNvPicPr preferRelativeResize="0"/>
          <p:nvPr/>
        </p:nvPicPr>
        <p:blipFill>
          <a:blip r:embed="rId3">
            <a:alphaModFix/>
          </a:blip>
          <a:stretch>
            <a:fillRect/>
          </a:stretch>
        </p:blipFill>
        <p:spPr>
          <a:xfrm>
            <a:off x="4598025" y="1829725"/>
            <a:ext cx="2181600" cy="3109244"/>
          </a:xfrm>
          <a:prstGeom prst="rect">
            <a:avLst/>
          </a:prstGeom>
          <a:noFill/>
          <a:ln>
            <a:noFill/>
          </a:ln>
        </p:spPr>
      </p:pic>
      <p:pic>
        <p:nvPicPr>
          <p:cNvPr id="832" name="Google Shape;832;p65"/>
          <p:cNvPicPr preferRelativeResize="0"/>
          <p:nvPr/>
        </p:nvPicPr>
        <p:blipFill>
          <a:blip r:embed="rId4">
            <a:alphaModFix/>
          </a:blip>
          <a:stretch>
            <a:fillRect/>
          </a:stretch>
        </p:blipFill>
        <p:spPr>
          <a:xfrm>
            <a:off x="65825" y="1796056"/>
            <a:ext cx="2181600" cy="3130618"/>
          </a:xfrm>
          <a:prstGeom prst="rect">
            <a:avLst/>
          </a:prstGeom>
          <a:noFill/>
          <a:ln>
            <a:noFill/>
          </a:ln>
        </p:spPr>
      </p:pic>
      <p:pic>
        <p:nvPicPr>
          <p:cNvPr id="833" name="Google Shape;833;p65"/>
          <p:cNvPicPr preferRelativeResize="0"/>
          <p:nvPr/>
        </p:nvPicPr>
        <p:blipFill>
          <a:blip r:embed="rId5">
            <a:alphaModFix/>
          </a:blip>
          <a:stretch>
            <a:fillRect/>
          </a:stretch>
        </p:blipFill>
        <p:spPr>
          <a:xfrm>
            <a:off x="2354338" y="1818125"/>
            <a:ext cx="2159187" cy="3109250"/>
          </a:xfrm>
          <a:prstGeom prst="rect">
            <a:avLst/>
          </a:prstGeom>
          <a:noFill/>
          <a:ln>
            <a:noFill/>
          </a:ln>
        </p:spPr>
      </p:pic>
      <p:pic>
        <p:nvPicPr>
          <p:cNvPr id="834" name="Google Shape;834;p65"/>
          <p:cNvPicPr preferRelativeResize="0"/>
          <p:nvPr/>
        </p:nvPicPr>
        <p:blipFill>
          <a:blip r:embed="rId6">
            <a:alphaModFix/>
          </a:blip>
          <a:stretch>
            <a:fillRect/>
          </a:stretch>
        </p:blipFill>
        <p:spPr>
          <a:xfrm>
            <a:off x="6861326" y="1829725"/>
            <a:ext cx="2224199" cy="31656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66"/>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Run longer epochs</a:t>
            </a:r>
            <a:endParaRPr/>
          </a:p>
        </p:txBody>
      </p:sp>
      <p:sp>
        <p:nvSpPr>
          <p:cNvPr id="840" name="Google Shape;840;p66"/>
          <p:cNvSpPr txBox="1"/>
          <p:nvPr/>
        </p:nvSpPr>
        <p:spPr>
          <a:xfrm>
            <a:off x="4970575" y="1093275"/>
            <a:ext cx="207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Epoch = 60 -</a:t>
            </a:r>
            <a:r>
              <a:rPr lang="en">
                <a:solidFill>
                  <a:srgbClr val="000000"/>
                </a:solidFill>
              </a:rPr>
              <a:t> </a:t>
            </a:r>
            <a:r>
              <a:rPr lang="en">
                <a:solidFill>
                  <a:srgbClr val="FF0000"/>
                </a:solidFill>
              </a:rPr>
              <a:t>Final</a:t>
            </a:r>
            <a:endParaRPr>
              <a:solidFill>
                <a:srgbClr val="FF0000"/>
              </a:solidFill>
            </a:endParaRPr>
          </a:p>
        </p:txBody>
      </p:sp>
      <p:sp>
        <p:nvSpPr>
          <p:cNvPr id="841" name="Google Shape;841;p66"/>
          <p:cNvSpPr txBox="1"/>
          <p:nvPr/>
        </p:nvSpPr>
        <p:spPr>
          <a:xfrm>
            <a:off x="5048575" y="1376000"/>
            <a:ext cx="199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a:t>
            </a:r>
            <a:r>
              <a:rPr lang="en">
                <a:solidFill>
                  <a:srgbClr val="000000"/>
                </a:solidFill>
              </a:rPr>
              <a:t> </a:t>
            </a:r>
            <a:r>
              <a:rPr lang="en">
                <a:solidFill>
                  <a:srgbClr val="0000FF"/>
                </a:solidFill>
              </a:rPr>
              <a:t>0.9106</a:t>
            </a:r>
            <a:endParaRPr>
              <a:solidFill>
                <a:srgbClr val="0000FF"/>
              </a:solidFill>
            </a:endParaRPr>
          </a:p>
        </p:txBody>
      </p:sp>
      <p:sp>
        <p:nvSpPr>
          <p:cNvPr id="842" name="Google Shape;842;p66"/>
          <p:cNvSpPr txBox="1"/>
          <p:nvPr/>
        </p:nvSpPr>
        <p:spPr>
          <a:xfrm>
            <a:off x="2319775" y="1093275"/>
            <a:ext cx="207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Epoch = 40</a:t>
            </a:r>
            <a:endParaRPr>
              <a:solidFill>
                <a:schemeClr val="lt1"/>
              </a:solidFill>
            </a:endParaRPr>
          </a:p>
        </p:txBody>
      </p:sp>
      <p:sp>
        <p:nvSpPr>
          <p:cNvPr id="843" name="Google Shape;843;p66"/>
          <p:cNvSpPr txBox="1"/>
          <p:nvPr/>
        </p:nvSpPr>
        <p:spPr>
          <a:xfrm>
            <a:off x="2426400" y="1350275"/>
            <a:ext cx="192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Best val acc =</a:t>
            </a:r>
            <a:r>
              <a:rPr lang="en">
                <a:solidFill>
                  <a:srgbClr val="000000"/>
                </a:solidFill>
              </a:rPr>
              <a:t> </a:t>
            </a:r>
            <a:r>
              <a:rPr lang="en">
                <a:solidFill>
                  <a:srgbClr val="0000FF"/>
                </a:solidFill>
              </a:rPr>
              <a:t>0.9097</a:t>
            </a:r>
            <a:endParaRPr>
              <a:solidFill>
                <a:srgbClr val="0000FF"/>
              </a:solidFill>
            </a:endParaRPr>
          </a:p>
        </p:txBody>
      </p:sp>
      <p:pic>
        <p:nvPicPr>
          <p:cNvPr id="844" name="Google Shape;844;p66"/>
          <p:cNvPicPr preferRelativeResize="0"/>
          <p:nvPr/>
        </p:nvPicPr>
        <p:blipFill>
          <a:blip r:embed="rId3">
            <a:alphaModFix/>
          </a:blip>
          <a:stretch>
            <a:fillRect/>
          </a:stretch>
        </p:blipFill>
        <p:spPr>
          <a:xfrm>
            <a:off x="4901525" y="1711900"/>
            <a:ext cx="2315800" cy="3275726"/>
          </a:xfrm>
          <a:prstGeom prst="rect">
            <a:avLst/>
          </a:prstGeom>
          <a:noFill/>
          <a:ln>
            <a:noFill/>
          </a:ln>
        </p:spPr>
      </p:pic>
      <p:pic>
        <p:nvPicPr>
          <p:cNvPr id="845" name="Google Shape;845;p66"/>
          <p:cNvPicPr preferRelativeResize="0"/>
          <p:nvPr/>
        </p:nvPicPr>
        <p:blipFill>
          <a:blip r:embed="rId4">
            <a:alphaModFix/>
          </a:blip>
          <a:stretch>
            <a:fillRect/>
          </a:stretch>
        </p:blipFill>
        <p:spPr>
          <a:xfrm>
            <a:off x="2252051" y="1789325"/>
            <a:ext cx="2224199" cy="31656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67"/>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Final model </a:t>
            </a:r>
            <a:endParaRPr/>
          </a:p>
        </p:txBody>
      </p:sp>
      <p:sp>
        <p:nvSpPr>
          <p:cNvPr id="851" name="Google Shape;851;p67"/>
          <p:cNvSpPr txBox="1"/>
          <p:nvPr/>
        </p:nvSpPr>
        <p:spPr>
          <a:xfrm>
            <a:off x="6878375" y="1248350"/>
            <a:ext cx="192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0000"/>
                </a:solidFill>
              </a:rPr>
              <a:t>Final val acc = </a:t>
            </a:r>
            <a:r>
              <a:rPr lang="en">
                <a:solidFill>
                  <a:srgbClr val="FF0000"/>
                </a:solidFill>
              </a:rPr>
              <a:t>0.9106</a:t>
            </a:r>
            <a:endParaRPr>
              <a:solidFill>
                <a:srgbClr val="FF0000"/>
              </a:solidFill>
            </a:endParaRPr>
          </a:p>
        </p:txBody>
      </p:sp>
      <p:sp>
        <p:nvSpPr>
          <p:cNvPr id="852" name="Google Shape;852;p67"/>
          <p:cNvSpPr txBox="1"/>
          <p:nvPr/>
        </p:nvSpPr>
        <p:spPr>
          <a:xfrm>
            <a:off x="6801875" y="359525"/>
            <a:ext cx="208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212121"/>
                </a:solidFill>
              </a:rPr>
              <a:t>Baseline val acc = </a:t>
            </a:r>
            <a:r>
              <a:rPr lang="en">
                <a:solidFill>
                  <a:srgbClr val="0000FF"/>
                </a:solidFill>
              </a:rPr>
              <a:t>0.83</a:t>
            </a:r>
            <a:endParaRPr>
              <a:solidFill>
                <a:srgbClr val="0000FF"/>
              </a:solidFill>
            </a:endParaRPr>
          </a:p>
        </p:txBody>
      </p:sp>
      <p:sp>
        <p:nvSpPr>
          <p:cNvPr id="853" name="Google Shape;853;p67"/>
          <p:cNvSpPr/>
          <p:nvPr/>
        </p:nvSpPr>
        <p:spPr>
          <a:xfrm rot="5400000">
            <a:off x="7641700" y="955450"/>
            <a:ext cx="525900" cy="210000"/>
          </a:xfrm>
          <a:prstGeom prst="rightArrow">
            <a:avLst>
              <a:gd name="adj1" fmla="val 50000"/>
              <a:gd name="adj2" fmla="val 50000"/>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7"/>
          <p:cNvSpPr txBox="1"/>
          <p:nvPr/>
        </p:nvSpPr>
        <p:spPr>
          <a:xfrm>
            <a:off x="8016050" y="797500"/>
            <a:ext cx="5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9900FF"/>
                </a:solidFill>
              </a:rPr>
              <a:t>+7%</a:t>
            </a:r>
            <a:endParaRPr>
              <a:solidFill>
                <a:srgbClr val="9900FF"/>
              </a:solidFill>
            </a:endParaRPr>
          </a:p>
        </p:txBody>
      </p:sp>
      <p:pic>
        <p:nvPicPr>
          <p:cNvPr id="855" name="Google Shape;855;p67"/>
          <p:cNvPicPr preferRelativeResize="0"/>
          <p:nvPr/>
        </p:nvPicPr>
        <p:blipFill>
          <a:blip r:embed="rId3">
            <a:alphaModFix/>
          </a:blip>
          <a:stretch>
            <a:fillRect/>
          </a:stretch>
        </p:blipFill>
        <p:spPr>
          <a:xfrm>
            <a:off x="6746750" y="1648550"/>
            <a:ext cx="2315800" cy="3275726"/>
          </a:xfrm>
          <a:prstGeom prst="rect">
            <a:avLst/>
          </a:prstGeom>
          <a:noFill/>
          <a:ln>
            <a:noFill/>
          </a:ln>
        </p:spPr>
      </p:pic>
      <p:pic>
        <p:nvPicPr>
          <p:cNvPr id="856" name="Google Shape;856;p67"/>
          <p:cNvPicPr preferRelativeResize="0"/>
          <p:nvPr/>
        </p:nvPicPr>
        <p:blipFill>
          <a:blip r:embed="rId4">
            <a:alphaModFix/>
          </a:blip>
          <a:stretch>
            <a:fillRect/>
          </a:stretch>
        </p:blipFill>
        <p:spPr>
          <a:xfrm>
            <a:off x="181725" y="2491575"/>
            <a:ext cx="6441951" cy="2522722"/>
          </a:xfrm>
          <a:prstGeom prst="rect">
            <a:avLst/>
          </a:prstGeom>
          <a:noFill/>
          <a:ln>
            <a:noFill/>
          </a:ln>
        </p:spPr>
      </p:pic>
      <p:sp>
        <p:nvSpPr>
          <p:cNvPr id="857" name="Google Shape;857;p67"/>
          <p:cNvSpPr txBox="1"/>
          <p:nvPr/>
        </p:nvSpPr>
        <p:spPr>
          <a:xfrm>
            <a:off x="820025" y="1077700"/>
            <a:ext cx="3986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lt1"/>
                </a:solidFill>
                <a:latin typeface="Roboto Condensed"/>
                <a:ea typeface="Roboto Condensed"/>
                <a:cs typeface="Roboto Condensed"/>
                <a:sym typeface="Roboto Condensed"/>
              </a:rPr>
              <a:t>Baseline</a:t>
            </a:r>
            <a:endParaRPr u="sng">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1 Embedding layer of 128 neurons</a:t>
            </a:r>
            <a:endParaRPr>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4 SimpleRNN layers of 256 neurons</a:t>
            </a:r>
            <a:endParaRPr>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SGD optimizer (default learning rate)</a:t>
            </a:r>
            <a:endParaRPr>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Batchsize 8</a:t>
            </a:r>
            <a:endParaRPr>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60 epochs</a:t>
            </a:r>
            <a:endParaRPr>
              <a:solidFill>
                <a:schemeClr val="lt1"/>
              </a:solidFill>
              <a:latin typeface="Roboto Condensed"/>
              <a:ea typeface="Roboto Condensed"/>
              <a:cs typeface="Roboto Condensed"/>
              <a:sym typeface="Roboto Condense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68"/>
          <p:cNvSpPr txBox="1">
            <a:spLocks noGrp="1"/>
          </p:cNvSpPr>
          <p:nvPr>
            <p:ph type="ctrTitle" idx="6"/>
          </p:nvPr>
        </p:nvSpPr>
        <p:spPr>
          <a:xfrm>
            <a:off x="3257407" y="2221206"/>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200"/>
              <a:t>Isha Kamal Jethmal</a:t>
            </a:r>
            <a:endParaRPr sz="3200"/>
          </a:p>
        </p:txBody>
      </p:sp>
      <p:sp>
        <p:nvSpPr>
          <p:cNvPr id="863" name="Google Shape;863;p68"/>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PART 1 (GROUP)</a:t>
            </a:r>
            <a:endParaRPr/>
          </a:p>
        </p:txBody>
      </p:sp>
      <p:sp>
        <p:nvSpPr>
          <p:cNvPr id="864" name="Google Shape;864;p68"/>
          <p:cNvSpPr txBox="1">
            <a:spLocks noGrp="1"/>
          </p:cNvSpPr>
          <p:nvPr>
            <p:ph type="title" idx="9"/>
          </p:nvPr>
        </p:nvSpPr>
        <p:spPr>
          <a:xfrm>
            <a:off x="2068757" y="204753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05</a:t>
            </a:r>
            <a:endParaRPr/>
          </a:p>
        </p:txBody>
      </p:sp>
      <p:grpSp>
        <p:nvGrpSpPr>
          <p:cNvPr id="865" name="Google Shape;865;p68"/>
          <p:cNvGrpSpPr/>
          <p:nvPr/>
        </p:nvGrpSpPr>
        <p:grpSpPr>
          <a:xfrm>
            <a:off x="5839966" y="2141259"/>
            <a:ext cx="400787" cy="390327"/>
            <a:chOff x="-55576850" y="3198125"/>
            <a:chExt cx="279625" cy="319025"/>
          </a:xfrm>
        </p:grpSpPr>
        <p:sp>
          <p:nvSpPr>
            <p:cNvPr id="866" name="Google Shape;866;p6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69"/>
          <p:cNvSpPr txBox="1">
            <a:spLocks noGrp="1"/>
          </p:cNvSpPr>
          <p:nvPr>
            <p:ph type="ctrTitle"/>
          </p:nvPr>
        </p:nvSpPr>
        <p:spPr>
          <a:xfrm flipH="1">
            <a:off x="1372450" y="1886100"/>
            <a:ext cx="34860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Baseline Model</a:t>
            </a:r>
            <a:endParaRPr/>
          </a:p>
        </p:txBody>
      </p:sp>
      <p:sp>
        <p:nvSpPr>
          <p:cNvPr id="875" name="Google Shape;875;p69"/>
          <p:cNvSpPr txBox="1">
            <a:spLocks noGrp="1"/>
          </p:cNvSpPr>
          <p:nvPr>
            <p:ph type="subTitle" idx="1"/>
          </p:nvPr>
        </p:nvSpPr>
        <p:spPr>
          <a:xfrm>
            <a:off x="1398700" y="2910300"/>
            <a:ext cx="3486000" cy="174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One LSTM layer, 64 nodes</a:t>
            </a:r>
            <a:endParaRPr/>
          </a:p>
          <a:p>
            <a:pPr marL="0" lvl="0" indent="0" algn="l" rtl="0">
              <a:spcBef>
                <a:spcPts val="0"/>
              </a:spcBef>
              <a:spcAft>
                <a:spcPts val="0"/>
              </a:spcAft>
              <a:buClr>
                <a:schemeClr val="dk1"/>
              </a:buClr>
              <a:buSzPts val="1100"/>
              <a:buFont typeface="Arial"/>
              <a:buNone/>
            </a:pPr>
            <a:r>
              <a:rPr lang="en"/>
              <a:t>One dropout layer</a:t>
            </a:r>
            <a:endParaRPr/>
          </a:p>
          <a:p>
            <a:pPr marL="0" lvl="0" indent="0" algn="l" rtl="0">
              <a:spcBef>
                <a:spcPts val="0"/>
              </a:spcBef>
              <a:spcAft>
                <a:spcPts val="0"/>
              </a:spcAft>
              <a:buClr>
                <a:schemeClr val="dk1"/>
              </a:buClr>
              <a:buSzPts val="1100"/>
              <a:buFont typeface="Arial"/>
              <a:buNone/>
            </a:pPr>
            <a:r>
              <a:rPr lang="en"/>
              <a:t>One dense layer, 32 nodes, activation ‘relu’</a:t>
            </a:r>
            <a:endParaRPr/>
          </a:p>
          <a:p>
            <a:pPr marL="0" lvl="0" indent="0" algn="l" rtl="0">
              <a:spcBef>
                <a:spcPts val="0"/>
              </a:spcBef>
              <a:spcAft>
                <a:spcPts val="0"/>
              </a:spcAft>
              <a:buClr>
                <a:schemeClr val="dk1"/>
              </a:buClr>
              <a:buSzPts val="1100"/>
              <a:buFont typeface="Arial"/>
              <a:buNone/>
            </a:pPr>
            <a:r>
              <a:rPr lang="en"/>
              <a:t>Final dense layer, 6 nodes, activation ‘softmax’</a:t>
            </a:r>
            <a:endParaRPr/>
          </a:p>
        </p:txBody>
      </p:sp>
      <p:cxnSp>
        <p:nvCxnSpPr>
          <p:cNvPr id="876" name="Google Shape;876;p69"/>
          <p:cNvCxnSpPr/>
          <p:nvPr/>
        </p:nvCxnSpPr>
        <p:spPr>
          <a:xfrm>
            <a:off x="1482719" y="2693550"/>
            <a:ext cx="3115500" cy="8400"/>
          </a:xfrm>
          <a:prstGeom prst="straightConnector1">
            <a:avLst/>
          </a:prstGeom>
          <a:noFill/>
          <a:ln w="19050" cap="flat" cmpd="sng">
            <a:solidFill>
              <a:schemeClr val="lt1"/>
            </a:solidFill>
            <a:prstDash val="solid"/>
            <a:round/>
            <a:headEnd type="none" w="med" len="med"/>
            <a:tailEnd type="none" w="med" len="med"/>
          </a:ln>
        </p:spPr>
      </p:cxnSp>
      <p:pic>
        <p:nvPicPr>
          <p:cNvPr id="877" name="Google Shape;877;p69"/>
          <p:cNvPicPr preferRelativeResize="0"/>
          <p:nvPr/>
        </p:nvPicPr>
        <p:blipFill>
          <a:blip r:embed="rId3">
            <a:alphaModFix/>
          </a:blip>
          <a:stretch>
            <a:fillRect/>
          </a:stretch>
        </p:blipFill>
        <p:spPr>
          <a:xfrm>
            <a:off x="4858450" y="2556600"/>
            <a:ext cx="3980751" cy="210278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4"/>
          <p:cNvSpPr txBox="1">
            <a:spLocks noGrp="1"/>
          </p:cNvSpPr>
          <p:nvPr>
            <p:ph type="ctrTitle" idx="6"/>
          </p:nvPr>
        </p:nvSpPr>
        <p:spPr>
          <a:xfrm>
            <a:off x="3257407" y="208673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200"/>
              <a:t>Data Processing</a:t>
            </a:r>
            <a:endParaRPr sz="3200"/>
          </a:p>
        </p:txBody>
      </p:sp>
      <p:sp>
        <p:nvSpPr>
          <p:cNvPr id="291" name="Google Shape;291;p34"/>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PART 1 (GROUP)</a:t>
            </a:r>
            <a:endParaRPr/>
          </a:p>
        </p:txBody>
      </p:sp>
      <p:sp>
        <p:nvSpPr>
          <p:cNvPr id="292" name="Google Shape;292;p34"/>
          <p:cNvSpPr txBox="1">
            <a:spLocks noGrp="1"/>
          </p:cNvSpPr>
          <p:nvPr>
            <p:ph type="title" idx="9"/>
          </p:nvPr>
        </p:nvSpPr>
        <p:spPr>
          <a:xfrm>
            <a:off x="2068757" y="204753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02</a:t>
            </a:r>
            <a:endParaRPr/>
          </a:p>
        </p:txBody>
      </p:sp>
      <p:sp>
        <p:nvSpPr>
          <p:cNvPr id="293" name="Google Shape;293;p34"/>
          <p:cNvSpPr/>
          <p:nvPr/>
        </p:nvSpPr>
        <p:spPr>
          <a:xfrm>
            <a:off x="5886602" y="2208512"/>
            <a:ext cx="330079" cy="33422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70"/>
          <p:cNvSpPr txBox="1">
            <a:spLocks noGrp="1"/>
          </p:cNvSpPr>
          <p:nvPr>
            <p:ph type="ctrTitle"/>
          </p:nvPr>
        </p:nvSpPr>
        <p:spPr>
          <a:xfrm flipH="1">
            <a:off x="2593950" y="182600"/>
            <a:ext cx="39561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Baseline Model</a:t>
            </a:r>
            <a:endParaRPr/>
          </a:p>
        </p:txBody>
      </p:sp>
      <p:sp>
        <p:nvSpPr>
          <p:cNvPr id="883" name="Google Shape;883;p70"/>
          <p:cNvSpPr txBox="1">
            <a:spLocks noGrp="1"/>
          </p:cNvSpPr>
          <p:nvPr>
            <p:ph type="subTitle" idx="1"/>
          </p:nvPr>
        </p:nvSpPr>
        <p:spPr>
          <a:xfrm>
            <a:off x="3889350" y="4199700"/>
            <a:ext cx="13653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Accuracy Graph</a:t>
            </a:r>
            <a:endParaRPr/>
          </a:p>
        </p:txBody>
      </p:sp>
      <p:pic>
        <p:nvPicPr>
          <p:cNvPr id="884" name="Google Shape;884;p70"/>
          <p:cNvPicPr preferRelativeResize="0"/>
          <p:nvPr/>
        </p:nvPicPr>
        <p:blipFill>
          <a:blip r:embed="rId3">
            <a:alphaModFix/>
          </a:blip>
          <a:stretch>
            <a:fillRect/>
          </a:stretch>
        </p:blipFill>
        <p:spPr>
          <a:xfrm>
            <a:off x="2194750" y="1005500"/>
            <a:ext cx="4355305" cy="3041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71"/>
          <p:cNvSpPr txBox="1">
            <a:spLocks noGrp="1"/>
          </p:cNvSpPr>
          <p:nvPr>
            <p:ph type="ctrTitle"/>
          </p:nvPr>
        </p:nvSpPr>
        <p:spPr>
          <a:xfrm flipH="1">
            <a:off x="1372450" y="1886100"/>
            <a:ext cx="34860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Scaled up Model</a:t>
            </a:r>
            <a:endParaRPr/>
          </a:p>
        </p:txBody>
      </p:sp>
      <p:sp>
        <p:nvSpPr>
          <p:cNvPr id="890" name="Google Shape;890;p71"/>
          <p:cNvSpPr txBox="1">
            <a:spLocks noGrp="1"/>
          </p:cNvSpPr>
          <p:nvPr>
            <p:ph type="subTitle" idx="1"/>
          </p:nvPr>
        </p:nvSpPr>
        <p:spPr>
          <a:xfrm>
            <a:off x="1398700" y="2910300"/>
            <a:ext cx="3486000" cy="174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Added new LSTM Layer, 64 nodes</a:t>
            </a:r>
            <a:endParaRPr/>
          </a:p>
          <a:p>
            <a:pPr marL="0" lvl="0" indent="0" algn="l" rtl="0">
              <a:spcBef>
                <a:spcPts val="0"/>
              </a:spcBef>
              <a:spcAft>
                <a:spcPts val="0"/>
              </a:spcAft>
              <a:buClr>
                <a:schemeClr val="dk1"/>
              </a:buClr>
              <a:buSzPts val="1100"/>
              <a:buFont typeface="Arial"/>
              <a:buNone/>
            </a:pPr>
            <a:r>
              <a:rPr lang="en"/>
              <a:t>Moved Dropout layer</a:t>
            </a:r>
            <a:endParaRPr/>
          </a:p>
        </p:txBody>
      </p:sp>
      <p:cxnSp>
        <p:nvCxnSpPr>
          <p:cNvPr id="891" name="Google Shape;891;p71"/>
          <p:cNvCxnSpPr/>
          <p:nvPr/>
        </p:nvCxnSpPr>
        <p:spPr>
          <a:xfrm>
            <a:off x="1482719" y="2693550"/>
            <a:ext cx="3115500" cy="8400"/>
          </a:xfrm>
          <a:prstGeom prst="straightConnector1">
            <a:avLst/>
          </a:prstGeom>
          <a:noFill/>
          <a:ln w="19050" cap="flat" cmpd="sng">
            <a:solidFill>
              <a:schemeClr val="lt1"/>
            </a:solidFill>
            <a:prstDash val="solid"/>
            <a:round/>
            <a:headEnd type="none" w="med" len="med"/>
            <a:tailEnd type="none" w="med" len="med"/>
          </a:ln>
        </p:spPr>
      </p:cxnSp>
      <p:pic>
        <p:nvPicPr>
          <p:cNvPr id="892" name="Google Shape;892;p71"/>
          <p:cNvPicPr preferRelativeResize="0"/>
          <p:nvPr/>
        </p:nvPicPr>
        <p:blipFill>
          <a:blip r:embed="rId3">
            <a:alphaModFix/>
          </a:blip>
          <a:stretch>
            <a:fillRect/>
          </a:stretch>
        </p:blipFill>
        <p:spPr>
          <a:xfrm>
            <a:off x="4598225" y="3217075"/>
            <a:ext cx="4332800" cy="983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72"/>
          <p:cNvSpPr txBox="1">
            <a:spLocks noGrp="1"/>
          </p:cNvSpPr>
          <p:nvPr>
            <p:ph type="ctrTitle"/>
          </p:nvPr>
        </p:nvSpPr>
        <p:spPr>
          <a:xfrm flipH="1">
            <a:off x="1372450" y="1886100"/>
            <a:ext cx="34860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Scaled up Model</a:t>
            </a:r>
            <a:endParaRPr/>
          </a:p>
        </p:txBody>
      </p:sp>
      <p:sp>
        <p:nvSpPr>
          <p:cNvPr id="898" name="Google Shape;898;p72"/>
          <p:cNvSpPr txBox="1">
            <a:spLocks noGrp="1"/>
          </p:cNvSpPr>
          <p:nvPr>
            <p:ph type="subTitle" idx="1"/>
          </p:nvPr>
        </p:nvSpPr>
        <p:spPr>
          <a:xfrm>
            <a:off x="1372450" y="2932620"/>
            <a:ext cx="4494900" cy="174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Optimizer: SGD (Stochastic </a:t>
            </a:r>
            <a:br>
              <a:rPr lang="en" dirty="0"/>
            </a:br>
            <a:r>
              <a:rPr lang="en" dirty="0"/>
              <a:t>Gradient Descent)</a:t>
            </a:r>
            <a:endParaRPr dirty="0"/>
          </a:p>
          <a:p>
            <a:pPr marL="0" lvl="0" indent="0" algn="l" rtl="0">
              <a:spcBef>
                <a:spcPts val="0"/>
              </a:spcBef>
              <a:spcAft>
                <a:spcPts val="0"/>
              </a:spcAft>
              <a:buClr>
                <a:schemeClr val="dk1"/>
              </a:buClr>
              <a:buSzPts val="1100"/>
              <a:buFont typeface="Arial"/>
              <a:buNone/>
            </a:pPr>
            <a:r>
              <a:rPr lang="en" dirty="0"/>
              <a:t>- also </a:t>
            </a:r>
            <a:r>
              <a:rPr lang="en" u="sng" dirty="0"/>
              <a:t>tried RMSprop</a:t>
            </a:r>
            <a:r>
              <a:rPr lang="en" dirty="0"/>
              <a:t>, but</a:t>
            </a:r>
            <a:br>
              <a:rPr lang="en" dirty="0"/>
            </a:br>
            <a:r>
              <a:rPr lang="en" dirty="0"/>
              <a:t>  this optimizer yielded </a:t>
            </a:r>
            <a:br>
              <a:rPr lang="en" dirty="0"/>
            </a:br>
            <a:r>
              <a:rPr lang="en" dirty="0"/>
              <a:t>  higher validation accuracy.</a:t>
            </a:r>
            <a:endParaRPr dirty="0"/>
          </a:p>
          <a:p>
            <a:pPr marL="0" lvl="0" indent="0" algn="l" rtl="0">
              <a:spcBef>
                <a:spcPts val="0"/>
              </a:spcBef>
              <a:spcAft>
                <a:spcPts val="0"/>
              </a:spcAft>
              <a:buClr>
                <a:schemeClr val="dk1"/>
              </a:buClr>
              <a:buSzPts val="1100"/>
              <a:buFont typeface="Arial"/>
              <a:buNone/>
            </a:pPr>
            <a:r>
              <a:rPr lang="en" u="sng" dirty="0"/>
              <a:t>Learning rate decreased </a:t>
            </a:r>
            <a:r>
              <a:rPr lang="en" dirty="0"/>
              <a:t>to 0.01, as it helped accuracy increase in a stable manner. </a:t>
            </a:r>
            <a:endParaRPr dirty="0"/>
          </a:p>
        </p:txBody>
      </p:sp>
      <p:cxnSp>
        <p:nvCxnSpPr>
          <p:cNvPr id="899" name="Google Shape;899;p72"/>
          <p:cNvCxnSpPr/>
          <p:nvPr/>
        </p:nvCxnSpPr>
        <p:spPr>
          <a:xfrm>
            <a:off x="1482719" y="2693550"/>
            <a:ext cx="3115500" cy="8400"/>
          </a:xfrm>
          <a:prstGeom prst="straightConnector1">
            <a:avLst/>
          </a:prstGeom>
          <a:noFill/>
          <a:ln w="19050" cap="flat" cmpd="sng">
            <a:solidFill>
              <a:schemeClr val="lt1"/>
            </a:solidFill>
            <a:prstDash val="solid"/>
            <a:round/>
            <a:headEnd type="none" w="med" len="med"/>
            <a:tailEnd type="none" w="med" len="med"/>
          </a:ln>
        </p:spPr>
      </p:cxnSp>
      <p:pic>
        <p:nvPicPr>
          <p:cNvPr id="900" name="Google Shape;900;p72"/>
          <p:cNvPicPr preferRelativeResize="0"/>
          <p:nvPr/>
        </p:nvPicPr>
        <p:blipFill>
          <a:blip r:embed="rId3">
            <a:alphaModFix/>
          </a:blip>
          <a:stretch>
            <a:fillRect/>
          </a:stretch>
        </p:blipFill>
        <p:spPr>
          <a:xfrm>
            <a:off x="3619900" y="3136170"/>
            <a:ext cx="5259426" cy="670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73"/>
          <p:cNvSpPr txBox="1">
            <a:spLocks noGrp="1"/>
          </p:cNvSpPr>
          <p:nvPr>
            <p:ph type="ctrTitle"/>
          </p:nvPr>
        </p:nvSpPr>
        <p:spPr>
          <a:xfrm flipH="1">
            <a:off x="2593950" y="182600"/>
            <a:ext cx="39561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Scaled up Model</a:t>
            </a:r>
            <a:endParaRPr/>
          </a:p>
        </p:txBody>
      </p:sp>
      <p:sp>
        <p:nvSpPr>
          <p:cNvPr id="906" name="Google Shape;906;p73"/>
          <p:cNvSpPr txBox="1">
            <a:spLocks noGrp="1"/>
          </p:cNvSpPr>
          <p:nvPr>
            <p:ph type="subTitle" idx="1"/>
          </p:nvPr>
        </p:nvSpPr>
        <p:spPr>
          <a:xfrm>
            <a:off x="1579850" y="3449600"/>
            <a:ext cx="13653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Accuracy Graph</a:t>
            </a:r>
            <a:endParaRPr/>
          </a:p>
        </p:txBody>
      </p:sp>
      <p:sp>
        <p:nvSpPr>
          <p:cNvPr id="907" name="Google Shape;907;p73"/>
          <p:cNvSpPr txBox="1">
            <a:spLocks noGrp="1"/>
          </p:cNvSpPr>
          <p:nvPr>
            <p:ph type="subTitle" idx="1"/>
          </p:nvPr>
        </p:nvSpPr>
        <p:spPr>
          <a:xfrm>
            <a:off x="6413425" y="3449600"/>
            <a:ext cx="9969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Loss Graph</a:t>
            </a:r>
            <a:endParaRPr/>
          </a:p>
        </p:txBody>
      </p:sp>
      <p:pic>
        <p:nvPicPr>
          <p:cNvPr id="908" name="Google Shape;908;p73"/>
          <p:cNvPicPr preferRelativeResize="0"/>
          <p:nvPr/>
        </p:nvPicPr>
        <p:blipFill>
          <a:blip r:embed="rId3">
            <a:alphaModFix/>
          </a:blip>
          <a:stretch>
            <a:fillRect/>
          </a:stretch>
        </p:blipFill>
        <p:spPr>
          <a:xfrm>
            <a:off x="621850" y="1059075"/>
            <a:ext cx="3281298" cy="2291700"/>
          </a:xfrm>
          <a:prstGeom prst="rect">
            <a:avLst/>
          </a:prstGeom>
          <a:noFill/>
          <a:ln>
            <a:noFill/>
          </a:ln>
        </p:spPr>
      </p:pic>
      <p:pic>
        <p:nvPicPr>
          <p:cNvPr id="909" name="Google Shape;909;p73"/>
          <p:cNvPicPr preferRelativeResize="0"/>
          <p:nvPr/>
        </p:nvPicPr>
        <p:blipFill>
          <a:blip r:embed="rId4">
            <a:alphaModFix/>
          </a:blip>
          <a:stretch>
            <a:fillRect/>
          </a:stretch>
        </p:blipFill>
        <p:spPr>
          <a:xfrm>
            <a:off x="5297273" y="1059075"/>
            <a:ext cx="3229214" cy="2291700"/>
          </a:xfrm>
          <a:prstGeom prst="rect">
            <a:avLst/>
          </a:prstGeom>
          <a:noFill/>
          <a:ln>
            <a:noFill/>
          </a:ln>
        </p:spPr>
      </p:pic>
      <p:sp>
        <p:nvSpPr>
          <p:cNvPr id="910" name="Google Shape;910;p73"/>
          <p:cNvSpPr txBox="1">
            <a:spLocks noGrp="1"/>
          </p:cNvSpPr>
          <p:nvPr>
            <p:ph type="subTitle" idx="1"/>
          </p:nvPr>
        </p:nvSpPr>
        <p:spPr>
          <a:xfrm>
            <a:off x="2748850" y="4014000"/>
            <a:ext cx="34860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Scaled up model begins to overfit around 9th epoch, so no. of epochs reduced from 20 to 15.</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74"/>
          <p:cNvSpPr txBox="1">
            <a:spLocks noGrp="1"/>
          </p:cNvSpPr>
          <p:nvPr>
            <p:ph type="ctrTitle"/>
          </p:nvPr>
        </p:nvSpPr>
        <p:spPr>
          <a:xfrm flipH="1">
            <a:off x="1372450" y="1886100"/>
            <a:ext cx="34860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Reduced Network Size</a:t>
            </a:r>
            <a:endParaRPr/>
          </a:p>
        </p:txBody>
      </p:sp>
      <p:sp>
        <p:nvSpPr>
          <p:cNvPr id="916" name="Google Shape;916;p74"/>
          <p:cNvSpPr txBox="1">
            <a:spLocks noGrp="1"/>
          </p:cNvSpPr>
          <p:nvPr>
            <p:ph type="subTitle" idx="1"/>
          </p:nvPr>
        </p:nvSpPr>
        <p:spPr>
          <a:xfrm>
            <a:off x="1398700" y="2910300"/>
            <a:ext cx="3486000" cy="174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Removed one LSTM layer.</a:t>
            </a:r>
            <a:endParaRPr/>
          </a:p>
          <a:p>
            <a:pPr marL="0" lvl="0" indent="0" algn="l" rtl="0">
              <a:spcBef>
                <a:spcPts val="0"/>
              </a:spcBef>
              <a:spcAft>
                <a:spcPts val="0"/>
              </a:spcAft>
              <a:buClr>
                <a:schemeClr val="dk1"/>
              </a:buClr>
              <a:buSzPts val="1100"/>
              <a:buFont typeface="Arial"/>
              <a:buNone/>
            </a:pPr>
            <a:r>
              <a:rPr lang="en"/>
              <a:t>Moved dropout layer.</a:t>
            </a:r>
            <a:endParaRPr/>
          </a:p>
          <a:p>
            <a:pPr marL="0" lvl="0" indent="0" algn="l" rtl="0">
              <a:spcBef>
                <a:spcPts val="0"/>
              </a:spcBef>
              <a:spcAft>
                <a:spcPts val="0"/>
              </a:spcAft>
              <a:buClr>
                <a:schemeClr val="dk1"/>
              </a:buClr>
              <a:buSzPts val="1100"/>
              <a:buFont typeface="Arial"/>
              <a:buNone/>
            </a:pPr>
            <a:r>
              <a:rPr lang="en"/>
              <a:t>Optimizer and learning rate unchanged.</a:t>
            </a:r>
            <a:endParaRPr/>
          </a:p>
          <a:p>
            <a:pPr marL="0" lvl="0" indent="0" algn="l" rtl="0">
              <a:spcBef>
                <a:spcPts val="0"/>
              </a:spcBef>
              <a:spcAft>
                <a:spcPts val="0"/>
              </a:spcAft>
              <a:buClr>
                <a:schemeClr val="dk1"/>
              </a:buClr>
              <a:buSzPts val="1100"/>
              <a:buFont typeface="Arial"/>
              <a:buNone/>
            </a:pPr>
            <a:endParaRPr/>
          </a:p>
        </p:txBody>
      </p:sp>
      <p:cxnSp>
        <p:nvCxnSpPr>
          <p:cNvPr id="917" name="Google Shape;917;p74"/>
          <p:cNvCxnSpPr/>
          <p:nvPr/>
        </p:nvCxnSpPr>
        <p:spPr>
          <a:xfrm>
            <a:off x="1482719" y="2693550"/>
            <a:ext cx="3115500" cy="8400"/>
          </a:xfrm>
          <a:prstGeom prst="straightConnector1">
            <a:avLst/>
          </a:prstGeom>
          <a:noFill/>
          <a:ln w="19050" cap="flat" cmpd="sng">
            <a:solidFill>
              <a:schemeClr val="lt1"/>
            </a:solidFill>
            <a:prstDash val="solid"/>
            <a:round/>
            <a:headEnd type="none" w="med" len="med"/>
            <a:tailEnd type="none" w="med" len="med"/>
          </a:ln>
        </p:spPr>
      </p:cxnSp>
      <p:pic>
        <p:nvPicPr>
          <p:cNvPr id="918" name="Google Shape;918;p74"/>
          <p:cNvPicPr preferRelativeResize="0"/>
          <p:nvPr/>
        </p:nvPicPr>
        <p:blipFill>
          <a:blip r:embed="rId3">
            <a:alphaModFix/>
          </a:blip>
          <a:stretch>
            <a:fillRect/>
          </a:stretch>
        </p:blipFill>
        <p:spPr>
          <a:xfrm>
            <a:off x="4698925" y="2970600"/>
            <a:ext cx="4162900" cy="11656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75"/>
          <p:cNvSpPr txBox="1">
            <a:spLocks noGrp="1"/>
          </p:cNvSpPr>
          <p:nvPr>
            <p:ph type="ctrTitle"/>
          </p:nvPr>
        </p:nvSpPr>
        <p:spPr>
          <a:xfrm flipH="1">
            <a:off x="2593950" y="182600"/>
            <a:ext cx="39561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Reduced Network Size</a:t>
            </a:r>
            <a:endParaRPr/>
          </a:p>
        </p:txBody>
      </p:sp>
      <p:sp>
        <p:nvSpPr>
          <p:cNvPr id="924" name="Google Shape;924;p75"/>
          <p:cNvSpPr txBox="1">
            <a:spLocks noGrp="1"/>
          </p:cNvSpPr>
          <p:nvPr>
            <p:ph type="subTitle" idx="1"/>
          </p:nvPr>
        </p:nvSpPr>
        <p:spPr>
          <a:xfrm>
            <a:off x="1579850" y="3449600"/>
            <a:ext cx="13653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Accuracy Graph</a:t>
            </a:r>
            <a:endParaRPr/>
          </a:p>
        </p:txBody>
      </p:sp>
      <p:sp>
        <p:nvSpPr>
          <p:cNvPr id="925" name="Google Shape;925;p75"/>
          <p:cNvSpPr txBox="1">
            <a:spLocks noGrp="1"/>
          </p:cNvSpPr>
          <p:nvPr>
            <p:ph type="subTitle" idx="1"/>
          </p:nvPr>
        </p:nvSpPr>
        <p:spPr>
          <a:xfrm>
            <a:off x="6413425" y="3449600"/>
            <a:ext cx="9969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Loss Graph</a:t>
            </a:r>
            <a:endParaRPr/>
          </a:p>
        </p:txBody>
      </p:sp>
      <p:pic>
        <p:nvPicPr>
          <p:cNvPr id="926" name="Google Shape;926;p75"/>
          <p:cNvPicPr preferRelativeResize="0"/>
          <p:nvPr/>
        </p:nvPicPr>
        <p:blipFill>
          <a:blip r:embed="rId3">
            <a:alphaModFix/>
          </a:blip>
          <a:stretch>
            <a:fillRect/>
          </a:stretch>
        </p:blipFill>
        <p:spPr>
          <a:xfrm>
            <a:off x="595813" y="1005500"/>
            <a:ext cx="3333382" cy="2291700"/>
          </a:xfrm>
          <a:prstGeom prst="rect">
            <a:avLst/>
          </a:prstGeom>
          <a:noFill/>
          <a:ln>
            <a:noFill/>
          </a:ln>
        </p:spPr>
      </p:pic>
      <p:pic>
        <p:nvPicPr>
          <p:cNvPr id="927" name="Google Shape;927;p75"/>
          <p:cNvPicPr preferRelativeResize="0"/>
          <p:nvPr/>
        </p:nvPicPr>
        <p:blipFill>
          <a:blip r:embed="rId4">
            <a:alphaModFix/>
          </a:blip>
          <a:stretch>
            <a:fillRect/>
          </a:stretch>
        </p:blipFill>
        <p:spPr>
          <a:xfrm>
            <a:off x="5297270" y="1005500"/>
            <a:ext cx="3229214" cy="2291700"/>
          </a:xfrm>
          <a:prstGeom prst="rect">
            <a:avLst/>
          </a:prstGeom>
          <a:noFill/>
          <a:ln>
            <a:noFill/>
          </a:ln>
        </p:spPr>
      </p:pic>
      <p:sp>
        <p:nvSpPr>
          <p:cNvPr id="928" name="Google Shape;928;p75"/>
          <p:cNvSpPr txBox="1">
            <a:spLocks noGrp="1"/>
          </p:cNvSpPr>
          <p:nvPr>
            <p:ph type="subTitle" idx="1"/>
          </p:nvPr>
        </p:nvSpPr>
        <p:spPr>
          <a:xfrm>
            <a:off x="2748850" y="4014000"/>
            <a:ext cx="34860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To reduce overfitting, model was reduced in complexity. This helped it achieve a slightly higher accuracy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76"/>
          <p:cNvSpPr txBox="1">
            <a:spLocks noGrp="1"/>
          </p:cNvSpPr>
          <p:nvPr>
            <p:ph type="ctrTitle"/>
          </p:nvPr>
        </p:nvSpPr>
        <p:spPr>
          <a:xfrm flipH="1">
            <a:off x="1372550" y="1886100"/>
            <a:ext cx="38781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Added Regularization</a:t>
            </a:r>
            <a:endParaRPr/>
          </a:p>
        </p:txBody>
      </p:sp>
      <p:sp>
        <p:nvSpPr>
          <p:cNvPr id="934" name="Google Shape;934;p76"/>
          <p:cNvSpPr txBox="1">
            <a:spLocks noGrp="1"/>
          </p:cNvSpPr>
          <p:nvPr>
            <p:ph type="subTitle" idx="1"/>
          </p:nvPr>
        </p:nvSpPr>
        <p:spPr>
          <a:xfrm>
            <a:off x="1398700" y="2910300"/>
            <a:ext cx="3486000" cy="174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Added L2 weight regularization on Dense</a:t>
            </a:r>
            <a:br>
              <a:rPr lang="en"/>
            </a:br>
            <a:r>
              <a:rPr lang="en"/>
              <a:t>layer. Value of 0.001 worked well in </a:t>
            </a:r>
            <a:br>
              <a:rPr lang="en"/>
            </a:br>
            <a:r>
              <a:rPr lang="en"/>
              <a:t>preventing overfitting.</a:t>
            </a:r>
            <a:endParaRPr/>
          </a:p>
        </p:txBody>
      </p:sp>
      <p:cxnSp>
        <p:nvCxnSpPr>
          <p:cNvPr id="935" name="Google Shape;935;p76"/>
          <p:cNvCxnSpPr/>
          <p:nvPr/>
        </p:nvCxnSpPr>
        <p:spPr>
          <a:xfrm>
            <a:off x="1482719" y="2693550"/>
            <a:ext cx="3115500" cy="8400"/>
          </a:xfrm>
          <a:prstGeom prst="straightConnector1">
            <a:avLst/>
          </a:prstGeom>
          <a:noFill/>
          <a:ln w="19050" cap="flat" cmpd="sng">
            <a:solidFill>
              <a:schemeClr val="lt1"/>
            </a:solidFill>
            <a:prstDash val="solid"/>
            <a:round/>
            <a:headEnd type="none" w="med" len="med"/>
            <a:tailEnd type="none" w="med" len="med"/>
          </a:ln>
        </p:spPr>
      </p:cxnSp>
      <p:pic>
        <p:nvPicPr>
          <p:cNvPr id="936" name="Google Shape;936;p76"/>
          <p:cNvPicPr preferRelativeResize="0"/>
          <p:nvPr/>
        </p:nvPicPr>
        <p:blipFill rotWithShape="1">
          <a:blip r:embed="rId3">
            <a:alphaModFix/>
          </a:blip>
          <a:srcRect r="7501"/>
          <a:stretch/>
        </p:blipFill>
        <p:spPr>
          <a:xfrm>
            <a:off x="4395800" y="3324225"/>
            <a:ext cx="4445825" cy="61663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77"/>
          <p:cNvSpPr txBox="1">
            <a:spLocks noGrp="1"/>
          </p:cNvSpPr>
          <p:nvPr>
            <p:ph type="ctrTitle"/>
          </p:nvPr>
        </p:nvSpPr>
        <p:spPr>
          <a:xfrm flipH="1">
            <a:off x="2593950" y="182600"/>
            <a:ext cx="39561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Added Regularization</a:t>
            </a:r>
            <a:endParaRPr/>
          </a:p>
        </p:txBody>
      </p:sp>
      <p:sp>
        <p:nvSpPr>
          <p:cNvPr id="942" name="Google Shape;942;p77"/>
          <p:cNvSpPr txBox="1">
            <a:spLocks noGrp="1"/>
          </p:cNvSpPr>
          <p:nvPr>
            <p:ph type="subTitle" idx="1"/>
          </p:nvPr>
        </p:nvSpPr>
        <p:spPr>
          <a:xfrm>
            <a:off x="1579850" y="3449600"/>
            <a:ext cx="13653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Accuracy Graph</a:t>
            </a:r>
            <a:endParaRPr/>
          </a:p>
        </p:txBody>
      </p:sp>
      <p:sp>
        <p:nvSpPr>
          <p:cNvPr id="943" name="Google Shape;943;p77"/>
          <p:cNvSpPr txBox="1">
            <a:spLocks noGrp="1"/>
          </p:cNvSpPr>
          <p:nvPr>
            <p:ph type="subTitle" idx="1"/>
          </p:nvPr>
        </p:nvSpPr>
        <p:spPr>
          <a:xfrm>
            <a:off x="6413425" y="3449600"/>
            <a:ext cx="9969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Loss Graph</a:t>
            </a:r>
            <a:endParaRPr/>
          </a:p>
        </p:txBody>
      </p:sp>
      <p:pic>
        <p:nvPicPr>
          <p:cNvPr id="944" name="Google Shape;944;p77"/>
          <p:cNvPicPr preferRelativeResize="0"/>
          <p:nvPr/>
        </p:nvPicPr>
        <p:blipFill>
          <a:blip r:embed="rId3">
            <a:alphaModFix/>
          </a:blip>
          <a:stretch>
            <a:fillRect/>
          </a:stretch>
        </p:blipFill>
        <p:spPr>
          <a:xfrm>
            <a:off x="621850" y="1005500"/>
            <a:ext cx="3281298" cy="2291700"/>
          </a:xfrm>
          <a:prstGeom prst="rect">
            <a:avLst/>
          </a:prstGeom>
          <a:noFill/>
          <a:ln>
            <a:noFill/>
          </a:ln>
        </p:spPr>
      </p:pic>
      <p:pic>
        <p:nvPicPr>
          <p:cNvPr id="945" name="Google Shape;945;p77"/>
          <p:cNvPicPr preferRelativeResize="0"/>
          <p:nvPr/>
        </p:nvPicPr>
        <p:blipFill>
          <a:blip r:embed="rId4">
            <a:alphaModFix/>
          </a:blip>
          <a:stretch>
            <a:fillRect/>
          </a:stretch>
        </p:blipFill>
        <p:spPr>
          <a:xfrm>
            <a:off x="5297273" y="1005500"/>
            <a:ext cx="3229214" cy="2291700"/>
          </a:xfrm>
          <a:prstGeom prst="rect">
            <a:avLst/>
          </a:prstGeom>
          <a:noFill/>
          <a:ln>
            <a:noFill/>
          </a:ln>
        </p:spPr>
      </p:pic>
      <p:sp>
        <p:nvSpPr>
          <p:cNvPr id="946" name="Google Shape;946;p77"/>
          <p:cNvSpPr txBox="1">
            <a:spLocks noGrp="1"/>
          </p:cNvSpPr>
          <p:nvPr>
            <p:ph type="subTitle" idx="1"/>
          </p:nvPr>
        </p:nvSpPr>
        <p:spPr>
          <a:xfrm>
            <a:off x="1579850" y="4014000"/>
            <a:ext cx="58998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To further reduce overfitting, added regularization. This helped to make the validation accuracy performance curve smoother, which helped produce a better test accuracy.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78"/>
          <p:cNvSpPr txBox="1">
            <a:spLocks noGrp="1"/>
          </p:cNvSpPr>
          <p:nvPr>
            <p:ph type="ctrTitle"/>
          </p:nvPr>
        </p:nvSpPr>
        <p:spPr>
          <a:xfrm flipH="1">
            <a:off x="2593950" y="182600"/>
            <a:ext cx="39561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Comparison</a:t>
            </a:r>
            <a:endParaRPr/>
          </a:p>
        </p:txBody>
      </p:sp>
      <p:sp>
        <p:nvSpPr>
          <p:cNvPr id="952" name="Google Shape;952;p78"/>
          <p:cNvSpPr txBox="1">
            <a:spLocks noGrp="1"/>
          </p:cNvSpPr>
          <p:nvPr>
            <p:ph type="subTitle" idx="1"/>
          </p:nvPr>
        </p:nvSpPr>
        <p:spPr>
          <a:xfrm>
            <a:off x="1579850" y="3449600"/>
            <a:ext cx="1365300" cy="24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Final</a:t>
            </a:r>
            <a:endParaRPr/>
          </a:p>
        </p:txBody>
      </p:sp>
      <p:sp>
        <p:nvSpPr>
          <p:cNvPr id="953" name="Google Shape;953;p78"/>
          <p:cNvSpPr txBox="1">
            <a:spLocks noGrp="1"/>
          </p:cNvSpPr>
          <p:nvPr>
            <p:ph type="subTitle" idx="1"/>
          </p:nvPr>
        </p:nvSpPr>
        <p:spPr>
          <a:xfrm>
            <a:off x="6413425" y="3449600"/>
            <a:ext cx="996900" cy="24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Baseline</a:t>
            </a:r>
            <a:endParaRPr/>
          </a:p>
        </p:txBody>
      </p:sp>
      <p:pic>
        <p:nvPicPr>
          <p:cNvPr id="954" name="Google Shape;954;p78"/>
          <p:cNvPicPr preferRelativeResize="0"/>
          <p:nvPr/>
        </p:nvPicPr>
        <p:blipFill>
          <a:blip r:embed="rId3">
            <a:alphaModFix/>
          </a:blip>
          <a:stretch>
            <a:fillRect/>
          </a:stretch>
        </p:blipFill>
        <p:spPr>
          <a:xfrm>
            <a:off x="621850" y="1005500"/>
            <a:ext cx="3281298" cy="2291700"/>
          </a:xfrm>
          <a:prstGeom prst="rect">
            <a:avLst/>
          </a:prstGeom>
          <a:noFill/>
          <a:ln>
            <a:noFill/>
          </a:ln>
        </p:spPr>
      </p:pic>
      <p:sp>
        <p:nvSpPr>
          <p:cNvPr id="955" name="Google Shape;955;p78"/>
          <p:cNvSpPr txBox="1">
            <a:spLocks noGrp="1"/>
          </p:cNvSpPr>
          <p:nvPr>
            <p:ph type="subTitle" idx="1"/>
          </p:nvPr>
        </p:nvSpPr>
        <p:spPr>
          <a:xfrm>
            <a:off x="2035975" y="4014000"/>
            <a:ext cx="5229300" cy="90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The model was scaled up from the baseline until it reached its peak performance. The final model’s validation accuracy is more similar to the training accuracy than the baseline model’s, which made the test score more consistent with the model’s performance.</a:t>
            </a:r>
            <a:endParaRPr/>
          </a:p>
        </p:txBody>
      </p:sp>
      <p:pic>
        <p:nvPicPr>
          <p:cNvPr id="956" name="Google Shape;956;p78"/>
          <p:cNvPicPr preferRelativeResize="0"/>
          <p:nvPr/>
        </p:nvPicPr>
        <p:blipFill>
          <a:blip r:embed="rId4">
            <a:alphaModFix/>
          </a:blip>
          <a:stretch>
            <a:fillRect/>
          </a:stretch>
        </p:blipFill>
        <p:spPr>
          <a:xfrm>
            <a:off x="5485725" y="1155300"/>
            <a:ext cx="2852300" cy="1992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79"/>
          <p:cNvSpPr txBox="1">
            <a:spLocks noGrp="1"/>
          </p:cNvSpPr>
          <p:nvPr>
            <p:ph type="ctrTitle" idx="6"/>
          </p:nvPr>
        </p:nvSpPr>
        <p:spPr>
          <a:xfrm>
            <a:off x="3257382" y="214753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200"/>
              <a:t>Yeo Hiong Kai</a:t>
            </a:r>
            <a:endParaRPr sz="3200"/>
          </a:p>
        </p:txBody>
      </p:sp>
      <p:sp>
        <p:nvSpPr>
          <p:cNvPr id="962" name="Google Shape;962;p79"/>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PART 1 (GROUP)</a:t>
            </a:r>
            <a:endParaRPr/>
          </a:p>
        </p:txBody>
      </p:sp>
      <p:sp>
        <p:nvSpPr>
          <p:cNvPr id="963" name="Google Shape;963;p79"/>
          <p:cNvSpPr txBox="1">
            <a:spLocks noGrp="1"/>
          </p:cNvSpPr>
          <p:nvPr>
            <p:ph type="title" idx="9"/>
          </p:nvPr>
        </p:nvSpPr>
        <p:spPr>
          <a:xfrm>
            <a:off x="2050332" y="210458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06</a:t>
            </a:r>
            <a:endParaRPr/>
          </a:p>
        </p:txBody>
      </p:sp>
      <p:grpSp>
        <p:nvGrpSpPr>
          <p:cNvPr id="964" name="Google Shape;964;p79"/>
          <p:cNvGrpSpPr/>
          <p:nvPr/>
        </p:nvGrpSpPr>
        <p:grpSpPr>
          <a:xfrm>
            <a:off x="5854066" y="2198322"/>
            <a:ext cx="400787" cy="390327"/>
            <a:chOff x="-55576850" y="3198125"/>
            <a:chExt cx="279625" cy="319025"/>
          </a:xfrm>
        </p:grpSpPr>
        <p:sp>
          <p:nvSpPr>
            <p:cNvPr id="965" name="Google Shape;965;p7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5"/>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Processing</a:t>
            </a:r>
            <a:endParaRPr/>
          </a:p>
          <a:p>
            <a:pPr marL="0" lvl="0" indent="0" algn="ctr" rtl="0">
              <a:spcBef>
                <a:spcPts val="0"/>
              </a:spcBef>
              <a:spcAft>
                <a:spcPts val="0"/>
              </a:spcAft>
              <a:buNone/>
            </a:pPr>
            <a:endParaRPr/>
          </a:p>
        </p:txBody>
      </p:sp>
      <p:sp>
        <p:nvSpPr>
          <p:cNvPr id="299" name="Google Shape;299;p35"/>
          <p:cNvSpPr txBox="1">
            <a:spLocks noGrp="1"/>
          </p:cNvSpPr>
          <p:nvPr>
            <p:ph type="subTitle" idx="1"/>
          </p:nvPr>
        </p:nvSpPr>
        <p:spPr>
          <a:xfrm>
            <a:off x="98075" y="1210300"/>
            <a:ext cx="3810900" cy="324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rPr>
              <a:t>Data Loading</a:t>
            </a:r>
            <a:endParaRPr sz="1800">
              <a:solidFill>
                <a:schemeClr val="lt2"/>
              </a:solidFill>
            </a:endParaRPr>
          </a:p>
          <a:p>
            <a:pPr marL="457200" lvl="0" indent="-304800" algn="l" rtl="0">
              <a:spcBef>
                <a:spcPts val="0"/>
              </a:spcBef>
              <a:spcAft>
                <a:spcPts val="0"/>
              </a:spcAft>
              <a:buClr>
                <a:schemeClr val="lt2"/>
              </a:buClr>
              <a:buSzPts val="1200"/>
              <a:buChar char="-"/>
            </a:pPr>
            <a:r>
              <a:rPr lang="en">
                <a:solidFill>
                  <a:schemeClr val="lt2"/>
                </a:solidFill>
              </a:rPr>
              <a:t>MacDonald, Deliveroo, Amazon, Disney Plus and Instagram</a:t>
            </a:r>
            <a:endParaRPr>
              <a:solidFill>
                <a:schemeClr val="lt2"/>
              </a:solidFill>
            </a:endParaRPr>
          </a:p>
          <a:p>
            <a:pPr marL="457200" lvl="0" indent="-304800" algn="l" rtl="0">
              <a:spcBef>
                <a:spcPts val="0"/>
              </a:spcBef>
              <a:spcAft>
                <a:spcPts val="0"/>
              </a:spcAft>
              <a:buClr>
                <a:schemeClr val="lt2"/>
              </a:buClr>
              <a:buSzPts val="1200"/>
              <a:buChar char="-"/>
            </a:pPr>
            <a:r>
              <a:rPr lang="en">
                <a:solidFill>
                  <a:schemeClr val="lt2"/>
                </a:solidFill>
              </a:rPr>
              <a:t>MacDonald was most preferred </a:t>
            </a:r>
            <a:endParaRPr>
              <a:solidFill>
                <a:schemeClr val="lt2"/>
              </a:solidFill>
            </a:endParaRPr>
          </a:p>
          <a:p>
            <a:pPr marL="914400" lvl="1" indent="-304800" algn="l" rtl="0">
              <a:spcBef>
                <a:spcPts val="0"/>
              </a:spcBef>
              <a:spcAft>
                <a:spcPts val="0"/>
              </a:spcAft>
              <a:buClr>
                <a:schemeClr val="lt2"/>
              </a:buClr>
              <a:buSzPts val="1200"/>
              <a:buChar char="-"/>
            </a:pPr>
            <a:r>
              <a:rPr lang="en">
                <a:solidFill>
                  <a:schemeClr val="lt2"/>
                </a:solidFill>
              </a:rPr>
              <a:t>Reviews neither too long or short</a:t>
            </a:r>
            <a:endParaRPr>
              <a:solidFill>
                <a:schemeClr val="lt2"/>
              </a:solidFill>
            </a:endParaRPr>
          </a:p>
          <a:p>
            <a:pPr marL="914400" lvl="1" indent="-304800" algn="l" rtl="0">
              <a:spcBef>
                <a:spcPts val="0"/>
              </a:spcBef>
              <a:spcAft>
                <a:spcPts val="0"/>
              </a:spcAft>
              <a:buClr>
                <a:schemeClr val="lt2"/>
              </a:buClr>
              <a:buSzPts val="1200"/>
              <a:buChar char="-"/>
            </a:pPr>
            <a:r>
              <a:rPr lang="en">
                <a:solidFill>
                  <a:schemeClr val="lt2"/>
                </a:solidFill>
              </a:rPr>
              <a:t>Relatively equal amount of reviews for each score</a:t>
            </a:r>
            <a:endParaRPr>
              <a:solidFill>
                <a:schemeClr val="lt2"/>
              </a:solidFill>
            </a:endParaRPr>
          </a:p>
          <a:p>
            <a:pPr marL="457200" lvl="0" indent="-304800" algn="l" rtl="0">
              <a:spcBef>
                <a:spcPts val="0"/>
              </a:spcBef>
              <a:spcAft>
                <a:spcPts val="0"/>
              </a:spcAft>
              <a:buClr>
                <a:schemeClr val="lt2"/>
              </a:buClr>
              <a:buSzPts val="1200"/>
              <a:buChar char="-"/>
            </a:pPr>
            <a:r>
              <a:rPr lang="en">
                <a:solidFill>
                  <a:schemeClr val="lt2"/>
                </a:solidFill>
              </a:rPr>
              <a:t>Extracted Reviews to csv file</a:t>
            </a:r>
            <a:endParaRPr>
              <a:solidFill>
                <a:schemeClr val="lt2"/>
              </a:solidFill>
            </a:endParaRPr>
          </a:p>
          <a:p>
            <a:pPr marL="457200" lvl="0" indent="-304800" algn="l" rtl="0">
              <a:spcBef>
                <a:spcPts val="0"/>
              </a:spcBef>
              <a:spcAft>
                <a:spcPts val="0"/>
              </a:spcAft>
              <a:buClr>
                <a:schemeClr val="lt2"/>
              </a:buClr>
              <a:buSzPts val="1200"/>
              <a:buChar char="-"/>
            </a:pPr>
            <a:r>
              <a:rPr lang="en">
                <a:solidFill>
                  <a:schemeClr val="lt2"/>
                </a:solidFill>
              </a:rPr>
              <a:t>Load the reviews into python</a:t>
            </a:r>
            <a:endParaRPr>
              <a:solidFill>
                <a:schemeClr val="lt2"/>
              </a:solidFill>
            </a:endParaRPr>
          </a:p>
          <a:p>
            <a:pPr marL="0" lvl="0" indent="0" algn="l" rtl="0">
              <a:spcBef>
                <a:spcPts val="0"/>
              </a:spcBef>
              <a:spcAft>
                <a:spcPts val="0"/>
              </a:spcAft>
              <a:buNone/>
            </a:pPr>
            <a:r>
              <a:rPr lang="en" sz="1800">
                <a:solidFill>
                  <a:schemeClr val="lt2"/>
                </a:solidFill>
              </a:rPr>
              <a:t>Data Cleaning</a:t>
            </a:r>
            <a:endParaRPr sz="1800">
              <a:solidFill>
                <a:schemeClr val="lt2"/>
              </a:solidFill>
            </a:endParaRPr>
          </a:p>
          <a:p>
            <a:pPr marL="457200" lvl="0" indent="-304800" algn="l" rtl="0">
              <a:spcBef>
                <a:spcPts val="0"/>
              </a:spcBef>
              <a:spcAft>
                <a:spcPts val="0"/>
              </a:spcAft>
              <a:buClr>
                <a:schemeClr val="lt2"/>
              </a:buClr>
              <a:buSzPts val="1200"/>
              <a:buChar char="-"/>
            </a:pPr>
            <a:r>
              <a:rPr lang="en">
                <a:solidFill>
                  <a:schemeClr val="lt2"/>
                </a:solidFill>
              </a:rPr>
              <a:t>Lowercase data</a:t>
            </a:r>
            <a:endParaRPr>
              <a:solidFill>
                <a:schemeClr val="lt2"/>
              </a:solidFill>
            </a:endParaRPr>
          </a:p>
          <a:p>
            <a:pPr marL="457200" lvl="0" indent="-304800" algn="l" rtl="0">
              <a:spcBef>
                <a:spcPts val="0"/>
              </a:spcBef>
              <a:spcAft>
                <a:spcPts val="0"/>
              </a:spcAft>
              <a:buClr>
                <a:schemeClr val="lt2"/>
              </a:buClr>
              <a:buSzPts val="1200"/>
              <a:buChar char="-"/>
            </a:pPr>
            <a:r>
              <a:rPr lang="en">
                <a:solidFill>
                  <a:schemeClr val="lt2"/>
                </a:solidFill>
              </a:rPr>
              <a:t>Ignore characters that could not be encoded into ASCII</a:t>
            </a:r>
            <a:endParaRPr>
              <a:solidFill>
                <a:schemeClr val="lt2"/>
              </a:solidFill>
            </a:endParaRPr>
          </a:p>
          <a:p>
            <a:pPr marL="457200" lvl="0" indent="-304800" algn="l" rtl="0">
              <a:spcBef>
                <a:spcPts val="0"/>
              </a:spcBef>
              <a:spcAft>
                <a:spcPts val="0"/>
              </a:spcAft>
              <a:buClr>
                <a:schemeClr val="lt2"/>
              </a:buClr>
              <a:buSzPts val="1200"/>
              <a:buChar char="-"/>
            </a:pPr>
            <a:r>
              <a:rPr lang="en">
                <a:solidFill>
                  <a:schemeClr val="lt2"/>
                </a:solidFill>
              </a:rPr>
              <a:t>Remove punctuations and digits</a:t>
            </a:r>
            <a:endParaRPr>
              <a:solidFill>
                <a:schemeClr val="lt2"/>
              </a:solidFill>
            </a:endParaRPr>
          </a:p>
          <a:p>
            <a:pPr marL="0" lvl="0" indent="0" algn="l" rtl="0">
              <a:spcBef>
                <a:spcPts val="0"/>
              </a:spcBef>
              <a:spcAft>
                <a:spcPts val="0"/>
              </a:spcAft>
              <a:buNone/>
            </a:pPr>
            <a:endParaRPr>
              <a:solidFill>
                <a:schemeClr val="lt2"/>
              </a:solidFill>
            </a:endParaRPr>
          </a:p>
          <a:p>
            <a:pPr marL="457200" lvl="0" indent="-304800" algn="l" rtl="0">
              <a:spcBef>
                <a:spcPts val="0"/>
              </a:spcBef>
              <a:spcAft>
                <a:spcPts val="0"/>
              </a:spcAft>
              <a:buSzPts val="1200"/>
              <a:buChar char="-"/>
            </a:pPr>
            <a:endParaRPr/>
          </a:p>
        </p:txBody>
      </p:sp>
      <p:pic>
        <p:nvPicPr>
          <p:cNvPr id="300" name="Google Shape;300;p35"/>
          <p:cNvPicPr preferRelativeResize="0"/>
          <p:nvPr/>
        </p:nvPicPr>
        <p:blipFill>
          <a:blip r:embed="rId3">
            <a:alphaModFix/>
          </a:blip>
          <a:stretch>
            <a:fillRect/>
          </a:stretch>
        </p:blipFill>
        <p:spPr>
          <a:xfrm>
            <a:off x="4056975" y="1210300"/>
            <a:ext cx="4802724" cy="1033275"/>
          </a:xfrm>
          <a:prstGeom prst="rect">
            <a:avLst/>
          </a:prstGeom>
          <a:noFill/>
          <a:ln>
            <a:noFill/>
          </a:ln>
        </p:spPr>
      </p:pic>
      <p:pic>
        <p:nvPicPr>
          <p:cNvPr id="301" name="Google Shape;301;p35"/>
          <p:cNvPicPr preferRelativeResize="0"/>
          <p:nvPr/>
        </p:nvPicPr>
        <p:blipFill>
          <a:blip r:embed="rId4">
            <a:alphaModFix/>
          </a:blip>
          <a:stretch>
            <a:fillRect/>
          </a:stretch>
        </p:blipFill>
        <p:spPr>
          <a:xfrm>
            <a:off x="4056975" y="2338350"/>
            <a:ext cx="4930225" cy="2220404"/>
          </a:xfrm>
          <a:prstGeom prst="rect">
            <a:avLst/>
          </a:prstGeom>
          <a:noFill/>
          <a:ln>
            <a:noFill/>
          </a:ln>
        </p:spPr>
      </p:pic>
      <p:sp>
        <p:nvSpPr>
          <p:cNvPr id="302" name="Google Shape;302;p35"/>
          <p:cNvSpPr/>
          <p:nvPr/>
        </p:nvSpPr>
        <p:spPr>
          <a:xfrm>
            <a:off x="6128258" y="711675"/>
            <a:ext cx="330079" cy="33422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80"/>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BaseLine Model</a:t>
            </a:r>
            <a:endParaRPr/>
          </a:p>
          <a:p>
            <a:pPr marL="0" lvl="0" indent="0" algn="r" rtl="0">
              <a:spcBef>
                <a:spcPts val="0"/>
              </a:spcBef>
              <a:spcAft>
                <a:spcPts val="0"/>
              </a:spcAft>
              <a:buNone/>
            </a:pPr>
            <a:endParaRPr/>
          </a:p>
        </p:txBody>
      </p:sp>
      <p:sp>
        <p:nvSpPr>
          <p:cNvPr id="974" name="Google Shape;974;p80"/>
          <p:cNvSpPr txBox="1">
            <a:spLocks noGrp="1"/>
          </p:cNvSpPr>
          <p:nvPr>
            <p:ph type="subTitle" idx="1"/>
          </p:nvPr>
        </p:nvSpPr>
        <p:spPr>
          <a:xfrm>
            <a:off x="502200" y="991325"/>
            <a:ext cx="6633300" cy="32439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2 SimpleRNN layers with 32 units in each layer </a:t>
            </a:r>
            <a:endParaRPr/>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RMSProp learning rate of 0.001</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Batch size used 32</a:t>
            </a:r>
            <a:endParaRPr/>
          </a:p>
        </p:txBody>
      </p:sp>
      <p:pic>
        <p:nvPicPr>
          <p:cNvPr id="975" name="Google Shape;975;p80"/>
          <p:cNvPicPr preferRelativeResize="0"/>
          <p:nvPr/>
        </p:nvPicPr>
        <p:blipFill rotWithShape="1">
          <a:blip r:embed="rId3">
            <a:alphaModFix/>
          </a:blip>
          <a:srcRect r="28212"/>
          <a:stretch/>
        </p:blipFill>
        <p:spPr>
          <a:xfrm>
            <a:off x="4391825" y="1506525"/>
            <a:ext cx="4143701" cy="952500"/>
          </a:xfrm>
          <a:prstGeom prst="rect">
            <a:avLst/>
          </a:prstGeom>
          <a:noFill/>
          <a:ln>
            <a:noFill/>
          </a:ln>
        </p:spPr>
      </p:pic>
      <p:pic>
        <p:nvPicPr>
          <p:cNvPr id="976" name="Google Shape;976;p80"/>
          <p:cNvPicPr preferRelativeResize="0"/>
          <p:nvPr/>
        </p:nvPicPr>
        <p:blipFill rotWithShape="1">
          <a:blip r:embed="rId4">
            <a:alphaModFix/>
          </a:blip>
          <a:srcRect r="28212"/>
          <a:stretch/>
        </p:blipFill>
        <p:spPr>
          <a:xfrm>
            <a:off x="4391825" y="2850050"/>
            <a:ext cx="4143701" cy="7905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81"/>
          <p:cNvSpPr txBox="1">
            <a:spLocks noGrp="1"/>
          </p:cNvSpPr>
          <p:nvPr>
            <p:ph type="ctrTitle"/>
          </p:nvPr>
        </p:nvSpPr>
        <p:spPr>
          <a:xfrm flipH="1">
            <a:off x="2596550" y="172550"/>
            <a:ext cx="39561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BaseLine Model</a:t>
            </a:r>
            <a:endParaRPr/>
          </a:p>
        </p:txBody>
      </p:sp>
      <p:sp>
        <p:nvSpPr>
          <p:cNvPr id="982" name="Google Shape;982;p81"/>
          <p:cNvSpPr txBox="1">
            <a:spLocks noGrp="1"/>
          </p:cNvSpPr>
          <p:nvPr>
            <p:ph type="subTitle" idx="1"/>
          </p:nvPr>
        </p:nvSpPr>
        <p:spPr>
          <a:xfrm>
            <a:off x="1582450" y="3439550"/>
            <a:ext cx="13653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Accuracy Graph</a:t>
            </a:r>
            <a:endParaRPr/>
          </a:p>
        </p:txBody>
      </p:sp>
      <p:sp>
        <p:nvSpPr>
          <p:cNvPr id="983" name="Google Shape;983;p81"/>
          <p:cNvSpPr txBox="1">
            <a:spLocks noGrp="1"/>
          </p:cNvSpPr>
          <p:nvPr>
            <p:ph type="subTitle" idx="1"/>
          </p:nvPr>
        </p:nvSpPr>
        <p:spPr>
          <a:xfrm>
            <a:off x="6416025" y="3439550"/>
            <a:ext cx="9969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Loss Graph</a:t>
            </a:r>
            <a:endParaRPr/>
          </a:p>
        </p:txBody>
      </p:sp>
      <p:pic>
        <p:nvPicPr>
          <p:cNvPr id="984" name="Google Shape;984;p81"/>
          <p:cNvPicPr preferRelativeResize="0"/>
          <p:nvPr/>
        </p:nvPicPr>
        <p:blipFill rotWithShape="1">
          <a:blip r:embed="rId3">
            <a:alphaModFix/>
          </a:blip>
          <a:srcRect b="50908"/>
          <a:stretch/>
        </p:blipFill>
        <p:spPr>
          <a:xfrm>
            <a:off x="807775" y="1161750"/>
            <a:ext cx="2914650" cy="1907800"/>
          </a:xfrm>
          <a:prstGeom prst="rect">
            <a:avLst/>
          </a:prstGeom>
          <a:noFill/>
          <a:ln>
            <a:noFill/>
          </a:ln>
        </p:spPr>
      </p:pic>
      <p:pic>
        <p:nvPicPr>
          <p:cNvPr id="985" name="Google Shape;985;p81"/>
          <p:cNvPicPr preferRelativeResize="0"/>
          <p:nvPr/>
        </p:nvPicPr>
        <p:blipFill rotWithShape="1">
          <a:blip r:embed="rId3">
            <a:alphaModFix/>
          </a:blip>
          <a:srcRect t="49971" b="-1643"/>
          <a:stretch/>
        </p:blipFill>
        <p:spPr>
          <a:xfrm>
            <a:off x="5480152" y="1161750"/>
            <a:ext cx="2856073" cy="196776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82"/>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Changed number of units in SimpleRNN layer</a:t>
            </a:r>
            <a:endParaRPr/>
          </a:p>
          <a:p>
            <a:pPr marL="0" lvl="0" indent="0" algn="r" rtl="0">
              <a:spcBef>
                <a:spcPts val="0"/>
              </a:spcBef>
              <a:spcAft>
                <a:spcPts val="0"/>
              </a:spcAft>
              <a:buNone/>
            </a:pPr>
            <a:endParaRPr/>
          </a:p>
        </p:txBody>
      </p:sp>
      <p:sp>
        <p:nvSpPr>
          <p:cNvPr id="991" name="Google Shape;991;p82"/>
          <p:cNvSpPr txBox="1">
            <a:spLocks noGrp="1"/>
          </p:cNvSpPr>
          <p:nvPr>
            <p:ph type="subTitle" idx="1"/>
          </p:nvPr>
        </p:nvSpPr>
        <p:spPr>
          <a:xfrm>
            <a:off x="329600" y="1071675"/>
            <a:ext cx="2883300" cy="32439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Increased the number of units in each SimpleRNN layer to 64 instead of 32</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To overfit the model </a:t>
            </a:r>
            <a:endParaRPr/>
          </a:p>
        </p:txBody>
      </p:sp>
      <p:pic>
        <p:nvPicPr>
          <p:cNvPr id="992" name="Google Shape;992;p82"/>
          <p:cNvPicPr preferRelativeResize="0"/>
          <p:nvPr/>
        </p:nvPicPr>
        <p:blipFill>
          <a:blip r:embed="rId3">
            <a:alphaModFix/>
          </a:blip>
          <a:stretch>
            <a:fillRect/>
          </a:stretch>
        </p:blipFill>
        <p:spPr>
          <a:xfrm>
            <a:off x="3260925" y="1340588"/>
            <a:ext cx="5772150" cy="942975"/>
          </a:xfrm>
          <a:prstGeom prst="rect">
            <a:avLst/>
          </a:prstGeom>
          <a:noFill/>
          <a:ln>
            <a:noFill/>
          </a:ln>
        </p:spPr>
      </p:pic>
      <p:pic>
        <p:nvPicPr>
          <p:cNvPr id="993" name="Google Shape;993;p82"/>
          <p:cNvPicPr preferRelativeResize="0"/>
          <p:nvPr/>
        </p:nvPicPr>
        <p:blipFill rotWithShape="1">
          <a:blip r:embed="rId4">
            <a:alphaModFix/>
          </a:blip>
          <a:srcRect b="49402"/>
          <a:stretch/>
        </p:blipFill>
        <p:spPr>
          <a:xfrm>
            <a:off x="3260925" y="2508652"/>
            <a:ext cx="2883300" cy="1959468"/>
          </a:xfrm>
          <a:prstGeom prst="rect">
            <a:avLst/>
          </a:prstGeom>
          <a:noFill/>
          <a:ln>
            <a:noFill/>
          </a:ln>
        </p:spPr>
      </p:pic>
      <p:pic>
        <p:nvPicPr>
          <p:cNvPr id="994" name="Google Shape;994;p82"/>
          <p:cNvPicPr preferRelativeResize="0"/>
          <p:nvPr/>
        </p:nvPicPr>
        <p:blipFill rotWithShape="1">
          <a:blip r:embed="rId4">
            <a:alphaModFix/>
          </a:blip>
          <a:srcRect t="49215"/>
          <a:stretch/>
        </p:blipFill>
        <p:spPr>
          <a:xfrm>
            <a:off x="6260700" y="2508650"/>
            <a:ext cx="2883300" cy="196676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83"/>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Add another SimpleRNN layer </a:t>
            </a:r>
            <a:endParaRPr/>
          </a:p>
          <a:p>
            <a:pPr marL="0" lvl="0" indent="0" algn="r" rtl="0">
              <a:spcBef>
                <a:spcPts val="0"/>
              </a:spcBef>
              <a:spcAft>
                <a:spcPts val="0"/>
              </a:spcAft>
              <a:buNone/>
            </a:pPr>
            <a:endParaRPr/>
          </a:p>
        </p:txBody>
      </p:sp>
      <p:sp>
        <p:nvSpPr>
          <p:cNvPr id="1000" name="Google Shape;1000;p83"/>
          <p:cNvSpPr txBox="1">
            <a:spLocks noGrp="1"/>
          </p:cNvSpPr>
          <p:nvPr>
            <p:ph type="subTitle" idx="1"/>
          </p:nvPr>
        </p:nvSpPr>
        <p:spPr>
          <a:xfrm>
            <a:off x="329600" y="1071675"/>
            <a:ext cx="2883300" cy="32439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Added another Simple RNN layer on top of the existing layers </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To improve model accuracy and overfit the model</a:t>
            </a:r>
            <a:endParaRPr/>
          </a:p>
        </p:txBody>
      </p:sp>
      <p:pic>
        <p:nvPicPr>
          <p:cNvPr id="1001" name="Google Shape;1001;p83"/>
          <p:cNvPicPr preferRelativeResize="0"/>
          <p:nvPr/>
        </p:nvPicPr>
        <p:blipFill>
          <a:blip r:embed="rId3">
            <a:alphaModFix/>
          </a:blip>
          <a:stretch>
            <a:fillRect/>
          </a:stretch>
        </p:blipFill>
        <p:spPr>
          <a:xfrm>
            <a:off x="3365300" y="1267925"/>
            <a:ext cx="5626299" cy="1011991"/>
          </a:xfrm>
          <a:prstGeom prst="rect">
            <a:avLst/>
          </a:prstGeom>
          <a:noFill/>
          <a:ln>
            <a:noFill/>
          </a:ln>
        </p:spPr>
      </p:pic>
      <p:pic>
        <p:nvPicPr>
          <p:cNvPr id="1002" name="Google Shape;1002;p83"/>
          <p:cNvPicPr preferRelativeResize="0"/>
          <p:nvPr/>
        </p:nvPicPr>
        <p:blipFill rotWithShape="1">
          <a:blip r:embed="rId4">
            <a:alphaModFix/>
          </a:blip>
          <a:srcRect b="49794"/>
          <a:stretch/>
        </p:blipFill>
        <p:spPr>
          <a:xfrm>
            <a:off x="3305025" y="2522727"/>
            <a:ext cx="2822975" cy="1959200"/>
          </a:xfrm>
          <a:prstGeom prst="rect">
            <a:avLst/>
          </a:prstGeom>
          <a:noFill/>
          <a:ln>
            <a:noFill/>
          </a:ln>
        </p:spPr>
      </p:pic>
      <p:pic>
        <p:nvPicPr>
          <p:cNvPr id="1003" name="Google Shape;1003;p83"/>
          <p:cNvPicPr preferRelativeResize="0"/>
          <p:nvPr/>
        </p:nvPicPr>
        <p:blipFill rotWithShape="1">
          <a:blip r:embed="rId4">
            <a:alphaModFix/>
          </a:blip>
          <a:srcRect t="49794"/>
          <a:stretch/>
        </p:blipFill>
        <p:spPr>
          <a:xfrm>
            <a:off x="6260750" y="2522725"/>
            <a:ext cx="2822975" cy="195920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84"/>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Changed number of epochs </a:t>
            </a:r>
            <a:endParaRPr/>
          </a:p>
          <a:p>
            <a:pPr marL="0" lvl="0" indent="0" algn="r" rtl="0">
              <a:spcBef>
                <a:spcPts val="0"/>
              </a:spcBef>
              <a:spcAft>
                <a:spcPts val="0"/>
              </a:spcAft>
              <a:buNone/>
            </a:pPr>
            <a:endParaRPr/>
          </a:p>
        </p:txBody>
      </p:sp>
      <p:sp>
        <p:nvSpPr>
          <p:cNvPr id="1009" name="Google Shape;1009;p84"/>
          <p:cNvSpPr txBox="1">
            <a:spLocks noGrp="1"/>
          </p:cNvSpPr>
          <p:nvPr>
            <p:ph type="subTitle" idx="1"/>
          </p:nvPr>
        </p:nvSpPr>
        <p:spPr>
          <a:xfrm>
            <a:off x="329600" y="1071675"/>
            <a:ext cx="2883300" cy="32439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Changed the number of epochs executed to 30</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To see whether the model overfits</a:t>
            </a:r>
            <a:endParaRPr/>
          </a:p>
        </p:txBody>
      </p:sp>
      <p:pic>
        <p:nvPicPr>
          <p:cNvPr id="1010" name="Google Shape;1010;p84"/>
          <p:cNvPicPr preferRelativeResize="0"/>
          <p:nvPr/>
        </p:nvPicPr>
        <p:blipFill>
          <a:blip r:embed="rId3">
            <a:alphaModFix/>
          </a:blip>
          <a:stretch>
            <a:fillRect/>
          </a:stretch>
        </p:blipFill>
        <p:spPr>
          <a:xfrm>
            <a:off x="3212900" y="1416570"/>
            <a:ext cx="5802750" cy="794767"/>
          </a:xfrm>
          <a:prstGeom prst="rect">
            <a:avLst/>
          </a:prstGeom>
          <a:noFill/>
          <a:ln>
            <a:noFill/>
          </a:ln>
        </p:spPr>
      </p:pic>
      <p:pic>
        <p:nvPicPr>
          <p:cNvPr id="1011" name="Google Shape;1011;p84"/>
          <p:cNvPicPr preferRelativeResize="0"/>
          <p:nvPr/>
        </p:nvPicPr>
        <p:blipFill rotWithShape="1">
          <a:blip r:embed="rId4">
            <a:alphaModFix/>
          </a:blip>
          <a:srcRect b="51240"/>
          <a:stretch/>
        </p:blipFill>
        <p:spPr>
          <a:xfrm>
            <a:off x="3249112" y="2512375"/>
            <a:ext cx="2954850" cy="1968075"/>
          </a:xfrm>
          <a:prstGeom prst="rect">
            <a:avLst/>
          </a:prstGeom>
          <a:noFill/>
          <a:ln>
            <a:noFill/>
          </a:ln>
        </p:spPr>
      </p:pic>
      <p:pic>
        <p:nvPicPr>
          <p:cNvPr id="1012" name="Google Shape;1012;p84"/>
          <p:cNvPicPr preferRelativeResize="0"/>
          <p:nvPr/>
        </p:nvPicPr>
        <p:blipFill rotWithShape="1">
          <a:blip r:embed="rId4">
            <a:alphaModFix/>
          </a:blip>
          <a:srcRect t="48757"/>
          <a:stretch/>
        </p:blipFill>
        <p:spPr>
          <a:xfrm>
            <a:off x="6240174" y="2512375"/>
            <a:ext cx="2811699" cy="19680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85"/>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Changed batch size </a:t>
            </a:r>
            <a:endParaRPr/>
          </a:p>
          <a:p>
            <a:pPr marL="0" lvl="0" indent="0" algn="r" rtl="0">
              <a:spcBef>
                <a:spcPts val="0"/>
              </a:spcBef>
              <a:spcAft>
                <a:spcPts val="0"/>
              </a:spcAft>
              <a:buNone/>
            </a:pPr>
            <a:endParaRPr/>
          </a:p>
        </p:txBody>
      </p:sp>
      <p:sp>
        <p:nvSpPr>
          <p:cNvPr id="1018" name="Google Shape;1018;p85"/>
          <p:cNvSpPr txBox="1">
            <a:spLocks noGrp="1"/>
          </p:cNvSpPr>
          <p:nvPr>
            <p:ph type="subTitle" idx="1"/>
          </p:nvPr>
        </p:nvSpPr>
        <p:spPr>
          <a:xfrm>
            <a:off x="329600" y="1071675"/>
            <a:ext cx="2883300" cy="32439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Changed the batch size to 128</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To improve model performance</a:t>
            </a:r>
            <a:endParaRPr/>
          </a:p>
        </p:txBody>
      </p:sp>
      <p:pic>
        <p:nvPicPr>
          <p:cNvPr id="1019" name="Google Shape;1019;p85"/>
          <p:cNvPicPr preferRelativeResize="0"/>
          <p:nvPr/>
        </p:nvPicPr>
        <p:blipFill>
          <a:blip r:embed="rId3">
            <a:alphaModFix/>
          </a:blip>
          <a:stretch>
            <a:fillRect/>
          </a:stretch>
        </p:blipFill>
        <p:spPr>
          <a:xfrm>
            <a:off x="3270875" y="1267925"/>
            <a:ext cx="5626299" cy="742746"/>
          </a:xfrm>
          <a:prstGeom prst="rect">
            <a:avLst/>
          </a:prstGeom>
          <a:noFill/>
          <a:ln>
            <a:noFill/>
          </a:ln>
        </p:spPr>
      </p:pic>
      <p:pic>
        <p:nvPicPr>
          <p:cNvPr id="1020" name="Google Shape;1020;p85"/>
          <p:cNvPicPr preferRelativeResize="0"/>
          <p:nvPr/>
        </p:nvPicPr>
        <p:blipFill rotWithShape="1">
          <a:blip r:embed="rId4">
            <a:alphaModFix/>
          </a:blip>
          <a:srcRect b="49315"/>
          <a:stretch/>
        </p:blipFill>
        <p:spPr>
          <a:xfrm>
            <a:off x="3270864" y="2163084"/>
            <a:ext cx="2821600" cy="1944191"/>
          </a:xfrm>
          <a:prstGeom prst="rect">
            <a:avLst/>
          </a:prstGeom>
          <a:noFill/>
          <a:ln>
            <a:noFill/>
          </a:ln>
        </p:spPr>
      </p:pic>
      <p:pic>
        <p:nvPicPr>
          <p:cNvPr id="1021" name="Google Shape;1021;p85"/>
          <p:cNvPicPr preferRelativeResize="0"/>
          <p:nvPr/>
        </p:nvPicPr>
        <p:blipFill rotWithShape="1">
          <a:blip r:embed="rId4">
            <a:alphaModFix/>
          </a:blip>
          <a:srcRect t="49315"/>
          <a:stretch/>
        </p:blipFill>
        <p:spPr>
          <a:xfrm>
            <a:off x="6220750" y="2163075"/>
            <a:ext cx="2821623" cy="1944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86"/>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Changed number of epochs </a:t>
            </a:r>
            <a:endParaRPr/>
          </a:p>
          <a:p>
            <a:pPr marL="0" lvl="0" indent="0" algn="r" rtl="0">
              <a:spcBef>
                <a:spcPts val="0"/>
              </a:spcBef>
              <a:spcAft>
                <a:spcPts val="0"/>
              </a:spcAft>
              <a:buNone/>
            </a:pPr>
            <a:endParaRPr/>
          </a:p>
        </p:txBody>
      </p:sp>
      <p:sp>
        <p:nvSpPr>
          <p:cNvPr id="1027" name="Google Shape;1027;p86"/>
          <p:cNvSpPr txBox="1">
            <a:spLocks noGrp="1"/>
          </p:cNvSpPr>
          <p:nvPr>
            <p:ph type="subTitle" idx="1"/>
          </p:nvPr>
        </p:nvSpPr>
        <p:spPr>
          <a:xfrm>
            <a:off x="329600" y="1071675"/>
            <a:ext cx="2883300" cy="32439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Changed the number of epochs executed to 50</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To see whether the model overfits</a:t>
            </a:r>
            <a:endParaRPr/>
          </a:p>
        </p:txBody>
      </p:sp>
      <p:pic>
        <p:nvPicPr>
          <p:cNvPr id="1028" name="Google Shape;1028;p86"/>
          <p:cNvPicPr preferRelativeResize="0"/>
          <p:nvPr/>
        </p:nvPicPr>
        <p:blipFill>
          <a:blip r:embed="rId3">
            <a:alphaModFix/>
          </a:blip>
          <a:stretch>
            <a:fillRect/>
          </a:stretch>
        </p:blipFill>
        <p:spPr>
          <a:xfrm>
            <a:off x="3365300" y="1267925"/>
            <a:ext cx="5626299" cy="724177"/>
          </a:xfrm>
          <a:prstGeom prst="rect">
            <a:avLst/>
          </a:prstGeom>
          <a:noFill/>
          <a:ln>
            <a:noFill/>
          </a:ln>
        </p:spPr>
      </p:pic>
      <p:pic>
        <p:nvPicPr>
          <p:cNvPr id="1029" name="Google Shape;1029;p86"/>
          <p:cNvPicPr preferRelativeResize="0"/>
          <p:nvPr/>
        </p:nvPicPr>
        <p:blipFill rotWithShape="1">
          <a:blip r:embed="rId4">
            <a:alphaModFix/>
          </a:blip>
          <a:srcRect b="51816"/>
          <a:stretch/>
        </p:blipFill>
        <p:spPr>
          <a:xfrm>
            <a:off x="3361650" y="2204800"/>
            <a:ext cx="2840200" cy="1873850"/>
          </a:xfrm>
          <a:prstGeom prst="rect">
            <a:avLst/>
          </a:prstGeom>
          <a:noFill/>
          <a:ln>
            <a:noFill/>
          </a:ln>
        </p:spPr>
      </p:pic>
      <p:pic>
        <p:nvPicPr>
          <p:cNvPr id="1030" name="Google Shape;1030;p86"/>
          <p:cNvPicPr preferRelativeResize="0"/>
          <p:nvPr/>
        </p:nvPicPr>
        <p:blipFill rotWithShape="1">
          <a:blip r:embed="rId4">
            <a:alphaModFix/>
          </a:blip>
          <a:srcRect t="48183"/>
          <a:stretch/>
        </p:blipFill>
        <p:spPr>
          <a:xfrm>
            <a:off x="6350600" y="2204800"/>
            <a:ext cx="2641004" cy="1873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87"/>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Final batch size </a:t>
            </a:r>
            <a:endParaRPr/>
          </a:p>
          <a:p>
            <a:pPr marL="0" lvl="0" indent="0" algn="r" rtl="0">
              <a:spcBef>
                <a:spcPts val="0"/>
              </a:spcBef>
              <a:spcAft>
                <a:spcPts val="0"/>
              </a:spcAft>
              <a:buNone/>
            </a:pPr>
            <a:endParaRPr/>
          </a:p>
        </p:txBody>
      </p:sp>
      <p:sp>
        <p:nvSpPr>
          <p:cNvPr id="1036" name="Google Shape;1036;p87"/>
          <p:cNvSpPr txBox="1">
            <a:spLocks noGrp="1"/>
          </p:cNvSpPr>
          <p:nvPr>
            <p:ph type="subTitle" idx="1"/>
          </p:nvPr>
        </p:nvSpPr>
        <p:spPr>
          <a:xfrm>
            <a:off x="329600" y="1071675"/>
            <a:ext cx="2883300" cy="32439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Changed the batch size to 256</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To improve model accuracy</a:t>
            </a:r>
            <a:endParaRPr/>
          </a:p>
        </p:txBody>
      </p:sp>
      <p:pic>
        <p:nvPicPr>
          <p:cNvPr id="1037" name="Google Shape;1037;p87"/>
          <p:cNvPicPr preferRelativeResize="0"/>
          <p:nvPr/>
        </p:nvPicPr>
        <p:blipFill>
          <a:blip r:embed="rId3">
            <a:alphaModFix/>
          </a:blip>
          <a:stretch>
            <a:fillRect/>
          </a:stretch>
        </p:blipFill>
        <p:spPr>
          <a:xfrm>
            <a:off x="3130350" y="1315862"/>
            <a:ext cx="5812301" cy="796075"/>
          </a:xfrm>
          <a:prstGeom prst="rect">
            <a:avLst/>
          </a:prstGeom>
          <a:noFill/>
          <a:ln>
            <a:noFill/>
          </a:ln>
        </p:spPr>
      </p:pic>
      <p:pic>
        <p:nvPicPr>
          <p:cNvPr id="1038" name="Google Shape;1038;p87"/>
          <p:cNvPicPr preferRelativeResize="0"/>
          <p:nvPr/>
        </p:nvPicPr>
        <p:blipFill rotWithShape="1">
          <a:blip r:embed="rId4">
            <a:alphaModFix/>
          </a:blip>
          <a:srcRect b="48880"/>
          <a:stretch/>
        </p:blipFill>
        <p:spPr>
          <a:xfrm>
            <a:off x="3130350" y="2312275"/>
            <a:ext cx="2848358" cy="2003300"/>
          </a:xfrm>
          <a:prstGeom prst="rect">
            <a:avLst/>
          </a:prstGeom>
          <a:noFill/>
          <a:ln>
            <a:noFill/>
          </a:ln>
        </p:spPr>
      </p:pic>
      <p:pic>
        <p:nvPicPr>
          <p:cNvPr id="1039" name="Google Shape;1039;p87"/>
          <p:cNvPicPr preferRelativeResize="0"/>
          <p:nvPr/>
        </p:nvPicPr>
        <p:blipFill rotWithShape="1">
          <a:blip r:embed="rId4">
            <a:alphaModFix/>
          </a:blip>
          <a:srcRect t="51119"/>
          <a:stretch/>
        </p:blipFill>
        <p:spPr>
          <a:xfrm>
            <a:off x="6061900" y="2312275"/>
            <a:ext cx="2978882" cy="20033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88"/>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Changed number of units in SimpleRNN layer</a:t>
            </a:r>
            <a:endParaRPr/>
          </a:p>
          <a:p>
            <a:pPr marL="0" lvl="0" indent="0" algn="r" rtl="0">
              <a:spcBef>
                <a:spcPts val="0"/>
              </a:spcBef>
              <a:spcAft>
                <a:spcPts val="0"/>
              </a:spcAft>
              <a:buNone/>
            </a:pPr>
            <a:endParaRPr/>
          </a:p>
        </p:txBody>
      </p:sp>
      <p:sp>
        <p:nvSpPr>
          <p:cNvPr id="1045" name="Google Shape;1045;p88"/>
          <p:cNvSpPr txBox="1">
            <a:spLocks noGrp="1"/>
          </p:cNvSpPr>
          <p:nvPr>
            <p:ph type="subTitle" idx="1"/>
          </p:nvPr>
        </p:nvSpPr>
        <p:spPr>
          <a:xfrm>
            <a:off x="329600" y="1071675"/>
            <a:ext cx="2883300" cy="32439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Changed the number of units in each SimpleRNN layer to 128</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To achieve better model results</a:t>
            </a:r>
            <a:endParaRPr/>
          </a:p>
        </p:txBody>
      </p:sp>
      <p:pic>
        <p:nvPicPr>
          <p:cNvPr id="1046" name="Google Shape;1046;p88"/>
          <p:cNvPicPr preferRelativeResize="0"/>
          <p:nvPr/>
        </p:nvPicPr>
        <p:blipFill>
          <a:blip r:embed="rId3">
            <a:alphaModFix/>
          </a:blip>
          <a:stretch>
            <a:fillRect/>
          </a:stretch>
        </p:blipFill>
        <p:spPr>
          <a:xfrm>
            <a:off x="3365300" y="1267925"/>
            <a:ext cx="5626299" cy="1021275"/>
          </a:xfrm>
          <a:prstGeom prst="rect">
            <a:avLst/>
          </a:prstGeom>
          <a:noFill/>
          <a:ln>
            <a:noFill/>
          </a:ln>
        </p:spPr>
      </p:pic>
      <p:pic>
        <p:nvPicPr>
          <p:cNvPr id="1047" name="Google Shape;1047;p88"/>
          <p:cNvPicPr preferRelativeResize="0"/>
          <p:nvPr/>
        </p:nvPicPr>
        <p:blipFill rotWithShape="1">
          <a:blip r:embed="rId4">
            <a:alphaModFix/>
          </a:blip>
          <a:srcRect b="49186"/>
          <a:stretch/>
        </p:blipFill>
        <p:spPr>
          <a:xfrm>
            <a:off x="3317400" y="2542050"/>
            <a:ext cx="2784850" cy="1928375"/>
          </a:xfrm>
          <a:prstGeom prst="rect">
            <a:avLst/>
          </a:prstGeom>
          <a:noFill/>
          <a:ln>
            <a:noFill/>
          </a:ln>
        </p:spPr>
      </p:pic>
      <p:pic>
        <p:nvPicPr>
          <p:cNvPr id="1048" name="Google Shape;1048;p88"/>
          <p:cNvPicPr preferRelativeResize="0"/>
          <p:nvPr/>
        </p:nvPicPr>
        <p:blipFill rotWithShape="1">
          <a:blip r:embed="rId4">
            <a:alphaModFix/>
          </a:blip>
          <a:srcRect t="49186"/>
          <a:stretch/>
        </p:blipFill>
        <p:spPr>
          <a:xfrm>
            <a:off x="6206750" y="2542050"/>
            <a:ext cx="2784848" cy="19283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89"/>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Add dropout layers</a:t>
            </a:r>
            <a:endParaRPr/>
          </a:p>
          <a:p>
            <a:pPr marL="0" lvl="0" indent="0" algn="r" rtl="0">
              <a:spcBef>
                <a:spcPts val="0"/>
              </a:spcBef>
              <a:spcAft>
                <a:spcPts val="0"/>
              </a:spcAft>
              <a:buNone/>
            </a:pPr>
            <a:endParaRPr/>
          </a:p>
        </p:txBody>
      </p:sp>
      <p:sp>
        <p:nvSpPr>
          <p:cNvPr id="1054" name="Google Shape;1054;p89"/>
          <p:cNvSpPr txBox="1">
            <a:spLocks noGrp="1"/>
          </p:cNvSpPr>
          <p:nvPr>
            <p:ph type="subTitle" idx="1"/>
          </p:nvPr>
        </p:nvSpPr>
        <p:spPr>
          <a:xfrm>
            <a:off x="329600" y="1071675"/>
            <a:ext cx="2883300" cy="32439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Added two dropout layers with dropout rate of 0.3 in each layer</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To improve validation accuracy</a:t>
            </a:r>
            <a:endParaRPr/>
          </a:p>
        </p:txBody>
      </p:sp>
      <p:pic>
        <p:nvPicPr>
          <p:cNvPr id="1055" name="Google Shape;1055;p89"/>
          <p:cNvPicPr preferRelativeResize="0"/>
          <p:nvPr/>
        </p:nvPicPr>
        <p:blipFill>
          <a:blip r:embed="rId3">
            <a:alphaModFix/>
          </a:blip>
          <a:stretch>
            <a:fillRect/>
          </a:stretch>
        </p:blipFill>
        <p:spPr>
          <a:xfrm>
            <a:off x="3365300" y="1267925"/>
            <a:ext cx="5626299" cy="1011991"/>
          </a:xfrm>
          <a:prstGeom prst="rect">
            <a:avLst/>
          </a:prstGeom>
          <a:noFill/>
          <a:ln>
            <a:noFill/>
          </a:ln>
        </p:spPr>
      </p:pic>
      <p:pic>
        <p:nvPicPr>
          <p:cNvPr id="1056" name="Google Shape;1056;p89"/>
          <p:cNvPicPr preferRelativeResize="0"/>
          <p:nvPr/>
        </p:nvPicPr>
        <p:blipFill rotWithShape="1">
          <a:blip r:embed="rId4">
            <a:alphaModFix/>
          </a:blip>
          <a:srcRect b="49008"/>
          <a:stretch/>
        </p:blipFill>
        <p:spPr>
          <a:xfrm>
            <a:off x="3365300" y="2432325"/>
            <a:ext cx="2671731" cy="1883250"/>
          </a:xfrm>
          <a:prstGeom prst="rect">
            <a:avLst/>
          </a:prstGeom>
          <a:noFill/>
          <a:ln>
            <a:noFill/>
          </a:ln>
        </p:spPr>
      </p:pic>
      <p:pic>
        <p:nvPicPr>
          <p:cNvPr id="1057" name="Google Shape;1057;p89"/>
          <p:cNvPicPr preferRelativeResize="0"/>
          <p:nvPr/>
        </p:nvPicPr>
        <p:blipFill rotWithShape="1">
          <a:blip r:embed="rId4">
            <a:alphaModFix/>
          </a:blip>
          <a:srcRect t="49008"/>
          <a:stretch/>
        </p:blipFill>
        <p:spPr>
          <a:xfrm>
            <a:off x="6232700" y="2432325"/>
            <a:ext cx="2671725" cy="18832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6"/>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Processing</a:t>
            </a:r>
            <a:endParaRPr/>
          </a:p>
          <a:p>
            <a:pPr marL="0" lvl="0" indent="0" algn="ctr" rtl="0">
              <a:spcBef>
                <a:spcPts val="0"/>
              </a:spcBef>
              <a:spcAft>
                <a:spcPts val="0"/>
              </a:spcAft>
              <a:buNone/>
            </a:pPr>
            <a:endParaRPr/>
          </a:p>
        </p:txBody>
      </p:sp>
      <p:sp>
        <p:nvSpPr>
          <p:cNvPr id="308" name="Google Shape;308;p36"/>
          <p:cNvSpPr txBox="1">
            <a:spLocks noGrp="1"/>
          </p:cNvSpPr>
          <p:nvPr>
            <p:ph type="subTitle" idx="1"/>
          </p:nvPr>
        </p:nvSpPr>
        <p:spPr>
          <a:xfrm>
            <a:off x="644575" y="1210300"/>
            <a:ext cx="3810900" cy="324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rPr>
              <a:t>Data Cleaning </a:t>
            </a:r>
            <a:r>
              <a:rPr lang="en" sz="1800">
                <a:solidFill>
                  <a:srgbClr val="FF0000"/>
                </a:solidFill>
              </a:rPr>
              <a:t>(Alternative)</a:t>
            </a:r>
            <a:endParaRPr sz="1800">
              <a:solidFill>
                <a:srgbClr val="FF0000"/>
              </a:solidFill>
            </a:endParaRPr>
          </a:p>
          <a:p>
            <a:pPr marL="457200" lvl="0" indent="-304800" algn="l" rtl="0">
              <a:spcBef>
                <a:spcPts val="0"/>
              </a:spcBef>
              <a:spcAft>
                <a:spcPts val="0"/>
              </a:spcAft>
              <a:buClr>
                <a:schemeClr val="lt2"/>
              </a:buClr>
              <a:buSzPts val="1200"/>
              <a:buChar char="-"/>
            </a:pPr>
            <a:r>
              <a:rPr lang="en">
                <a:solidFill>
                  <a:schemeClr val="lt2"/>
                </a:solidFill>
              </a:rPr>
              <a:t>Lowercase data</a:t>
            </a:r>
            <a:endParaRPr>
              <a:solidFill>
                <a:schemeClr val="lt2"/>
              </a:solidFill>
            </a:endParaRPr>
          </a:p>
          <a:p>
            <a:pPr marL="457200" lvl="0" indent="-304800" algn="l" rtl="0">
              <a:spcBef>
                <a:spcPts val="0"/>
              </a:spcBef>
              <a:spcAft>
                <a:spcPts val="0"/>
              </a:spcAft>
              <a:buClr>
                <a:schemeClr val="lt2"/>
              </a:buClr>
              <a:buSzPts val="1200"/>
              <a:buChar char="-"/>
            </a:pPr>
            <a:r>
              <a:rPr lang="en">
                <a:solidFill>
                  <a:schemeClr val="lt2"/>
                </a:solidFill>
              </a:rPr>
              <a:t>Ignore characters that could not be encoded into ASCII</a:t>
            </a:r>
            <a:endParaRPr>
              <a:solidFill>
                <a:schemeClr val="lt2"/>
              </a:solidFill>
            </a:endParaRPr>
          </a:p>
          <a:p>
            <a:pPr marL="457200" lvl="0" indent="-304800" algn="l" rtl="0">
              <a:spcBef>
                <a:spcPts val="0"/>
              </a:spcBef>
              <a:spcAft>
                <a:spcPts val="0"/>
              </a:spcAft>
              <a:buClr>
                <a:schemeClr val="lt2"/>
              </a:buClr>
              <a:buSzPts val="1200"/>
              <a:buChar char="-"/>
            </a:pPr>
            <a:r>
              <a:rPr lang="en">
                <a:solidFill>
                  <a:schemeClr val="lt2"/>
                </a:solidFill>
              </a:rPr>
              <a:t>Remove punctuations and digits</a:t>
            </a:r>
            <a:endParaRPr>
              <a:solidFill>
                <a:schemeClr val="lt2"/>
              </a:solidFill>
            </a:endParaRPr>
          </a:p>
          <a:p>
            <a:pPr marL="457200" lvl="0" indent="-304800" algn="l" rtl="0">
              <a:spcBef>
                <a:spcPts val="0"/>
              </a:spcBef>
              <a:spcAft>
                <a:spcPts val="0"/>
              </a:spcAft>
              <a:buClr>
                <a:srgbClr val="FF0000"/>
              </a:buClr>
              <a:buSzPts val="1200"/>
              <a:buChar char="-"/>
            </a:pPr>
            <a:r>
              <a:rPr lang="en">
                <a:solidFill>
                  <a:srgbClr val="FF0000"/>
                </a:solidFill>
              </a:rPr>
              <a:t>Remove stopwords</a:t>
            </a:r>
            <a:endParaRPr>
              <a:solidFill>
                <a:srgbClr val="FF0000"/>
              </a:solidFill>
            </a:endParaRPr>
          </a:p>
          <a:p>
            <a:pPr marL="457200" lvl="0" indent="-304800" algn="l" rtl="0">
              <a:spcBef>
                <a:spcPts val="0"/>
              </a:spcBef>
              <a:spcAft>
                <a:spcPts val="0"/>
              </a:spcAft>
              <a:buClr>
                <a:srgbClr val="FF0000"/>
              </a:buClr>
              <a:buSzPts val="1200"/>
              <a:buChar char="-"/>
            </a:pPr>
            <a:r>
              <a:rPr lang="en">
                <a:solidFill>
                  <a:srgbClr val="FF0000"/>
                </a:solidFill>
              </a:rPr>
              <a:t>Stem words</a:t>
            </a:r>
            <a:endParaRPr>
              <a:solidFill>
                <a:srgbClr val="FF0000"/>
              </a:solidFill>
            </a:endParaRPr>
          </a:p>
          <a:p>
            <a:pPr marL="0" lvl="0" indent="0" algn="l" rtl="0">
              <a:spcBef>
                <a:spcPts val="0"/>
              </a:spcBef>
              <a:spcAft>
                <a:spcPts val="0"/>
              </a:spcAft>
              <a:buNone/>
            </a:pPr>
            <a:r>
              <a:rPr lang="en"/>
              <a:t>Produced a lower validation accuracy</a:t>
            </a:r>
            <a:endParaRPr/>
          </a:p>
        </p:txBody>
      </p:sp>
      <p:pic>
        <p:nvPicPr>
          <p:cNvPr id="309" name="Google Shape;309;p36"/>
          <p:cNvPicPr preferRelativeResize="0"/>
          <p:nvPr/>
        </p:nvPicPr>
        <p:blipFill>
          <a:blip r:embed="rId3">
            <a:alphaModFix/>
          </a:blip>
          <a:stretch>
            <a:fillRect/>
          </a:stretch>
        </p:blipFill>
        <p:spPr>
          <a:xfrm>
            <a:off x="4695825" y="1580525"/>
            <a:ext cx="3713800" cy="2873675"/>
          </a:xfrm>
          <a:prstGeom prst="rect">
            <a:avLst/>
          </a:prstGeom>
          <a:noFill/>
          <a:ln>
            <a:noFill/>
          </a:ln>
        </p:spPr>
      </p:pic>
      <p:sp>
        <p:nvSpPr>
          <p:cNvPr id="310" name="Google Shape;310;p36"/>
          <p:cNvSpPr/>
          <p:nvPr/>
        </p:nvSpPr>
        <p:spPr>
          <a:xfrm>
            <a:off x="6126711" y="689300"/>
            <a:ext cx="330079" cy="33422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90"/>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Change dropout rates</a:t>
            </a:r>
            <a:endParaRPr/>
          </a:p>
          <a:p>
            <a:pPr marL="0" lvl="0" indent="0" algn="r" rtl="0">
              <a:spcBef>
                <a:spcPts val="0"/>
              </a:spcBef>
              <a:spcAft>
                <a:spcPts val="0"/>
              </a:spcAft>
              <a:buNone/>
            </a:pPr>
            <a:endParaRPr/>
          </a:p>
        </p:txBody>
      </p:sp>
      <p:sp>
        <p:nvSpPr>
          <p:cNvPr id="1063" name="Google Shape;1063;p90"/>
          <p:cNvSpPr txBox="1">
            <a:spLocks noGrp="1"/>
          </p:cNvSpPr>
          <p:nvPr>
            <p:ph type="subTitle" idx="1"/>
          </p:nvPr>
        </p:nvSpPr>
        <p:spPr>
          <a:xfrm>
            <a:off x="329600" y="1071675"/>
            <a:ext cx="2883300" cy="32439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Changed the dropout rates in both dropout layers to 0.4</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To reduce overfitting</a:t>
            </a:r>
            <a:endParaRPr/>
          </a:p>
        </p:txBody>
      </p:sp>
      <p:pic>
        <p:nvPicPr>
          <p:cNvPr id="1064" name="Google Shape;1064;p90"/>
          <p:cNvPicPr preferRelativeResize="0"/>
          <p:nvPr/>
        </p:nvPicPr>
        <p:blipFill>
          <a:blip r:embed="rId3">
            <a:alphaModFix/>
          </a:blip>
          <a:stretch>
            <a:fillRect/>
          </a:stretch>
        </p:blipFill>
        <p:spPr>
          <a:xfrm>
            <a:off x="3365300" y="1267925"/>
            <a:ext cx="5626299" cy="1002707"/>
          </a:xfrm>
          <a:prstGeom prst="rect">
            <a:avLst/>
          </a:prstGeom>
          <a:noFill/>
          <a:ln>
            <a:noFill/>
          </a:ln>
        </p:spPr>
      </p:pic>
      <p:pic>
        <p:nvPicPr>
          <p:cNvPr id="1065" name="Google Shape;1065;p90"/>
          <p:cNvPicPr preferRelativeResize="0"/>
          <p:nvPr/>
        </p:nvPicPr>
        <p:blipFill rotWithShape="1">
          <a:blip r:embed="rId4">
            <a:alphaModFix/>
          </a:blip>
          <a:srcRect b="50005"/>
          <a:stretch/>
        </p:blipFill>
        <p:spPr>
          <a:xfrm>
            <a:off x="3365300" y="2423025"/>
            <a:ext cx="2687623" cy="1892550"/>
          </a:xfrm>
          <a:prstGeom prst="rect">
            <a:avLst/>
          </a:prstGeom>
          <a:noFill/>
          <a:ln>
            <a:noFill/>
          </a:ln>
        </p:spPr>
      </p:pic>
      <p:pic>
        <p:nvPicPr>
          <p:cNvPr id="1066" name="Google Shape;1066;p90"/>
          <p:cNvPicPr preferRelativeResize="0"/>
          <p:nvPr/>
        </p:nvPicPr>
        <p:blipFill rotWithShape="1">
          <a:blip r:embed="rId4">
            <a:alphaModFix/>
          </a:blip>
          <a:srcRect t="50005"/>
          <a:stretch/>
        </p:blipFill>
        <p:spPr>
          <a:xfrm>
            <a:off x="6205325" y="2423025"/>
            <a:ext cx="2687625" cy="189255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91"/>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Final Model</a:t>
            </a:r>
            <a:endParaRPr/>
          </a:p>
          <a:p>
            <a:pPr marL="0" lvl="0" indent="0" algn="r" rtl="0">
              <a:spcBef>
                <a:spcPts val="0"/>
              </a:spcBef>
              <a:spcAft>
                <a:spcPts val="0"/>
              </a:spcAft>
              <a:buNone/>
            </a:pPr>
            <a:endParaRPr/>
          </a:p>
        </p:txBody>
      </p:sp>
      <p:sp>
        <p:nvSpPr>
          <p:cNvPr id="1072" name="Google Shape;1072;p91"/>
          <p:cNvSpPr txBox="1">
            <a:spLocks noGrp="1"/>
          </p:cNvSpPr>
          <p:nvPr>
            <p:ph type="subTitle" idx="1"/>
          </p:nvPr>
        </p:nvSpPr>
        <p:spPr>
          <a:xfrm>
            <a:off x="329600" y="1071675"/>
            <a:ext cx="2883300" cy="32439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t>3 SimpleRNN layers with 128 units in each layer</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2 dropout layers in between each SimpleRNN layer with dropout rate of 0.3</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RMSProp learning rate at default value of  0.001</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Batch size 256</a:t>
            </a:r>
            <a:endParaRPr/>
          </a:p>
          <a:p>
            <a:pPr marL="457200" lvl="0" indent="0" algn="l" rtl="0">
              <a:spcBef>
                <a:spcPts val="0"/>
              </a:spcBef>
              <a:spcAft>
                <a:spcPts val="0"/>
              </a:spcAft>
              <a:buNone/>
            </a:pPr>
            <a:endParaRPr/>
          </a:p>
          <a:p>
            <a:pPr marL="457200" lvl="0" indent="-304800" algn="l" rtl="0">
              <a:spcBef>
                <a:spcPts val="0"/>
              </a:spcBef>
              <a:spcAft>
                <a:spcPts val="0"/>
              </a:spcAft>
              <a:buSzPts val="1200"/>
              <a:buChar char="●"/>
            </a:pPr>
            <a:r>
              <a:rPr lang="en"/>
              <a:t>50 epochs</a:t>
            </a:r>
            <a:endParaRPr/>
          </a:p>
        </p:txBody>
      </p:sp>
      <p:pic>
        <p:nvPicPr>
          <p:cNvPr id="1073" name="Google Shape;1073;p91"/>
          <p:cNvPicPr preferRelativeResize="0"/>
          <p:nvPr/>
        </p:nvPicPr>
        <p:blipFill>
          <a:blip r:embed="rId3">
            <a:alphaModFix/>
          </a:blip>
          <a:stretch>
            <a:fillRect/>
          </a:stretch>
        </p:blipFill>
        <p:spPr>
          <a:xfrm>
            <a:off x="3365300" y="1689850"/>
            <a:ext cx="5626299" cy="1011991"/>
          </a:xfrm>
          <a:prstGeom prst="rect">
            <a:avLst/>
          </a:prstGeom>
          <a:noFill/>
          <a:ln>
            <a:noFill/>
          </a:ln>
        </p:spPr>
      </p:pic>
      <p:pic>
        <p:nvPicPr>
          <p:cNvPr id="1074" name="Google Shape;1074;p91"/>
          <p:cNvPicPr preferRelativeResize="0"/>
          <p:nvPr/>
        </p:nvPicPr>
        <p:blipFill>
          <a:blip r:embed="rId4">
            <a:alphaModFix/>
          </a:blip>
          <a:stretch>
            <a:fillRect/>
          </a:stretch>
        </p:blipFill>
        <p:spPr>
          <a:xfrm>
            <a:off x="3365300" y="3035066"/>
            <a:ext cx="5626299" cy="7705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92"/>
          <p:cNvSpPr txBox="1">
            <a:spLocks noGrp="1"/>
          </p:cNvSpPr>
          <p:nvPr>
            <p:ph type="ctrTitle"/>
          </p:nvPr>
        </p:nvSpPr>
        <p:spPr>
          <a:xfrm flipH="1">
            <a:off x="2593950" y="182600"/>
            <a:ext cx="39561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Final Model</a:t>
            </a:r>
            <a:endParaRPr/>
          </a:p>
        </p:txBody>
      </p:sp>
      <p:sp>
        <p:nvSpPr>
          <p:cNvPr id="1080" name="Google Shape;1080;p92"/>
          <p:cNvSpPr txBox="1">
            <a:spLocks noGrp="1"/>
          </p:cNvSpPr>
          <p:nvPr>
            <p:ph type="subTitle" idx="1"/>
          </p:nvPr>
        </p:nvSpPr>
        <p:spPr>
          <a:xfrm>
            <a:off x="1579850" y="3449600"/>
            <a:ext cx="13653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Accuracy Graph</a:t>
            </a:r>
            <a:endParaRPr/>
          </a:p>
        </p:txBody>
      </p:sp>
      <p:sp>
        <p:nvSpPr>
          <p:cNvPr id="1081" name="Google Shape;1081;p92"/>
          <p:cNvSpPr txBox="1">
            <a:spLocks noGrp="1"/>
          </p:cNvSpPr>
          <p:nvPr>
            <p:ph type="subTitle" idx="1"/>
          </p:nvPr>
        </p:nvSpPr>
        <p:spPr>
          <a:xfrm>
            <a:off x="6413425" y="3449600"/>
            <a:ext cx="9969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Loss Graph</a:t>
            </a:r>
            <a:endParaRPr/>
          </a:p>
        </p:txBody>
      </p:sp>
      <p:pic>
        <p:nvPicPr>
          <p:cNvPr id="1082" name="Google Shape;1082;p92"/>
          <p:cNvPicPr preferRelativeResize="0"/>
          <p:nvPr/>
        </p:nvPicPr>
        <p:blipFill rotWithShape="1">
          <a:blip r:embed="rId3">
            <a:alphaModFix/>
          </a:blip>
          <a:srcRect b="49359"/>
          <a:stretch/>
        </p:blipFill>
        <p:spPr>
          <a:xfrm>
            <a:off x="820900" y="1186325"/>
            <a:ext cx="2883200" cy="2018325"/>
          </a:xfrm>
          <a:prstGeom prst="rect">
            <a:avLst/>
          </a:prstGeom>
          <a:noFill/>
          <a:ln>
            <a:noFill/>
          </a:ln>
        </p:spPr>
      </p:pic>
      <p:pic>
        <p:nvPicPr>
          <p:cNvPr id="1083" name="Google Shape;1083;p92"/>
          <p:cNvPicPr preferRelativeResize="0"/>
          <p:nvPr/>
        </p:nvPicPr>
        <p:blipFill rotWithShape="1">
          <a:blip r:embed="rId3">
            <a:alphaModFix/>
          </a:blip>
          <a:srcRect t="48631"/>
          <a:stretch/>
        </p:blipFill>
        <p:spPr>
          <a:xfrm>
            <a:off x="5470275" y="1171825"/>
            <a:ext cx="2883200" cy="20473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93"/>
          <p:cNvSpPr txBox="1">
            <a:spLocks noGrp="1"/>
          </p:cNvSpPr>
          <p:nvPr>
            <p:ph type="ctrTitle" idx="6"/>
          </p:nvPr>
        </p:nvSpPr>
        <p:spPr>
          <a:xfrm>
            <a:off x="3257407" y="2221206"/>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200"/>
              <a:t>Ben Aw Yong Keen Weng</a:t>
            </a:r>
            <a:endParaRPr sz="3200"/>
          </a:p>
        </p:txBody>
      </p:sp>
      <p:sp>
        <p:nvSpPr>
          <p:cNvPr id="1089" name="Google Shape;1089;p9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PART 1 (GROUP)</a:t>
            </a:r>
            <a:endParaRPr/>
          </a:p>
        </p:txBody>
      </p:sp>
      <p:sp>
        <p:nvSpPr>
          <p:cNvPr id="1090" name="Google Shape;1090;p93"/>
          <p:cNvSpPr txBox="1">
            <a:spLocks noGrp="1"/>
          </p:cNvSpPr>
          <p:nvPr>
            <p:ph type="title" idx="9"/>
          </p:nvPr>
        </p:nvSpPr>
        <p:spPr>
          <a:xfrm>
            <a:off x="2068757" y="204753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07</a:t>
            </a:r>
            <a:endParaRPr/>
          </a:p>
        </p:txBody>
      </p:sp>
      <p:grpSp>
        <p:nvGrpSpPr>
          <p:cNvPr id="1091" name="Google Shape;1091;p93"/>
          <p:cNvGrpSpPr/>
          <p:nvPr/>
        </p:nvGrpSpPr>
        <p:grpSpPr>
          <a:xfrm>
            <a:off x="5839966" y="2141259"/>
            <a:ext cx="400787" cy="390327"/>
            <a:chOff x="-55576850" y="3198125"/>
            <a:chExt cx="279625" cy="319025"/>
          </a:xfrm>
        </p:grpSpPr>
        <p:sp>
          <p:nvSpPr>
            <p:cNvPr id="1092" name="Google Shape;1092;p9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94"/>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Baseline Model</a:t>
            </a:r>
            <a:endParaRPr/>
          </a:p>
        </p:txBody>
      </p:sp>
      <p:sp>
        <p:nvSpPr>
          <p:cNvPr id="1101" name="Google Shape;1101;p94"/>
          <p:cNvSpPr txBox="1">
            <a:spLocks noGrp="1"/>
          </p:cNvSpPr>
          <p:nvPr>
            <p:ph type="subTitle" idx="1"/>
          </p:nvPr>
        </p:nvSpPr>
        <p:spPr>
          <a:xfrm>
            <a:off x="502200" y="3411325"/>
            <a:ext cx="3242100" cy="1133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b="1">
                <a:latin typeface="Roboto Condensed"/>
                <a:ea typeface="Roboto Condensed"/>
                <a:cs typeface="Roboto Condensed"/>
                <a:sym typeface="Roboto Condensed"/>
              </a:rPr>
              <a:t>One LSTM layer with 64 units</a:t>
            </a:r>
            <a:endParaRPr sz="1400" b="1">
              <a:latin typeface="Roboto Condensed"/>
              <a:ea typeface="Roboto Condensed"/>
              <a:cs typeface="Roboto Condensed"/>
              <a:sym typeface="Roboto Condensed"/>
            </a:endParaRPr>
          </a:p>
          <a:p>
            <a:pPr marL="457200" lvl="0" indent="-317500" algn="l" rtl="0">
              <a:spcBef>
                <a:spcPts val="1000"/>
              </a:spcBef>
              <a:spcAft>
                <a:spcPts val="0"/>
              </a:spcAft>
              <a:buSzPts val="1400"/>
              <a:buChar char="●"/>
            </a:pPr>
            <a:r>
              <a:rPr lang="en" sz="1400" b="1">
                <a:latin typeface="Roboto Condensed"/>
                <a:ea typeface="Roboto Condensed"/>
                <a:cs typeface="Roboto Condensed"/>
                <a:sym typeface="Roboto Condensed"/>
              </a:rPr>
              <a:t>Optimiser: RMSprop(1e-4)</a:t>
            </a:r>
            <a:endParaRPr sz="1400" b="1">
              <a:latin typeface="Roboto Condensed"/>
              <a:ea typeface="Roboto Condensed"/>
              <a:cs typeface="Roboto Condensed"/>
              <a:sym typeface="Roboto Condensed"/>
            </a:endParaRPr>
          </a:p>
          <a:p>
            <a:pPr marL="457200" lvl="0" indent="-317500" algn="l" rtl="0">
              <a:spcBef>
                <a:spcPts val="1000"/>
              </a:spcBef>
              <a:spcAft>
                <a:spcPts val="1000"/>
              </a:spcAft>
              <a:buSzPts val="1400"/>
              <a:buChar char="●"/>
            </a:pPr>
            <a:r>
              <a:rPr lang="en" sz="1400" b="1">
                <a:latin typeface="Roboto Condensed"/>
                <a:ea typeface="Roboto Condensed"/>
                <a:cs typeface="Roboto Condensed"/>
                <a:sym typeface="Roboto Condensed"/>
              </a:rPr>
              <a:t>Batch size: 8</a:t>
            </a:r>
            <a:endParaRPr sz="1400" b="1">
              <a:latin typeface="Roboto Condensed"/>
              <a:ea typeface="Roboto Condensed"/>
              <a:cs typeface="Roboto Condensed"/>
              <a:sym typeface="Roboto Condensed"/>
            </a:endParaRPr>
          </a:p>
        </p:txBody>
      </p:sp>
      <p:pic>
        <p:nvPicPr>
          <p:cNvPr id="1102" name="Google Shape;1102;p94"/>
          <p:cNvPicPr preferRelativeResize="0"/>
          <p:nvPr/>
        </p:nvPicPr>
        <p:blipFill>
          <a:blip r:embed="rId3">
            <a:alphaModFix/>
          </a:blip>
          <a:stretch>
            <a:fillRect/>
          </a:stretch>
        </p:blipFill>
        <p:spPr>
          <a:xfrm>
            <a:off x="502200" y="1255750"/>
            <a:ext cx="5399750" cy="1203425"/>
          </a:xfrm>
          <a:prstGeom prst="rect">
            <a:avLst/>
          </a:prstGeom>
          <a:noFill/>
          <a:ln>
            <a:noFill/>
          </a:ln>
        </p:spPr>
      </p:pic>
      <p:pic>
        <p:nvPicPr>
          <p:cNvPr id="1103" name="Google Shape;1103;p94"/>
          <p:cNvPicPr preferRelativeResize="0"/>
          <p:nvPr/>
        </p:nvPicPr>
        <p:blipFill>
          <a:blip r:embed="rId4">
            <a:alphaModFix/>
          </a:blip>
          <a:stretch>
            <a:fillRect/>
          </a:stretch>
        </p:blipFill>
        <p:spPr>
          <a:xfrm>
            <a:off x="502200" y="2542025"/>
            <a:ext cx="3111625" cy="562450"/>
          </a:xfrm>
          <a:prstGeom prst="rect">
            <a:avLst/>
          </a:prstGeom>
          <a:noFill/>
          <a:ln>
            <a:noFill/>
          </a:ln>
        </p:spPr>
      </p:pic>
      <p:pic>
        <p:nvPicPr>
          <p:cNvPr id="1104" name="Google Shape;1104;p94"/>
          <p:cNvPicPr preferRelativeResize="0"/>
          <p:nvPr/>
        </p:nvPicPr>
        <p:blipFill>
          <a:blip r:embed="rId5">
            <a:alphaModFix/>
          </a:blip>
          <a:stretch>
            <a:fillRect/>
          </a:stretch>
        </p:blipFill>
        <p:spPr>
          <a:xfrm>
            <a:off x="6372225" y="1242100"/>
            <a:ext cx="2314575" cy="31623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95"/>
          <p:cNvSpPr txBox="1">
            <a:spLocks noGrp="1"/>
          </p:cNvSpPr>
          <p:nvPr>
            <p:ph type="ctrTitle"/>
          </p:nvPr>
        </p:nvSpPr>
        <p:spPr>
          <a:xfrm flipH="1">
            <a:off x="2163750" y="194300"/>
            <a:ext cx="48165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Baseline Model</a:t>
            </a:r>
            <a:endParaRPr/>
          </a:p>
        </p:txBody>
      </p:sp>
      <p:sp>
        <p:nvSpPr>
          <p:cNvPr id="1110" name="Google Shape;1110;p95"/>
          <p:cNvSpPr txBox="1">
            <a:spLocks noGrp="1"/>
          </p:cNvSpPr>
          <p:nvPr>
            <p:ph type="subTitle" idx="1"/>
          </p:nvPr>
        </p:nvSpPr>
        <p:spPr>
          <a:xfrm>
            <a:off x="1550600" y="3449600"/>
            <a:ext cx="13653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Accuracy Graph</a:t>
            </a:r>
            <a:endParaRPr/>
          </a:p>
        </p:txBody>
      </p:sp>
      <p:sp>
        <p:nvSpPr>
          <p:cNvPr id="1111" name="Google Shape;1111;p95"/>
          <p:cNvSpPr txBox="1">
            <a:spLocks noGrp="1"/>
          </p:cNvSpPr>
          <p:nvPr>
            <p:ph type="subTitle" idx="1"/>
          </p:nvPr>
        </p:nvSpPr>
        <p:spPr>
          <a:xfrm>
            <a:off x="6413425" y="3449600"/>
            <a:ext cx="9969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Loss Graph</a:t>
            </a:r>
            <a:endParaRPr/>
          </a:p>
        </p:txBody>
      </p:sp>
      <p:pic>
        <p:nvPicPr>
          <p:cNvPr id="1112" name="Google Shape;1112;p95"/>
          <p:cNvPicPr preferRelativeResize="0"/>
          <p:nvPr/>
        </p:nvPicPr>
        <p:blipFill>
          <a:blip r:embed="rId3">
            <a:alphaModFix/>
          </a:blip>
          <a:stretch>
            <a:fillRect/>
          </a:stretch>
        </p:blipFill>
        <p:spPr>
          <a:xfrm>
            <a:off x="570575" y="1017200"/>
            <a:ext cx="3325343" cy="2280000"/>
          </a:xfrm>
          <a:prstGeom prst="rect">
            <a:avLst/>
          </a:prstGeom>
          <a:noFill/>
          <a:ln>
            <a:noFill/>
          </a:ln>
        </p:spPr>
      </p:pic>
      <p:pic>
        <p:nvPicPr>
          <p:cNvPr id="1113" name="Google Shape;1113;p95"/>
          <p:cNvPicPr preferRelativeResize="0"/>
          <p:nvPr/>
        </p:nvPicPr>
        <p:blipFill>
          <a:blip r:embed="rId4">
            <a:alphaModFix/>
          </a:blip>
          <a:stretch>
            <a:fillRect/>
          </a:stretch>
        </p:blipFill>
        <p:spPr>
          <a:xfrm>
            <a:off x="5185106" y="1017200"/>
            <a:ext cx="3453529" cy="2280000"/>
          </a:xfrm>
          <a:prstGeom prst="rect">
            <a:avLst/>
          </a:prstGeom>
          <a:noFill/>
          <a:ln>
            <a:noFill/>
          </a:ln>
        </p:spPr>
      </p:pic>
      <p:sp>
        <p:nvSpPr>
          <p:cNvPr id="1114" name="Google Shape;1114;p95"/>
          <p:cNvSpPr txBox="1"/>
          <p:nvPr/>
        </p:nvSpPr>
        <p:spPr>
          <a:xfrm>
            <a:off x="2736450" y="4257575"/>
            <a:ext cx="367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Condensed"/>
                <a:ea typeface="Roboto Condensed"/>
                <a:cs typeface="Roboto Condensed"/>
                <a:sym typeface="Roboto Condensed"/>
              </a:rPr>
              <a:t>Baseline Validation Accuracy: 0.829</a:t>
            </a:r>
            <a:endParaRPr b="1">
              <a:solidFill>
                <a:schemeClr val="lt1"/>
              </a:solidFill>
              <a:latin typeface="Roboto Condensed"/>
              <a:ea typeface="Roboto Condensed"/>
              <a:cs typeface="Roboto Condensed"/>
              <a:sym typeface="Roboto Condense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96"/>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Adding layers</a:t>
            </a:r>
            <a:endParaRPr/>
          </a:p>
        </p:txBody>
      </p:sp>
      <p:pic>
        <p:nvPicPr>
          <p:cNvPr id="1120" name="Google Shape;1120;p96"/>
          <p:cNvPicPr preferRelativeResize="0"/>
          <p:nvPr/>
        </p:nvPicPr>
        <p:blipFill>
          <a:blip r:embed="rId3">
            <a:alphaModFix/>
          </a:blip>
          <a:stretch>
            <a:fillRect/>
          </a:stretch>
        </p:blipFill>
        <p:spPr>
          <a:xfrm>
            <a:off x="502201" y="1115526"/>
            <a:ext cx="4972545" cy="1255675"/>
          </a:xfrm>
          <a:prstGeom prst="rect">
            <a:avLst/>
          </a:prstGeom>
          <a:noFill/>
          <a:ln>
            <a:noFill/>
          </a:ln>
        </p:spPr>
      </p:pic>
      <p:sp>
        <p:nvSpPr>
          <p:cNvPr id="1121" name="Google Shape;1121;p96"/>
          <p:cNvSpPr txBox="1"/>
          <p:nvPr/>
        </p:nvSpPr>
        <p:spPr>
          <a:xfrm>
            <a:off x="502200" y="3180400"/>
            <a:ext cx="3671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Condensed"/>
                <a:ea typeface="Roboto Condensed"/>
                <a:cs typeface="Roboto Condensed"/>
                <a:sym typeface="Roboto Condensed"/>
              </a:rPr>
              <a:t>Two LSTM layers with 64 units</a:t>
            </a:r>
            <a:endParaRPr b="1">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endParaRPr b="1">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r>
              <a:rPr lang="en" b="1">
                <a:solidFill>
                  <a:schemeClr val="lt1"/>
                </a:solidFill>
                <a:latin typeface="Roboto Condensed"/>
                <a:ea typeface="Roboto Condensed"/>
                <a:cs typeface="Roboto Condensed"/>
                <a:sym typeface="Roboto Condensed"/>
              </a:rPr>
              <a:t>Validation accuracy: 0.829</a:t>
            </a:r>
            <a:endParaRPr b="1">
              <a:solidFill>
                <a:schemeClr val="lt1"/>
              </a:solidFill>
              <a:latin typeface="Roboto Condensed"/>
              <a:ea typeface="Roboto Condensed"/>
              <a:cs typeface="Roboto Condensed"/>
              <a:sym typeface="Roboto Condensed"/>
            </a:endParaRPr>
          </a:p>
        </p:txBody>
      </p:sp>
      <p:pic>
        <p:nvPicPr>
          <p:cNvPr id="1122" name="Google Shape;1122;p96"/>
          <p:cNvPicPr preferRelativeResize="0"/>
          <p:nvPr/>
        </p:nvPicPr>
        <p:blipFill>
          <a:blip r:embed="rId4">
            <a:alphaModFix/>
          </a:blip>
          <a:stretch>
            <a:fillRect/>
          </a:stretch>
        </p:blipFill>
        <p:spPr>
          <a:xfrm>
            <a:off x="6031300" y="1090025"/>
            <a:ext cx="2655500" cy="370615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97"/>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Adding layers</a:t>
            </a:r>
            <a:endParaRPr/>
          </a:p>
        </p:txBody>
      </p:sp>
      <p:sp>
        <p:nvSpPr>
          <p:cNvPr id="1128" name="Google Shape;1128;p97"/>
          <p:cNvSpPr txBox="1"/>
          <p:nvPr/>
        </p:nvSpPr>
        <p:spPr>
          <a:xfrm>
            <a:off x="502200" y="3180400"/>
            <a:ext cx="3671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Condensed"/>
                <a:ea typeface="Roboto Condensed"/>
                <a:cs typeface="Roboto Condensed"/>
                <a:sym typeface="Roboto Condensed"/>
              </a:rPr>
              <a:t>Three LSTM layers with 64 units</a:t>
            </a:r>
            <a:endParaRPr b="1">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endParaRPr b="1">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r>
              <a:rPr lang="en" b="1">
                <a:solidFill>
                  <a:schemeClr val="lt1"/>
                </a:solidFill>
                <a:latin typeface="Roboto Condensed"/>
                <a:ea typeface="Roboto Condensed"/>
                <a:cs typeface="Roboto Condensed"/>
                <a:sym typeface="Roboto Condensed"/>
              </a:rPr>
              <a:t>Validation accuracy: 0.829</a:t>
            </a:r>
            <a:endParaRPr b="1">
              <a:solidFill>
                <a:schemeClr val="lt1"/>
              </a:solidFill>
              <a:latin typeface="Roboto Condensed"/>
              <a:ea typeface="Roboto Condensed"/>
              <a:cs typeface="Roboto Condensed"/>
              <a:sym typeface="Roboto Condensed"/>
            </a:endParaRPr>
          </a:p>
        </p:txBody>
      </p:sp>
      <p:pic>
        <p:nvPicPr>
          <p:cNvPr id="1129" name="Google Shape;1129;p97"/>
          <p:cNvPicPr preferRelativeResize="0"/>
          <p:nvPr/>
        </p:nvPicPr>
        <p:blipFill>
          <a:blip r:embed="rId3">
            <a:alphaModFix/>
          </a:blip>
          <a:stretch>
            <a:fillRect/>
          </a:stretch>
        </p:blipFill>
        <p:spPr>
          <a:xfrm>
            <a:off x="6031300" y="1090025"/>
            <a:ext cx="2655500" cy="3626733"/>
          </a:xfrm>
          <a:prstGeom prst="rect">
            <a:avLst/>
          </a:prstGeom>
          <a:noFill/>
          <a:ln>
            <a:noFill/>
          </a:ln>
        </p:spPr>
      </p:pic>
      <p:pic>
        <p:nvPicPr>
          <p:cNvPr id="1130" name="Google Shape;1130;p97"/>
          <p:cNvPicPr preferRelativeResize="0"/>
          <p:nvPr/>
        </p:nvPicPr>
        <p:blipFill>
          <a:blip r:embed="rId4">
            <a:alphaModFix/>
          </a:blip>
          <a:stretch>
            <a:fillRect/>
          </a:stretch>
        </p:blipFill>
        <p:spPr>
          <a:xfrm>
            <a:off x="502200" y="1115525"/>
            <a:ext cx="5037175" cy="14339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98"/>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Change LSTM Units</a:t>
            </a:r>
            <a:endParaRPr/>
          </a:p>
        </p:txBody>
      </p:sp>
      <p:sp>
        <p:nvSpPr>
          <p:cNvPr id="1136" name="Google Shape;1136;p98"/>
          <p:cNvSpPr txBox="1"/>
          <p:nvPr/>
        </p:nvSpPr>
        <p:spPr>
          <a:xfrm>
            <a:off x="502200" y="3180400"/>
            <a:ext cx="3671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Roboto Condensed"/>
                <a:ea typeface="Roboto Condensed"/>
                <a:cs typeface="Roboto Condensed"/>
                <a:sym typeface="Roboto Condensed"/>
              </a:rPr>
              <a:t>Two LSTM layers with 128 units</a:t>
            </a:r>
            <a:endParaRPr b="1">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endParaRPr b="1">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r>
              <a:rPr lang="en" b="1">
                <a:solidFill>
                  <a:schemeClr val="lt1"/>
                </a:solidFill>
                <a:latin typeface="Roboto Condensed"/>
                <a:ea typeface="Roboto Condensed"/>
                <a:cs typeface="Roboto Condensed"/>
                <a:sym typeface="Roboto Condensed"/>
              </a:rPr>
              <a:t>Validation accuracy: 0.8295</a:t>
            </a:r>
            <a:endParaRPr b="1">
              <a:solidFill>
                <a:schemeClr val="lt1"/>
              </a:solidFill>
              <a:latin typeface="Roboto Condensed"/>
              <a:ea typeface="Roboto Condensed"/>
              <a:cs typeface="Roboto Condensed"/>
              <a:sym typeface="Roboto Condensed"/>
            </a:endParaRPr>
          </a:p>
        </p:txBody>
      </p:sp>
      <p:pic>
        <p:nvPicPr>
          <p:cNvPr id="1137" name="Google Shape;1137;p98"/>
          <p:cNvPicPr preferRelativeResize="0"/>
          <p:nvPr/>
        </p:nvPicPr>
        <p:blipFill>
          <a:blip r:embed="rId3">
            <a:alphaModFix/>
          </a:blip>
          <a:stretch>
            <a:fillRect/>
          </a:stretch>
        </p:blipFill>
        <p:spPr>
          <a:xfrm>
            <a:off x="502200" y="1115525"/>
            <a:ext cx="5037174" cy="1270242"/>
          </a:xfrm>
          <a:prstGeom prst="rect">
            <a:avLst/>
          </a:prstGeom>
          <a:noFill/>
          <a:ln>
            <a:noFill/>
          </a:ln>
        </p:spPr>
      </p:pic>
      <p:pic>
        <p:nvPicPr>
          <p:cNvPr id="1138" name="Google Shape;1138;p98"/>
          <p:cNvPicPr preferRelativeResize="0"/>
          <p:nvPr/>
        </p:nvPicPr>
        <p:blipFill>
          <a:blip r:embed="rId4">
            <a:alphaModFix/>
          </a:blip>
          <a:stretch>
            <a:fillRect/>
          </a:stretch>
        </p:blipFill>
        <p:spPr>
          <a:xfrm>
            <a:off x="6252649" y="1115525"/>
            <a:ext cx="2642035" cy="372317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99"/>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Changing optimiser</a:t>
            </a:r>
            <a:endParaRPr/>
          </a:p>
        </p:txBody>
      </p:sp>
      <p:pic>
        <p:nvPicPr>
          <p:cNvPr id="1144" name="Google Shape;1144;p99"/>
          <p:cNvPicPr preferRelativeResize="0"/>
          <p:nvPr/>
        </p:nvPicPr>
        <p:blipFill>
          <a:blip r:embed="rId3">
            <a:alphaModFix/>
          </a:blip>
          <a:stretch>
            <a:fillRect/>
          </a:stretch>
        </p:blipFill>
        <p:spPr>
          <a:xfrm>
            <a:off x="682112" y="1954025"/>
            <a:ext cx="1894375" cy="2669574"/>
          </a:xfrm>
          <a:prstGeom prst="rect">
            <a:avLst/>
          </a:prstGeom>
          <a:noFill/>
          <a:ln>
            <a:noFill/>
          </a:ln>
        </p:spPr>
      </p:pic>
      <p:sp>
        <p:nvSpPr>
          <p:cNvPr id="1145" name="Google Shape;1145;p99"/>
          <p:cNvSpPr txBox="1"/>
          <p:nvPr/>
        </p:nvSpPr>
        <p:spPr>
          <a:xfrm>
            <a:off x="682038" y="1122725"/>
            <a:ext cx="1894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Condensed"/>
                <a:ea typeface="Roboto Condensed"/>
                <a:cs typeface="Roboto Condensed"/>
                <a:sym typeface="Roboto Condensed"/>
              </a:rPr>
              <a:t>RMSprop</a:t>
            </a:r>
            <a:endParaRPr b="1">
              <a:solidFill>
                <a:schemeClr val="dk1"/>
              </a:solidFill>
              <a:latin typeface="Roboto Condensed"/>
              <a:ea typeface="Roboto Condensed"/>
              <a:cs typeface="Roboto Condensed"/>
              <a:sym typeface="Roboto Condensed"/>
            </a:endParaRPr>
          </a:p>
          <a:p>
            <a:pPr marL="0" lvl="0" indent="0" algn="ctr" rtl="0">
              <a:spcBef>
                <a:spcPts val="0"/>
              </a:spcBef>
              <a:spcAft>
                <a:spcPts val="0"/>
              </a:spcAft>
              <a:buNone/>
            </a:pPr>
            <a:endParaRPr b="1">
              <a:solidFill>
                <a:schemeClr val="dk1"/>
              </a:solidFill>
              <a:latin typeface="Roboto Condensed"/>
              <a:ea typeface="Roboto Condensed"/>
              <a:cs typeface="Roboto Condensed"/>
              <a:sym typeface="Roboto Condensed"/>
            </a:endParaRPr>
          </a:p>
          <a:p>
            <a:pPr marL="0" lvl="0" indent="0" algn="ctr" rtl="0">
              <a:spcBef>
                <a:spcPts val="0"/>
              </a:spcBef>
              <a:spcAft>
                <a:spcPts val="0"/>
              </a:spcAft>
              <a:buNone/>
            </a:pPr>
            <a:r>
              <a:rPr lang="en" b="1">
                <a:solidFill>
                  <a:schemeClr val="dk1"/>
                </a:solidFill>
                <a:latin typeface="Roboto Condensed"/>
                <a:ea typeface="Roboto Condensed"/>
                <a:cs typeface="Roboto Condensed"/>
                <a:sym typeface="Roboto Condensed"/>
              </a:rPr>
              <a:t>Validation Acc: 0.8295</a:t>
            </a:r>
            <a:r>
              <a:rPr lang="en">
                <a:solidFill>
                  <a:schemeClr val="lt1"/>
                </a:solidFill>
                <a:latin typeface="Roboto Condensed"/>
                <a:ea typeface="Roboto Condensed"/>
                <a:cs typeface="Roboto Condensed"/>
                <a:sym typeface="Roboto Condensed"/>
              </a:rPr>
              <a:t> </a:t>
            </a:r>
            <a:endParaRPr>
              <a:solidFill>
                <a:schemeClr val="lt1"/>
              </a:solidFill>
              <a:latin typeface="Roboto Condensed"/>
              <a:ea typeface="Roboto Condensed"/>
              <a:cs typeface="Roboto Condensed"/>
              <a:sym typeface="Roboto Condensed"/>
            </a:endParaRPr>
          </a:p>
        </p:txBody>
      </p:sp>
      <p:pic>
        <p:nvPicPr>
          <p:cNvPr id="1146" name="Google Shape;1146;p99"/>
          <p:cNvPicPr preferRelativeResize="0"/>
          <p:nvPr/>
        </p:nvPicPr>
        <p:blipFill>
          <a:blip r:embed="rId4">
            <a:alphaModFix/>
          </a:blip>
          <a:stretch>
            <a:fillRect/>
          </a:stretch>
        </p:blipFill>
        <p:spPr>
          <a:xfrm>
            <a:off x="3624250" y="1954037"/>
            <a:ext cx="1895475" cy="2733675"/>
          </a:xfrm>
          <a:prstGeom prst="rect">
            <a:avLst/>
          </a:prstGeom>
          <a:noFill/>
          <a:ln>
            <a:noFill/>
          </a:ln>
        </p:spPr>
      </p:pic>
      <p:sp>
        <p:nvSpPr>
          <p:cNvPr id="1147" name="Google Shape;1147;p99"/>
          <p:cNvSpPr txBox="1"/>
          <p:nvPr/>
        </p:nvSpPr>
        <p:spPr>
          <a:xfrm>
            <a:off x="3624725" y="1122725"/>
            <a:ext cx="1894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Condensed"/>
                <a:ea typeface="Roboto Condensed"/>
                <a:cs typeface="Roboto Condensed"/>
                <a:sym typeface="Roboto Condensed"/>
              </a:rPr>
              <a:t>SGD</a:t>
            </a:r>
            <a:endParaRPr b="1">
              <a:solidFill>
                <a:schemeClr val="dk1"/>
              </a:solidFill>
              <a:latin typeface="Roboto Condensed"/>
              <a:ea typeface="Roboto Condensed"/>
              <a:cs typeface="Roboto Condensed"/>
              <a:sym typeface="Roboto Condensed"/>
            </a:endParaRPr>
          </a:p>
          <a:p>
            <a:pPr marL="0" lvl="0" indent="0" algn="ctr" rtl="0">
              <a:spcBef>
                <a:spcPts val="0"/>
              </a:spcBef>
              <a:spcAft>
                <a:spcPts val="0"/>
              </a:spcAft>
              <a:buNone/>
            </a:pPr>
            <a:endParaRPr b="1">
              <a:solidFill>
                <a:schemeClr val="dk1"/>
              </a:solidFill>
              <a:latin typeface="Roboto Condensed"/>
              <a:ea typeface="Roboto Condensed"/>
              <a:cs typeface="Roboto Condensed"/>
              <a:sym typeface="Roboto Condensed"/>
            </a:endParaRPr>
          </a:p>
          <a:p>
            <a:pPr marL="0" lvl="0" indent="0" algn="ctr" rtl="0">
              <a:spcBef>
                <a:spcPts val="0"/>
              </a:spcBef>
              <a:spcAft>
                <a:spcPts val="0"/>
              </a:spcAft>
              <a:buNone/>
            </a:pPr>
            <a:r>
              <a:rPr lang="en" b="1">
                <a:solidFill>
                  <a:schemeClr val="dk1"/>
                </a:solidFill>
                <a:latin typeface="Roboto Condensed"/>
                <a:ea typeface="Roboto Condensed"/>
                <a:cs typeface="Roboto Condensed"/>
                <a:sym typeface="Roboto Condensed"/>
              </a:rPr>
              <a:t>Validation Acc: 0.6607</a:t>
            </a:r>
            <a:endParaRPr>
              <a:solidFill>
                <a:schemeClr val="lt1"/>
              </a:solidFill>
              <a:latin typeface="Roboto Condensed"/>
              <a:ea typeface="Roboto Condensed"/>
              <a:cs typeface="Roboto Condensed"/>
              <a:sym typeface="Roboto Condensed"/>
            </a:endParaRPr>
          </a:p>
        </p:txBody>
      </p:sp>
      <p:sp>
        <p:nvSpPr>
          <p:cNvPr id="1148" name="Google Shape;1148;p99"/>
          <p:cNvSpPr txBox="1"/>
          <p:nvPr/>
        </p:nvSpPr>
        <p:spPr>
          <a:xfrm>
            <a:off x="6709500" y="1122725"/>
            <a:ext cx="1894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Condensed"/>
                <a:ea typeface="Roboto Condensed"/>
                <a:cs typeface="Roboto Condensed"/>
                <a:sym typeface="Roboto Condensed"/>
              </a:rPr>
              <a:t>Adam</a:t>
            </a:r>
            <a:endParaRPr b="1">
              <a:solidFill>
                <a:schemeClr val="dk1"/>
              </a:solidFill>
              <a:latin typeface="Roboto Condensed"/>
              <a:ea typeface="Roboto Condensed"/>
              <a:cs typeface="Roboto Condensed"/>
              <a:sym typeface="Roboto Condensed"/>
            </a:endParaRPr>
          </a:p>
          <a:p>
            <a:pPr marL="0" lvl="0" indent="0" algn="ctr" rtl="0">
              <a:spcBef>
                <a:spcPts val="0"/>
              </a:spcBef>
              <a:spcAft>
                <a:spcPts val="0"/>
              </a:spcAft>
              <a:buNone/>
            </a:pPr>
            <a:endParaRPr b="1">
              <a:solidFill>
                <a:schemeClr val="dk1"/>
              </a:solidFill>
              <a:latin typeface="Roboto Condensed"/>
              <a:ea typeface="Roboto Condensed"/>
              <a:cs typeface="Roboto Condensed"/>
              <a:sym typeface="Roboto Condensed"/>
            </a:endParaRPr>
          </a:p>
          <a:p>
            <a:pPr marL="0" lvl="0" indent="0" algn="ctr" rtl="0">
              <a:spcBef>
                <a:spcPts val="0"/>
              </a:spcBef>
              <a:spcAft>
                <a:spcPts val="0"/>
              </a:spcAft>
              <a:buNone/>
            </a:pPr>
            <a:r>
              <a:rPr lang="en" b="1">
                <a:solidFill>
                  <a:schemeClr val="dk1"/>
                </a:solidFill>
                <a:latin typeface="Roboto Condensed"/>
                <a:ea typeface="Roboto Condensed"/>
                <a:cs typeface="Roboto Condensed"/>
                <a:sym typeface="Roboto Condensed"/>
              </a:rPr>
              <a:t>Validation Acc: </a:t>
            </a:r>
            <a:r>
              <a:rPr lang="en" b="1">
                <a:solidFill>
                  <a:schemeClr val="dk1"/>
                </a:solidFill>
                <a:highlight>
                  <a:srgbClr val="00FF00"/>
                </a:highlight>
                <a:latin typeface="Roboto Condensed"/>
                <a:ea typeface="Roboto Condensed"/>
                <a:cs typeface="Roboto Condensed"/>
                <a:sym typeface="Roboto Condensed"/>
              </a:rPr>
              <a:t>0.8753</a:t>
            </a:r>
            <a:endParaRPr>
              <a:solidFill>
                <a:schemeClr val="dk1"/>
              </a:solidFill>
              <a:highlight>
                <a:srgbClr val="00FF00"/>
              </a:highlight>
              <a:latin typeface="Roboto Condensed"/>
              <a:ea typeface="Roboto Condensed"/>
              <a:cs typeface="Roboto Condensed"/>
              <a:sym typeface="Roboto Condensed"/>
            </a:endParaRPr>
          </a:p>
        </p:txBody>
      </p:sp>
      <p:pic>
        <p:nvPicPr>
          <p:cNvPr id="1149" name="Google Shape;1149;p99"/>
          <p:cNvPicPr preferRelativeResize="0"/>
          <p:nvPr/>
        </p:nvPicPr>
        <p:blipFill>
          <a:blip r:embed="rId5">
            <a:alphaModFix/>
          </a:blip>
          <a:stretch>
            <a:fillRect/>
          </a:stretch>
        </p:blipFill>
        <p:spPr>
          <a:xfrm>
            <a:off x="6632563" y="1954025"/>
            <a:ext cx="2048384" cy="2884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7"/>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Processing</a:t>
            </a:r>
            <a:endParaRPr/>
          </a:p>
          <a:p>
            <a:pPr marL="0" lvl="0" indent="0" algn="ctr" rtl="0">
              <a:spcBef>
                <a:spcPts val="0"/>
              </a:spcBef>
              <a:spcAft>
                <a:spcPts val="0"/>
              </a:spcAft>
              <a:buNone/>
            </a:pPr>
            <a:endParaRPr/>
          </a:p>
        </p:txBody>
      </p:sp>
      <p:sp>
        <p:nvSpPr>
          <p:cNvPr id="316" name="Google Shape;316;p37"/>
          <p:cNvSpPr txBox="1">
            <a:spLocks noGrp="1"/>
          </p:cNvSpPr>
          <p:nvPr>
            <p:ph type="subTitle" idx="1"/>
          </p:nvPr>
        </p:nvSpPr>
        <p:spPr>
          <a:xfrm>
            <a:off x="98075" y="1210300"/>
            <a:ext cx="3810900" cy="324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2"/>
                </a:solidFill>
              </a:rPr>
              <a:t>Data formatting and splitting</a:t>
            </a:r>
            <a:endParaRPr sz="1800">
              <a:solidFill>
                <a:schemeClr val="lt2"/>
              </a:solidFill>
            </a:endParaRPr>
          </a:p>
          <a:p>
            <a:pPr marL="457200" lvl="0" indent="-304800" algn="l" rtl="0">
              <a:spcBef>
                <a:spcPts val="0"/>
              </a:spcBef>
              <a:spcAft>
                <a:spcPts val="0"/>
              </a:spcAft>
              <a:buClr>
                <a:schemeClr val="lt2"/>
              </a:buClr>
              <a:buSzPts val="1200"/>
              <a:buChar char="-"/>
            </a:pPr>
            <a:r>
              <a:rPr lang="en">
                <a:solidFill>
                  <a:schemeClr val="lt2"/>
                </a:solidFill>
              </a:rPr>
              <a:t>Tokenize the whole dataset for reviews</a:t>
            </a:r>
            <a:endParaRPr>
              <a:solidFill>
                <a:schemeClr val="lt2"/>
              </a:solidFill>
            </a:endParaRPr>
          </a:p>
          <a:p>
            <a:pPr marL="457200" lvl="0" indent="-304800" algn="l" rtl="0">
              <a:spcBef>
                <a:spcPts val="0"/>
              </a:spcBef>
              <a:spcAft>
                <a:spcPts val="0"/>
              </a:spcAft>
              <a:buClr>
                <a:schemeClr val="lt2"/>
              </a:buClr>
              <a:buSzPts val="1200"/>
              <a:buChar char="-"/>
            </a:pPr>
            <a:r>
              <a:rPr lang="en">
                <a:solidFill>
                  <a:schemeClr val="lt2"/>
                </a:solidFill>
              </a:rPr>
              <a:t>Converts training reviews to sequences</a:t>
            </a:r>
            <a:endParaRPr>
              <a:solidFill>
                <a:schemeClr val="lt2"/>
              </a:solidFill>
            </a:endParaRPr>
          </a:p>
          <a:p>
            <a:pPr marL="457200" lvl="0" indent="-304800" algn="l" rtl="0">
              <a:spcBef>
                <a:spcPts val="0"/>
              </a:spcBef>
              <a:spcAft>
                <a:spcPts val="0"/>
              </a:spcAft>
              <a:buClr>
                <a:schemeClr val="lt2"/>
              </a:buClr>
              <a:buSzPts val="1200"/>
              <a:buChar char="-"/>
            </a:pPr>
            <a:r>
              <a:rPr lang="en">
                <a:solidFill>
                  <a:schemeClr val="lt2"/>
                </a:solidFill>
              </a:rPr>
              <a:t>Added padding to the sequences to make the reviews have equal length</a:t>
            </a:r>
            <a:endParaRPr>
              <a:solidFill>
                <a:schemeClr val="lt2"/>
              </a:solidFill>
            </a:endParaRPr>
          </a:p>
          <a:p>
            <a:pPr marL="457200" lvl="0" indent="-304800" algn="l" rtl="0">
              <a:spcBef>
                <a:spcPts val="0"/>
              </a:spcBef>
              <a:spcAft>
                <a:spcPts val="0"/>
              </a:spcAft>
              <a:buClr>
                <a:schemeClr val="lt2"/>
              </a:buClr>
              <a:buSzPts val="1200"/>
              <a:buChar char="-"/>
            </a:pPr>
            <a:r>
              <a:rPr lang="en">
                <a:solidFill>
                  <a:schemeClr val="lt2"/>
                </a:solidFill>
              </a:rPr>
              <a:t>Converted scores into numpy arrays, then into binary class matrixes</a:t>
            </a:r>
            <a:endParaRPr/>
          </a:p>
        </p:txBody>
      </p:sp>
      <p:pic>
        <p:nvPicPr>
          <p:cNvPr id="317" name="Google Shape;317;p37"/>
          <p:cNvPicPr preferRelativeResize="0"/>
          <p:nvPr/>
        </p:nvPicPr>
        <p:blipFill>
          <a:blip r:embed="rId3">
            <a:alphaModFix/>
          </a:blip>
          <a:stretch>
            <a:fillRect/>
          </a:stretch>
        </p:blipFill>
        <p:spPr>
          <a:xfrm>
            <a:off x="4061375" y="1267925"/>
            <a:ext cx="4930224" cy="3180314"/>
          </a:xfrm>
          <a:prstGeom prst="rect">
            <a:avLst/>
          </a:prstGeom>
          <a:noFill/>
          <a:ln>
            <a:noFill/>
          </a:ln>
        </p:spPr>
      </p:pic>
      <p:sp>
        <p:nvSpPr>
          <p:cNvPr id="318" name="Google Shape;318;p37"/>
          <p:cNvSpPr/>
          <p:nvPr/>
        </p:nvSpPr>
        <p:spPr>
          <a:xfrm>
            <a:off x="6133242" y="695261"/>
            <a:ext cx="330079" cy="33422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00"/>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Changing Learning Rate</a:t>
            </a:r>
            <a:endParaRPr/>
          </a:p>
        </p:txBody>
      </p:sp>
      <p:sp>
        <p:nvSpPr>
          <p:cNvPr id="1155" name="Google Shape;1155;p100"/>
          <p:cNvSpPr txBox="1"/>
          <p:nvPr/>
        </p:nvSpPr>
        <p:spPr>
          <a:xfrm>
            <a:off x="1816513" y="1122725"/>
            <a:ext cx="1894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Condensed"/>
                <a:ea typeface="Roboto Condensed"/>
                <a:cs typeface="Roboto Condensed"/>
                <a:sym typeface="Roboto Condensed"/>
              </a:rPr>
              <a:t>Adam (lr=1e-4)</a:t>
            </a:r>
            <a:endParaRPr b="1">
              <a:solidFill>
                <a:schemeClr val="dk1"/>
              </a:solidFill>
              <a:latin typeface="Roboto Condensed"/>
              <a:ea typeface="Roboto Condensed"/>
              <a:cs typeface="Roboto Condensed"/>
              <a:sym typeface="Roboto Condensed"/>
            </a:endParaRPr>
          </a:p>
          <a:p>
            <a:pPr marL="0" lvl="0" indent="0" algn="ctr" rtl="0">
              <a:spcBef>
                <a:spcPts val="0"/>
              </a:spcBef>
              <a:spcAft>
                <a:spcPts val="0"/>
              </a:spcAft>
              <a:buNone/>
            </a:pPr>
            <a:endParaRPr b="1">
              <a:solidFill>
                <a:schemeClr val="dk1"/>
              </a:solidFill>
              <a:latin typeface="Roboto Condensed"/>
              <a:ea typeface="Roboto Condensed"/>
              <a:cs typeface="Roboto Condensed"/>
              <a:sym typeface="Roboto Condensed"/>
            </a:endParaRPr>
          </a:p>
          <a:p>
            <a:pPr marL="0" lvl="0" indent="0" algn="ctr" rtl="0">
              <a:spcBef>
                <a:spcPts val="0"/>
              </a:spcBef>
              <a:spcAft>
                <a:spcPts val="0"/>
              </a:spcAft>
              <a:buNone/>
            </a:pPr>
            <a:r>
              <a:rPr lang="en" b="1">
                <a:solidFill>
                  <a:schemeClr val="dk1"/>
                </a:solidFill>
                <a:latin typeface="Roboto Condensed"/>
                <a:ea typeface="Roboto Condensed"/>
                <a:cs typeface="Roboto Condensed"/>
                <a:sym typeface="Roboto Condensed"/>
              </a:rPr>
              <a:t>Validation Acc: 0.8753</a:t>
            </a:r>
            <a:r>
              <a:rPr lang="en">
                <a:solidFill>
                  <a:schemeClr val="lt1"/>
                </a:solidFill>
                <a:latin typeface="Roboto Condensed"/>
                <a:ea typeface="Roboto Condensed"/>
                <a:cs typeface="Roboto Condensed"/>
                <a:sym typeface="Roboto Condensed"/>
              </a:rPr>
              <a:t> </a:t>
            </a:r>
            <a:endParaRPr>
              <a:solidFill>
                <a:schemeClr val="lt1"/>
              </a:solidFill>
              <a:latin typeface="Roboto Condensed"/>
              <a:ea typeface="Roboto Condensed"/>
              <a:cs typeface="Roboto Condensed"/>
              <a:sym typeface="Roboto Condensed"/>
            </a:endParaRPr>
          </a:p>
        </p:txBody>
      </p:sp>
      <p:sp>
        <p:nvSpPr>
          <p:cNvPr id="1156" name="Google Shape;1156;p100"/>
          <p:cNvSpPr txBox="1"/>
          <p:nvPr/>
        </p:nvSpPr>
        <p:spPr>
          <a:xfrm>
            <a:off x="5090675" y="1122725"/>
            <a:ext cx="1894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Condensed"/>
                <a:ea typeface="Roboto Condensed"/>
                <a:cs typeface="Roboto Condensed"/>
                <a:sym typeface="Roboto Condensed"/>
              </a:rPr>
              <a:t>Adam (lr=1e-3)</a:t>
            </a:r>
            <a:endParaRPr b="1">
              <a:solidFill>
                <a:schemeClr val="dk1"/>
              </a:solidFill>
              <a:latin typeface="Roboto Condensed"/>
              <a:ea typeface="Roboto Condensed"/>
              <a:cs typeface="Roboto Condensed"/>
              <a:sym typeface="Roboto Condensed"/>
            </a:endParaRPr>
          </a:p>
          <a:p>
            <a:pPr marL="0" lvl="0" indent="0" algn="ctr" rtl="0">
              <a:spcBef>
                <a:spcPts val="0"/>
              </a:spcBef>
              <a:spcAft>
                <a:spcPts val="0"/>
              </a:spcAft>
              <a:buNone/>
            </a:pPr>
            <a:endParaRPr b="1">
              <a:solidFill>
                <a:schemeClr val="dk1"/>
              </a:solidFill>
              <a:latin typeface="Roboto Condensed"/>
              <a:ea typeface="Roboto Condensed"/>
              <a:cs typeface="Roboto Condensed"/>
              <a:sym typeface="Roboto Condensed"/>
            </a:endParaRPr>
          </a:p>
          <a:p>
            <a:pPr marL="0" lvl="0" indent="0" algn="ctr" rtl="0">
              <a:spcBef>
                <a:spcPts val="0"/>
              </a:spcBef>
              <a:spcAft>
                <a:spcPts val="0"/>
              </a:spcAft>
              <a:buNone/>
            </a:pPr>
            <a:r>
              <a:rPr lang="en" b="1">
                <a:solidFill>
                  <a:schemeClr val="dk1"/>
                </a:solidFill>
                <a:latin typeface="Roboto Condensed"/>
                <a:ea typeface="Roboto Condensed"/>
                <a:cs typeface="Roboto Condensed"/>
                <a:sym typeface="Roboto Condensed"/>
              </a:rPr>
              <a:t>Validation Acc: </a:t>
            </a:r>
            <a:r>
              <a:rPr lang="en" b="1">
                <a:solidFill>
                  <a:schemeClr val="dk1"/>
                </a:solidFill>
                <a:highlight>
                  <a:srgbClr val="00FF00"/>
                </a:highlight>
                <a:latin typeface="Roboto Condensed"/>
                <a:ea typeface="Roboto Condensed"/>
                <a:cs typeface="Roboto Condensed"/>
                <a:sym typeface="Roboto Condensed"/>
              </a:rPr>
              <a:t>0.9012</a:t>
            </a:r>
            <a:endParaRPr>
              <a:solidFill>
                <a:schemeClr val="lt1"/>
              </a:solidFill>
              <a:highlight>
                <a:srgbClr val="00FF00"/>
              </a:highlight>
              <a:latin typeface="Roboto Condensed"/>
              <a:ea typeface="Roboto Condensed"/>
              <a:cs typeface="Roboto Condensed"/>
              <a:sym typeface="Roboto Condensed"/>
            </a:endParaRPr>
          </a:p>
        </p:txBody>
      </p:sp>
      <p:pic>
        <p:nvPicPr>
          <p:cNvPr id="1157" name="Google Shape;1157;p100"/>
          <p:cNvPicPr preferRelativeResize="0"/>
          <p:nvPr/>
        </p:nvPicPr>
        <p:blipFill>
          <a:blip r:embed="rId3">
            <a:alphaModFix/>
          </a:blip>
          <a:stretch>
            <a:fillRect/>
          </a:stretch>
        </p:blipFill>
        <p:spPr>
          <a:xfrm>
            <a:off x="1739575" y="1954025"/>
            <a:ext cx="2048384" cy="2884675"/>
          </a:xfrm>
          <a:prstGeom prst="rect">
            <a:avLst/>
          </a:prstGeom>
          <a:noFill/>
          <a:ln>
            <a:noFill/>
          </a:ln>
        </p:spPr>
      </p:pic>
      <p:pic>
        <p:nvPicPr>
          <p:cNvPr id="1158" name="Google Shape;1158;p100"/>
          <p:cNvPicPr preferRelativeResize="0"/>
          <p:nvPr/>
        </p:nvPicPr>
        <p:blipFill>
          <a:blip r:embed="rId4">
            <a:alphaModFix/>
          </a:blip>
          <a:stretch>
            <a:fillRect/>
          </a:stretch>
        </p:blipFill>
        <p:spPr>
          <a:xfrm>
            <a:off x="5054397" y="1954025"/>
            <a:ext cx="1967063" cy="288467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01"/>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Changing batch size</a:t>
            </a:r>
            <a:endParaRPr/>
          </a:p>
        </p:txBody>
      </p:sp>
      <p:pic>
        <p:nvPicPr>
          <p:cNvPr id="1164" name="Google Shape;1164;p101"/>
          <p:cNvPicPr preferRelativeResize="0"/>
          <p:nvPr/>
        </p:nvPicPr>
        <p:blipFill>
          <a:blip r:embed="rId3">
            <a:alphaModFix/>
          </a:blip>
          <a:stretch>
            <a:fillRect/>
          </a:stretch>
        </p:blipFill>
        <p:spPr>
          <a:xfrm>
            <a:off x="1780234" y="1954025"/>
            <a:ext cx="1967063" cy="2884674"/>
          </a:xfrm>
          <a:prstGeom prst="rect">
            <a:avLst/>
          </a:prstGeom>
          <a:noFill/>
          <a:ln>
            <a:noFill/>
          </a:ln>
        </p:spPr>
      </p:pic>
      <p:pic>
        <p:nvPicPr>
          <p:cNvPr id="1165" name="Google Shape;1165;p101"/>
          <p:cNvPicPr preferRelativeResize="0"/>
          <p:nvPr/>
        </p:nvPicPr>
        <p:blipFill>
          <a:blip r:embed="rId4">
            <a:alphaModFix/>
          </a:blip>
          <a:stretch>
            <a:fillRect/>
          </a:stretch>
        </p:blipFill>
        <p:spPr>
          <a:xfrm>
            <a:off x="5122674" y="1954024"/>
            <a:ext cx="2007184" cy="2884675"/>
          </a:xfrm>
          <a:prstGeom prst="rect">
            <a:avLst/>
          </a:prstGeom>
          <a:noFill/>
          <a:ln>
            <a:noFill/>
          </a:ln>
        </p:spPr>
      </p:pic>
      <p:sp>
        <p:nvSpPr>
          <p:cNvPr id="1166" name="Google Shape;1166;p101"/>
          <p:cNvSpPr txBox="1"/>
          <p:nvPr/>
        </p:nvSpPr>
        <p:spPr>
          <a:xfrm>
            <a:off x="1816513" y="1122725"/>
            <a:ext cx="1894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Condensed"/>
                <a:ea typeface="Roboto Condensed"/>
                <a:cs typeface="Roboto Condensed"/>
                <a:sym typeface="Roboto Condensed"/>
              </a:rPr>
              <a:t>Batch Size: 8</a:t>
            </a:r>
            <a:endParaRPr b="1">
              <a:solidFill>
                <a:schemeClr val="dk1"/>
              </a:solidFill>
              <a:latin typeface="Roboto Condensed"/>
              <a:ea typeface="Roboto Condensed"/>
              <a:cs typeface="Roboto Condensed"/>
              <a:sym typeface="Roboto Condensed"/>
            </a:endParaRPr>
          </a:p>
          <a:p>
            <a:pPr marL="0" lvl="0" indent="0" algn="ctr" rtl="0">
              <a:spcBef>
                <a:spcPts val="0"/>
              </a:spcBef>
              <a:spcAft>
                <a:spcPts val="0"/>
              </a:spcAft>
              <a:buNone/>
            </a:pPr>
            <a:endParaRPr b="1">
              <a:solidFill>
                <a:schemeClr val="dk1"/>
              </a:solidFill>
              <a:latin typeface="Roboto Condensed"/>
              <a:ea typeface="Roboto Condensed"/>
              <a:cs typeface="Roboto Condensed"/>
              <a:sym typeface="Roboto Condensed"/>
            </a:endParaRPr>
          </a:p>
          <a:p>
            <a:pPr marL="0" lvl="0" indent="0" algn="ctr" rtl="0">
              <a:spcBef>
                <a:spcPts val="0"/>
              </a:spcBef>
              <a:spcAft>
                <a:spcPts val="0"/>
              </a:spcAft>
              <a:buNone/>
            </a:pPr>
            <a:r>
              <a:rPr lang="en" b="1">
                <a:solidFill>
                  <a:schemeClr val="dk1"/>
                </a:solidFill>
                <a:latin typeface="Roboto Condensed"/>
                <a:ea typeface="Roboto Condensed"/>
                <a:cs typeface="Roboto Condensed"/>
                <a:sym typeface="Roboto Condensed"/>
              </a:rPr>
              <a:t>Validation Acc: 0.9012</a:t>
            </a:r>
            <a:r>
              <a:rPr lang="en">
                <a:solidFill>
                  <a:schemeClr val="lt1"/>
                </a:solidFill>
                <a:latin typeface="Roboto Condensed"/>
                <a:ea typeface="Roboto Condensed"/>
                <a:cs typeface="Roboto Condensed"/>
                <a:sym typeface="Roboto Condensed"/>
              </a:rPr>
              <a:t> </a:t>
            </a:r>
            <a:endParaRPr>
              <a:solidFill>
                <a:schemeClr val="lt1"/>
              </a:solidFill>
              <a:latin typeface="Roboto Condensed"/>
              <a:ea typeface="Roboto Condensed"/>
              <a:cs typeface="Roboto Condensed"/>
              <a:sym typeface="Roboto Condensed"/>
            </a:endParaRPr>
          </a:p>
        </p:txBody>
      </p:sp>
      <p:sp>
        <p:nvSpPr>
          <p:cNvPr id="1167" name="Google Shape;1167;p101"/>
          <p:cNvSpPr txBox="1"/>
          <p:nvPr/>
        </p:nvSpPr>
        <p:spPr>
          <a:xfrm>
            <a:off x="5090675" y="1122725"/>
            <a:ext cx="1894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Condensed"/>
                <a:ea typeface="Roboto Condensed"/>
                <a:cs typeface="Roboto Condensed"/>
                <a:sym typeface="Roboto Condensed"/>
              </a:rPr>
              <a:t>Batch Size: 32</a:t>
            </a:r>
            <a:endParaRPr b="1">
              <a:solidFill>
                <a:schemeClr val="dk1"/>
              </a:solidFill>
              <a:latin typeface="Roboto Condensed"/>
              <a:ea typeface="Roboto Condensed"/>
              <a:cs typeface="Roboto Condensed"/>
              <a:sym typeface="Roboto Condensed"/>
            </a:endParaRPr>
          </a:p>
          <a:p>
            <a:pPr marL="0" lvl="0" indent="0" algn="ctr" rtl="0">
              <a:spcBef>
                <a:spcPts val="0"/>
              </a:spcBef>
              <a:spcAft>
                <a:spcPts val="0"/>
              </a:spcAft>
              <a:buNone/>
            </a:pPr>
            <a:endParaRPr b="1">
              <a:solidFill>
                <a:schemeClr val="dk1"/>
              </a:solidFill>
              <a:latin typeface="Roboto Condensed"/>
              <a:ea typeface="Roboto Condensed"/>
              <a:cs typeface="Roboto Condensed"/>
              <a:sym typeface="Roboto Condensed"/>
            </a:endParaRPr>
          </a:p>
          <a:p>
            <a:pPr marL="0" lvl="0" indent="0" algn="ctr" rtl="0">
              <a:spcBef>
                <a:spcPts val="0"/>
              </a:spcBef>
              <a:spcAft>
                <a:spcPts val="0"/>
              </a:spcAft>
              <a:buNone/>
            </a:pPr>
            <a:r>
              <a:rPr lang="en" b="1">
                <a:solidFill>
                  <a:schemeClr val="dk1"/>
                </a:solidFill>
                <a:latin typeface="Roboto Condensed"/>
                <a:ea typeface="Roboto Condensed"/>
                <a:cs typeface="Roboto Condensed"/>
                <a:sym typeface="Roboto Condensed"/>
              </a:rPr>
              <a:t>Validation Acc: </a:t>
            </a:r>
            <a:r>
              <a:rPr lang="en" b="1">
                <a:solidFill>
                  <a:schemeClr val="dk1"/>
                </a:solidFill>
                <a:highlight>
                  <a:srgbClr val="00FF00"/>
                </a:highlight>
                <a:latin typeface="Roboto Condensed"/>
                <a:ea typeface="Roboto Condensed"/>
                <a:cs typeface="Roboto Condensed"/>
                <a:sym typeface="Roboto Condensed"/>
              </a:rPr>
              <a:t>0.9092</a:t>
            </a:r>
            <a:endParaRPr>
              <a:solidFill>
                <a:schemeClr val="lt1"/>
              </a:solidFill>
              <a:highlight>
                <a:srgbClr val="00FF00"/>
              </a:highlight>
              <a:latin typeface="Roboto Condensed"/>
              <a:ea typeface="Roboto Condensed"/>
              <a:cs typeface="Roboto Condensed"/>
              <a:sym typeface="Roboto Condense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102"/>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Adding Dropout</a:t>
            </a:r>
            <a:endParaRPr/>
          </a:p>
        </p:txBody>
      </p:sp>
      <p:sp>
        <p:nvSpPr>
          <p:cNvPr id="1173" name="Google Shape;1173;p102"/>
          <p:cNvSpPr txBox="1"/>
          <p:nvPr/>
        </p:nvSpPr>
        <p:spPr>
          <a:xfrm>
            <a:off x="540000" y="2328200"/>
            <a:ext cx="36711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Add Dropout to fix overfitting</a:t>
            </a:r>
            <a:endParaRPr>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Added Recurrent Dropout of 0.2 on all LSTM layers</a:t>
            </a:r>
            <a:endParaRPr>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a:solidFill>
                  <a:schemeClr val="lt1"/>
                </a:solidFill>
                <a:latin typeface="Roboto Condensed"/>
                <a:ea typeface="Roboto Condensed"/>
                <a:cs typeface="Roboto Condensed"/>
                <a:sym typeface="Roboto Condensed"/>
              </a:rPr>
              <a:t>Added Dropout layers of 0.2</a:t>
            </a:r>
            <a:endParaRPr>
              <a:solidFill>
                <a:schemeClr val="lt1"/>
              </a:solidFill>
              <a:latin typeface="Roboto Condensed"/>
              <a:ea typeface="Roboto Condensed"/>
              <a:cs typeface="Roboto Condensed"/>
              <a:sym typeface="Roboto Condensed"/>
            </a:endParaRPr>
          </a:p>
        </p:txBody>
      </p:sp>
      <p:pic>
        <p:nvPicPr>
          <p:cNvPr id="1174" name="Google Shape;1174;p102"/>
          <p:cNvPicPr preferRelativeResize="0"/>
          <p:nvPr/>
        </p:nvPicPr>
        <p:blipFill>
          <a:blip r:embed="rId3">
            <a:alphaModFix/>
          </a:blip>
          <a:stretch>
            <a:fillRect/>
          </a:stretch>
        </p:blipFill>
        <p:spPr>
          <a:xfrm>
            <a:off x="5331402" y="1122725"/>
            <a:ext cx="2549637" cy="371597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103"/>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Final Model</a:t>
            </a:r>
            <a:endParaRPr/>
          </a:p>
        </p:txBody>
      </p:sp>
      <p:pic>
        <p:nvPicPr>
          <p:cNvPr id="1180" name="Google Shape;1180;p103"/>
          <p:cNvPicPr preferRelativeResize="0"/>
          <p:nvPr/>
        </p:nvPicPr>
        <p:blipFill>
          <a:blip r:embed="rId3">
            <a:alphaModFix/>
          </a:blip>
          <a:stretch>
            <a:fillRect/>
          </a:stretch>
        </p:blipFill>
        <p:spPr>
          <a:xfrm>
            <a:off x="540000" y="1122727"/>
            <a:ext cx="5156799" cy="1608700"/>
          </a:xfrm>
          <a:prstGeom prst="rect">
            <a:avLst/>
          </a:prstGeom>
          <a:noFill/>
          <a:ln>
            <a:noFill/>
          </a:ln>
        </p:spPr>
      </p:pic>
      <p:sp>
        <p:nvSpPr>
          <p:cNvPr id="1181" name="Google Shape;1181;p103"/>
          <p:cNvSpPr txBox="1"/>
          <p:nvPr/>
        </p:nvSpPr>
        <p:spPr>
          <a:xfrm>
            <a:off x="502200" y="3180400"/>
            <a:ext cx="36711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oboto Condensed"/>
              <a:buChar char="●"/>
            </a:pPr>
            <a:r>
              <a:rPr lang="en" b="1">
                <a:solidFill>
                  <a:schemeClr val="lt1"/>
                </a:solidFill>
                <a:latin typeface="Roboto Condensed"/>
                <a:ea typeface="Roboto Condensed"/>
                <a:cs typeface="Roboto Condensed"/>
                <a:sym typeface="Roboto Condensed"/>
              </a:rPr>
              <a:t>Two LSTM layers with 128 units</a:t>
            </a:r>
            <a:endParaRPr b="1">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b="1">
                <a:solidFill>
                  <a:schemeClr val="lt1"/>
                </a:solidFill>
                <a:latin typeface="Roboto Condensed"/>
                <a:ea typeface="Roboto Condensed"/>
                <a:cs typeface="Roboto Condensed"/>
                <a:sym typeface="Roboto Condensed"/>
              </a:rPr>
              <a:t>Recurrent Dropout of 0.2</a:t>
            </a:r>
            <a:endParaRPr b="1">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b="1">
                <a:solidFill>
                  <a:schemeClr val="lt1"/>
                </a:solidFill>
                <a:latin typeface="Roboto Condensed"/>
                <a:ea typeface="Roboto Condensed"/>
                <a:cs typeface="Roboto Condensed"/>
                <a:sym typeface="Roboto Condensed"/>
              </a:rPr>
              <a:t>Dropout layers of 0.2</a:t>
            </a:r>
            <a:endParaRPr b="1">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b="1">
                <a:solidFill>
                  <a:schemeClr val="lt1"/>
                </a:solidFill>
                <a:latin typeface="Roboto Condensed"/>
                <a:ea typeface="Roboto Condensed"/>
                <a:cs typeface="Roboto Condensed"/>
                <a:sym typeface="Roboto Condensed"/>
              </a:rPr>
              <a:t>Optimiser: Adam with lr of 1e-3</a:t>
            </a:r>
            <a:endParaRPr b="1">
              <a:solidFill>
                <a:schemeClr val="lt1"/>
              </a:solidFill>
              <a:latin typeface="Roboto Condensed"/>
              <a:ea typeface="Roboto Condensed"/>
              <a:cs typeface="Roboto Condensed"/>
              <a:sym typeface="Roboto Condensed"/>
            </a:endParaRPr>
          </a:p>
          <a:p>
            <a:pPr marL="457200" lvl="0" indent="-317500" algn="l" rtl="0">
              <a:spcBef>
                <a:spcPts val="0"/>
              </a:spcBef>
              <a:spcAft>
                <a:spcPts val="0"/>
              </a:spcAft>
              <a:buClr>
                <a:schemeClr val="lt1"/>
              </a:buClr>
              <a:buSzPts val="1400"/>
              <a:buFont typeface="Roboto Condensed"/>
              <a:buChar char="●"/>
            </a:pPr>
            <a:r>
              <a:rPr lang="en" b="1">
                <a:solidFill>
                  <a:schemeClr val="lt1"/>
                </a:solidFill>
                <a:latin typeface="Roboto Condensed"/>
                <a:ea typeface="Roboto Condensed"/>
                <a:cs typeface="Roboto Condensed"/>
                <a:sym typeface="Roboto Condensed"/>
              </a:rPr>
              <a:t>Batch Size: 32</a:t>
            </a:r>
            <a:endParaRPr b="1">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endParaRPr b="1">
              <a:solidFill>
                <a:schemeClr val="lt1"/>
              </a:solidFill>
              <a:latin typeface="Roboto Condensed"/>
              <a:ea typeface="Roboto Condensed"/>
              <a:cs typeface="Roboto Condensed"/>
              <a:sym typeface="Roboto Condensed"/>
            </a:endParaRPr>
          </a:p>
          <a:p>
            <a:pPr marL="0" lvl="0" indent="0" algn="l" rtl="0">
              <a:spcBef>
                <a:spcPts val="0"/>
              </a:spcBef>
              <a:spcAft>
                <a:spcPts val="0"/>
              </a:spcAft>
              <a:buNone/>
            </a:pPr>
            <a:r>
              <a:rPr lang="en" b="1">
                <a:solidFill>
                  <a:schemeClr val="lt1"/>
                </a:solidFill>
                <a:latin typeface="Roboto Condensed"/>
                <a:ea typeface="Roboto Condensed"/>
                <a:cs typeface="Roboto Condensed"/>
                <a:sym typeface="Roboto Condensed"/>
              </a:rPr>
              <a:t>Final Validation Accuracy: </a:t>
            </a:r>
            <a:r>
              <a:rPr lang="en" b="1">
                <a:solidFill>
                  <a:srgbClr val="00FF00"/>
                </a:solidFill>
                <a:latin typeface="Roboto Condensed"/>
                <a:ea typeface="Roboto Condensed"/>
                <a:cs typeface="Roboto Condensed"/>
                <a:sym typeface="Roboto Condensed"/>
              </a:rPr>
              <a:t>0.9084</a:t>
            </a:r>
            <a:endParaRPr b="1">
              <a:solidFill>
                <a:srgbClr val="00FF00"/>
              </a:solidFill>
              <a:latin typeface="Roboto Condensed"/>
              <a:ea typeface="Roboto Condensed"/>
              <a:cs typeface="Roboto Condensed"/>
              <a:sym typeface="Roboto Condensed"/>
            </a:endParaRPr>
          </a:p>
          <a:p>
            <a:pPr marL="0" lvl="0" indent="0" algn="l" rtl="0">
              <a:spcBef>
                <a:spcPts val="0"/>
              </a:spcBef>
              <a:spcAft>
                <a:spcPts val="0"/>
              </a:spcAft>
              <a:buNone/>
            </a:pPr>
            <a:r>
              <a:rPr lang="en" b="1">
                <a:solidFill>
                  <a:schemeClr val="lt1"/>
                </a:solidFill>
                <a:latin typeface="Roboto Condensed"/>
                <a:ea typeface="Roboto Condensed"/>
                <a:cs typeface="Roboto Condensed"/>
                <a:sym typeface="Roboto Condensed"/>
              </a:rPr>
              <a:t>Test Accuracy: </a:t>
            </a:r>
            <a:r>
              <a:rPr lang="en" b="1">
                <a:solidFill>
                  <a:srgbClr val="00FF00"/>
                </a:solidFill>
                <a:latin typeface="Roboto Condensed"/>
                <a:ea typeface="Roboto Condensed"/>
                <a:cs typeface="Roboto Condensed"/>
                <a:sym typeface="Roboto Condensed"/>
              </a:rPr>
              <a:t>0.9057</a:t>
            </a:r>
            <a:endParaRPr b="1">
              <a:solidFill>
                <a:srgbClr val="00FF00"/>
              </a:solidFill>
              <a:latin typeface="Roboto Condensed"/>
              <a:ea typeface="Roboto Condensed"/>
              <a:cs typeface="Roboto Condensed"/>
              <a:sym typeface="Roboto Condensed"/>
            </a:endParaRPr>
          </a:p>
        </p:txBody>
      </p:sp>
      <p:pic>
        <p:nvPicPr>
          <p:cNvPr id="1182" name="Google Shape;1182;p103"/>
          <p:cNvPicPr preferRelativeResize="0"/>
          <p:nvPr/>
        </p:nvPicPr>
        <p:blipFill>
          <a:blip r:embed="rId4">
            <a:alphaModFix/>
          </a:blip>
          <a:stretch>
            <a:fillRect/>
          </a:stretch>
        </p:blipFill>
        <p:spPr>
          <a:xfrm>
            <a:off x="6054364" y="1122725"/>
            <a:ext cx="2549637" cy="371597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104"/>
          <p:cNvSpPr txBox="1">
            <a:spLocks noGrp="1"/>
          </p:cNvSpPr>
          <p:nvPr>
            <p:ph type="ctrTitle" idx="6"/>
          </p:nvPr>
        </p:nvSpPr>
        <p:spPr>
          <a:xfrm>
            <a:off x="3257407" y="2092306"/>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200"/>
              <a:t>Testing</a:t>
            </a:r>
            <a:endParaRPr sz="3200"/>
          </a:p>
        </p:txBody>
      </p:sp>
      <p:sp>
        <p:nvSpPr>
          <p:cNvPr id="1188" name="Google Shape;1188;p104"/>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PART 1 (GROUP)</a:t>
            </a:r>
            <a:endParaRPr/>
          </a:p>
        </p:txBody>
      </p:sp>
      <p:sp>
        <p:nvSpPr>
          <p:cNvPr id="1189" name="Google Shape;1189;p104"/>
          <p:cNvSpPr txBox="1">
            <a:spLocks noGrp="1"/>
          </p:cNvSpPr>
          <p:nvPr>
            <p:ph type="title" idx="9"/>
          </p:nvPr>
        </p:nvSpPr>
        <p:spPr>
          <a:xfrm>
            <a:off x="2068757" y="204753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08</a:t>
            </a:r>
            <a:endParaRPr/>
          </a:p>
        </p:txBody>
      </p:sp>
      <p:grpSp>
        <p:nvGrpSpPr>
          <p:cNvPr id="1190" name="Google Shape;1190;p104"/>
          <p:cNvGrpSpPr/>
          <p:nvPr/>
        </p:nvGrpSpPr>
        <p:grpSpPr>
          <a:xfrm>
            <a:off x="5321445" y="2217104"/>
            <a:ext cx="331721" cy="328203"/>
            <a:chOff x="946175" y="3619500"/>
            <a:chExt cx="296975" cy="293825"/>
          </a:xfrm>
        </p:grpSpPr>
        <p:sp>
          <p:nvSpPr>
            <p:cNvPr id="1191" name="Google Shape;1191;p10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0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0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0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0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0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105"/>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Testing Of Everyone’s Models</a:t>
            </a:r>
            <a:endParaRPr/>
          </a:p>
        </p:txBody>
      </p:sp>
      <p:pic>
        <p:nvPicPr>
          <p:cNvPr id="1202" name="Google Shape;1202;p105"/>
          <p:cNvPicPr preferRelativeResize="0"/>
          <p:nvPr/>
        </p:nvPicPr>
        <p:blipFill>
          <a:blip r:embed="rId3">
            <a:alphaModFix/>
          </a:blip>
          <a:stretch>
            <a:fillRect/>
          </a:stretch>
        </p:blipFill>
        <p:spPr>
          <a:xfrm>
            <a:off x="4053325" y="2464488"/>
            <a:ext cx="4864225" cy="1156850"/>
          </a:xfrm>
          <a:prstGeom prst="rect">
            <a:avLst/>
          </a:prstGeom>
          <a:noFill/>
          <a:ln>
            <a:noFill/>
          </a:ln>
        </p:spPr>
      </p:pic>
      <p:grpSp>
        <p:nvGrpSpPr>
          <p:cNvPr id="1203" name="Google Shape;1203;p105"/>
          <p:cNvGrpSpPr/>
          <p:nvPr/>
        </p:nvGrpSpPr>
        <p:grpSpPr>
          <a:xfrm>
            <a:off x="7450471" y="616154"/>
            <a:ext cx="331721" cy="328203"/>
            <a:chOff x="946175" y="3619500"/>
            <a:chExt cx="296975" cy="293825"/>
          </a:xfrm>
        </p:grpSpPr>
        <p:sp>
          <p:nvSpPr>
            <p:cNvPr id="1204" name="Google Shape;1204;p10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0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0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0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10" name="Google Shape;1210;p105"/>
          <p:cNvPicPr preferRelativeResize="0"/>
          <p:nvPr/>
        </p:nvPicPr>
        <p:blipFill>
          <a:blip r:embed="rId4">
            <a:alphaModFix/>
          </a:blip>
          <a:stretch>
            <a:fillRect/>
          </a:stretch>
        </p:blipFill>
        <p:spPr>
          <a:xfrm>
            <a:off x="626050" y="1815150"/>
            <a:ext cx="2905125" cy="404273"/>
          </a:xfrm>
          <a:prstGeom prst="rect">
            <a:avLst/>
          </a:prstGeom>
          <a:noFill/>
          <a:ln>
            <a:noFill/>
          </a:ln>
        </p:spPr>
      </p:pic>
      <p:pic>
        <p:nvPicPr>
          <p:cNvPr id="1211" name="Google Shape;1211;p105"/>
          <p:cNvPicPr preferRelativeResize="0"/>
          <p:nvPr/>
        </p:nvPicPr>
        <p:blipFill>
          <a:blip r:embed="rId5">
            <a:alphaModFix/>
          </a:blip>
          <a:stretch>
            <a:fillRect/>
          </a:stretch>
        </p:blipFill>
        <p:spPr>
          <a:xfrm>
            <a:off x="626050" y="2341100"/>
            <a:ext cx="2905125" cy="419100"/>
          </a:xfrm>
          <a:prstGeom prst="rect">
            <a:avLst/>
          </a:prstGeom>
          <a:noFill/>
          <a:ln>
            <a:noFill/>
          </a:ln>
        </p:spPr>
      </p:pic>
      <p:pic>
        <p:nvPicPr>
          <p:cNvPr id="1212" name="Google Shape;1212;p105"/>
          <p:cNvPicPr preferRelativeResize="0"/>
          <p:nvPr/>
        </p:nvPicPr>
        <p:blipFill>
          <a:blip r:embed="rId6">
            <a:alphaModFix/>
          </a:blip>
          <a:stretch>
            <a:fillRect/>
          </a:stretch>
        </p:blipFill>
        <p:spPr>
          <a:xfrm>
            <a:off x="626050" y="2869835"/>
            <a:ext cx="2905125" cy="423878"/>
          </a:xfrm>
          <a:prstGeom prst="rect">
            <a:avLst/>
          </a:prstGeom>
          <a:noFill/>
          <a:ln>
            <a:noFill/>
          </a:ln>
        </p:spPr>
      </p:pic>
      <p:pic>
        <p:nvPicPr>
          <p:cNvPr id="1213" name="Google Shape;1213;p105"/>
          <p:cNvPicPr preferRelativeResize="0"/>
          <p:nvPr/>
        </p:nvPicPr>
        <p:blipFill>
          <a:blip r:embed="rId7">
            <a:alphaModFix/>
          </a:blip>
          <a:stretch>
            <a:fillRect/>
          </a:stretch>
        </p:blipFill>
        <p:spPr>
          <a:xfrm>
            <a:off x="626050" y="3895100"/>
            <a:ext cx="2905125" cy="377650"/>
          </a:xfrm>
          <a:prstGeom prst="rect">
            <a:avLst/>
          </a:prstGeom>
          <a:noFill/>
          <a:ln>
            <a:noFill/>
          </a:ln>
        </p:spPr>
      </p:pic>
      <p:pic>
        <p:nvPicPr>
          <p:cNvPr id="1214" name="Google Shape;1214;p105"/>
          <p:cNvPicPr preferRelativeResize="0"/>
          <p:nvPr/>
        </p:nvPicPr>
        <p:blipFill>
          <a:blip r:embed="rId8">
            <a:alphaModFix/>
          </a:blip>
          <a:stretch>
            <a:fillRect/>
          </a:stretch>
        </p:blipFill>
        <p:spPr>
          <a:xfrm>
            <a:off x="626050" y="3403340"/>
            <a:ext cx="2905125" cy="37456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106"/>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Testing Of Best Model</a:t>
            </a:r>
            <a:endParaRPr dirty="0"/>
          </a:p>
        </p:txBody>
      </p:sp>
      <p:sp>
        <p:nvSpPr>
          <p:cNvPr id="1220" name="Google Shape;1220;p106"/>
          <p:cNvSpPr/>
          <p:nvPr/>
        </p:nvSpPr>
        <p:spPr>
          <a:xfrm rot="2700000">
            <a:off x="6076548" y="1573411"/>
            <a:ext cx="700197" cy="437203"/>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06"/>
          <p:cNvSpPr/>
          <p:nvPr/>
        </p:nvSpPr>
        <p:spPr>
          <a:xfrm rot="-7049853">
            <a:off x="625702" y="3708103"/>
            <a:ext cx="700193" cy="437199"/>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06"/>
          <p:cNvSpPr/>
          <p:nvPr/>
        </p:nvSpPr>
        <p:spPr>
          <a:xfrm rot="7604964">
            <a:off x="7597000" y="3791249"/>
            <a:ext cx="700198" cy="437203"/>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6"/>
          <p:cNvSpPr/>
          <p:nvPr/>
        </p:nvSpPr>
        <p:spPr>
          <a:xfrm rot="10800000">
            <a:off x="4167460" y="4177396"/>
            <a:ext cx="700200" cy="437201"/>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4" name="Google Shape;1224;p106"/>
          <p:cNvGrpSpPr/>
          <p:nvPr/>
        </p:nvGrpSpPr>
        <p:grpSpPr>
          <a:xfrm>
            <a:off x="6828779" y="630500"/>
            <a:ext cx="331721" cy="328203"/>
            <a:chOff x="946175" y="3619500"/>
            <a:chExt cx="296975" cy="293825"/>
          </a:xfrm>
        </p:grpSpPr>
        <p:sp>
          <p:nvSpPr>
            <p:cNvPr id="1225" name="Google Shape;1225;p10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10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0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31" name="Google Shape;1231;p106"/>
          <p:cNvPicPr preferRelativeResize="0"/>
          <p:nvPr/>
        </p:nvPicPr>
        <p:blipFill>
          <a:blip r:embed="rId3">
            <a:alphaModFix/>
          </a:blip>
          <a:stretch>
            <a:fillRect/>
          </a:stretch>
        </p:blipFill>
        <p:spPr>
          <a:xfrm>
            <a:off x="3278350" y="1093000"/>
            <a:ext cx="2719750" cy="1398025"/>
          </a:xfrm>
          <a:prstGeom prst="rect">
            <a:avLst/>
          </a:prstGeom>
          <a:noFill/>
          <a:ln>
            <a:noFill/>
          </a:ln>
        </p:spPr>
      </p:pic>
      <p:pic>
        <p:nvPicPr>
          <p:cNvPr id="1232" name="Google Shape;1232;p106"/>
          <p:cNvPicPr preferRelativeResize="0"/>
          <p:nvPr/>
        </p:nvPicPr>
        <p:blipFill>
          <a:blip r:embed="rId4">
            <a:alphaModFix/>
          </a:blip>
          <a:stretch>
            <a:fillRect/>
          </a:stretch>
        </p:blipFill>
        <p:spPr>
          <a:xfrm>
            <a:off x="6338725" y="2200512"/>
            <a:ext cx="2654727" cy="1398025"/>
          </a:xfrm>
          <a:prstGeom prst="rect">
            <a:avLst/>
          </a:prstGeom>
          <a:noFill/>
          <a:ln>
            <a:noFill/>
          </a:ln>
        </p:spPr>
      </p:pic>
      <p:pic>
        <p:nvPicPr>
          <p:cNvPr id="1233" name="Google Shape;1233;p106"/>
          <p:cNvPicPr preferRelativeResize="0"/>
          <p:nvPr/>
        </p:nvPicPr>
        <p:blipFill>
          <a:blip r:embed="rId5">
            <a:alphaModFix/>
          </a:blip>
          <a:stretch>
            <a:fillRect/>
          </a:stretch>
        </p:blipFill>
        <p:spPr>
          <a:xfrm>
            <a:off x="5029918" y="3831268"/>
            <a:ext cx="2370275" cy="1232550"/>
          </a:xfrm>
          <a:prstGeom prst="rect">
            <a:avLst/>
          </a:prstGeom>
          <a:noFill/>
          <a:ln>
            <a:noFill/>
          </a:ln>
        </p:spPr>
      </p:pic>
      <p:pic>
        <p:nvPicPr>
          <p:cNvPr id="1234" name="Google Shape;1234;p106"/>
          <p:cNvPicPr preferRelativeResize="0"/>
          <p:nvPr/>
        </p:nvPicPr>
        <p:blipFill>
          <a:blip r:embed="rId6">
            <a:alphaModFix/>
          </a:blip>
          <a:stretch>
            <a:fillRect/>
          </a:stretch>
        </p:blipFill>
        <p:spPr>
          <a:xfrm>
            <a:off x="1389525" y="3624526"/>
            <a:ext cx="2719750" cy="1424148"/>
          </a:xfrm>
          <a:prstGeom prst="rect">
            <a:avLst/>
          </a:prstGeom>
          <a:noFill/>
          <a:ln>
            <a:noFill/>
          </a:ln>
        </p:spPr>
      </p:pic>
      <p:pic>
        <p:nvPicPr>
          <p:cNvPr id="1235" name="Google Shape;1235;p106"/>
          <p:cNvPicPr preferRelativeResize="0"/>
          <p:nvPr/>
        </p:nvPicPr>
        <p:blipFill>
          <a:blip r:embed="rId7">
            <a:alphaModFix/>
          </a:blip>
          <a:stretch>
            <a:fillRect/>
          </a:stretch>
        </p:blipFill>
        <p:spPr>
          <a:xfrm>
            <a:off x="409600" y="2065967"/>
            <a:ext cx="2654726" cy="139615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07"/>
          <p:cNvSpPr txBox="1">
            <a:spLocks noGrp="1"/>
          </p:cNvSpPr>
          <p:nvPr>
            <p:ph type="ctrTitle" idx="6"/>
          </p:nvPr>
        </p:nvSpPr>
        <p:spPr>
          <a:xfrm>
            <a:off x="3257407" y="2086181"/>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200"/>
              <a:t>Conclusion</a:t>
            </a:r>
            <a:endParaRPr sz="3200"/>
          </a:p>
        </p:txBody>
      </p:sp>
      <p:sp>
        <p:nvSpPr>
          <p:cNvPr id="1241" name="Google Shape;1241;p107"/>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PART 1 (GROUP)</a:t>
            </a:r>
            <a:endParaRPr/>
          </a:p>
        </p:txBody>
      </p:sp>
      <p:sp>
        <p:nvSpPr>
          <p:cNvPr id="1242" name="Google Shape;1242;p107"/>
          <p:cNvSpPr txBox="1">
            <a:spLocks noGrp="1"/>
          </p:cNvSpPr>
          <p:nvPr>
            <p:ph type="title" idx="9"/>
          </p:nvPr>
        </p:nvSpPr>
        <p:spPr>
          <a:xfrm>
            <a:off x="2068757" y="204753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09</a:t>
            </a:r>
            <a:endParaRPr/>
          </a:p>
        </p:txBody>
      </p:sp>
      <p:grpSp>
        <p:nvGrpSpPr>
          <p:cNvPr id="1243" name="Google Shape;1243;p107"/>
          <p:cNvGrpSpPr/>
          <p:nvPr/>
        </p:nvGrpSpPr>
        <p:grpSpPr>
          <a:xfrm>
            <a:off x="5545322" y="2164081"/>
            <a:ext cx="341289" cy="344701"/>
            <a:chOff x="-37804925" y="3953450"/>
            <a:chExt cx="315075" cy="318225"/>
          </a:xfrm>
        </p:grpSpPr>
        <p:sp>
          <p:nvSpPr>
            <p:cNvPr id="1244" name="Google Shape;1244;p10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0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0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graphicFrame>
        <p:nvGraphicFramePr>
          <p:cNvPr id="1251" name="Google Shape;1251;p108"/>
          <p:cNvGraphicFramePr/>
          <p:nvPr/>
        </p:nvGraphicFramePr>
        <p:xfrm>
          <a:off x="132750" y="109350"/>
          <a:ext cx="8862425" cy="4851225"/>
        </p:xfrm>
        <a:graphic>
          <a:graphicData uri="http://schemas.openxmlformats.org/drawingml/2006/table">
            <a:tbl>
              <a:tblPr>
                <a:noFill/>
                <a:tableStyleId>{2747A411-5C1B-4D60-8214-08057023D7F2}</a:tableStyleId>
              </a:tblPr>
              <a:tblGrid>
                <a:gridCol w="1770500">
                  <a:extLst>
                    <a:ext uri="{9D8B030D-6E8A-4147-A177-3AD203B41FA5}">
                      <a16:colId xmlns:a16="http://schemas.microsoft.com/office/drawing/2014/main" val="20000"/>
                    </a:ext>
                  </a:extLst>
                </a:gridCol>
                <a:gridCol w="7091925">
                  <a:extLst>
                    <a:ext uri="{9D8B030D-6E8A-4147-A177-3AD203B41FA5}">
                      <a16:colId xmlns:a16="http://schemas.microsoft.com/office/drawing/2014/main" val="20001"/>
                    </a:ext>
                  </a:extLst>
                </a:gridCol>
              </a:tblGrid>
              <a:tr h="739800">
                <a:tc>
                  <a:txBody>
                    <a:bodyPr/>
                    <a:lstStyle/>
                    <a:p>
                      <a:pPr marL="0" lvl="0" indent="0" algn="ctr" rtl="0">
                        <a:spcBef>
                          <a:spcPts val="0"/>
                        </a:spcBef>
                        <a:spcAft>
                          <a:spcPts val="0"/>
                        </a:spcAft>
                        <a:buNone/>
                      </a:pPr>
                      <a:r>
                        <a:rPr lang="en" sz="2400" b="1">
                          <a:solidFill>
                            <a:schemeClr val="lt1"/>
                          </a:solidFill>
                          <a:latin typeface="Squada One"/>
                          <a:ea typeface="Squada One"/>
                          <a:cs typeface="Squada One"/>
                          <a:sym typeface="Squada One"/>
                        </a:rPr>
                        <a:t>Member</a:t>
                      </a:r>
                      <a:endParaRPr sz="2400" b="1">
                        <a:solidFill>
                          <a:schemeClr val="lt1"/>
                        </a:solidFill>
                        <a:latin typeface="Squada One"/>
                        <a:ea typeface="Squada One"/>
                        <a:cs typeface="Squada One"/>
                        <a:sym typeface="Squada One"/>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lt1"/>
                          </a:solidFill>
                          <a:latin typeface="Squada One"/>
                          <a:ea typeface="Squada One"/>
                          <a:cs typeface="Squada One"/>
                          <a:sym typeface="Squada One"/>
                        </a:rPr>
                        <a:t>Conclusion</a:t>
                      </a:r>
                      <a:endParaRPr sz="2400" b="1">
                        <a:solidFill>
                          <a:schemeClr val="lt1"/>
                        </a:solidFill>
                        <a:latin typeface="Squada One"/>
                        <a:ea typeface="Squada One"/>
                        <a:cs typeface="Squada One"/>
                        <a:sym typeface="Squada One"/>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814100">
                <a:tc>
                  <a:txBody>
                    <a:bodyPr/>
                    <a:lstStyle/>
                    <a:p>
                      <a:pPr marL="0" lvl="0" indent="0" algn="ctr" rtl="0">
                        <a:spcBef>
                          <a:spcPts val="0"/>
                        </a:spcBef>
                        <a:spcAft>
                          <a:spcPts val="0"/>
                        </a:spcAft>
                        <a:buNone/>
                      </a:pPr>
                      <a:r>
                        <a:rPr lang="en" b="1">
                          <a:solidFill>
                            <a:schemeClr val="lt1"/>
                          </a:solidFill>
                          <a:latin typeface="Roboto Condensed"/>
                          <a:ea typeface="Roboto Condensed"/>
                          <a:cs typeface="Roboto Condensed"/>
                          <a:sym typeface="Roboto Condensed"/>
                        </a:rPr>
                        <a:t>Edward</a:t>
                      </a:r>
                      <a:endParaRPr b="1">
                        <a:solidFill>
                          <a:schemeClr val="lt1"/>
                        </a:solidFill>
                        <a:latin typeface="Roboto Condensed"/>
                        <a:ea typeface="Roboto Condensed"/>
                        <a:cs typeface="Roboto Condensed"/>
                        <a:sym typeface="Roboto Condensed"/>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2"/>
                        </a:buClr>
                        <a:buSzPts val="1000"/>
                        <a:buChar char="❖"/>
                      </a:pPr>
                      <a:r>
                        <a:rPr lang="en" sz="1000">
                          <a:solidFill>
                            <a:schemeClr val="lt2"/>
                          </a:solidFill>
                          <a:latin typeface="Roboto Condensed"/>
                          <a:ea typeface="Roboto Condensed"/>
                          <a:cs typeface="Roboto Condensed"/>
                          <a:sym typeface="Roboto Condensed"/>
                        </a:rPr>
                        <a:t>Quite satisfied with a 0.845 test accuracy but could be further improved.</a:t>
                      </a:r>
                      <a:endParaRPr sz="1000">
                        <a:solidFill>
                          <a:schemeClr val="lt2"/>
                        </a:solidFill>
                        <a:latin typeface="Roboto Condensed"/>
                        <a:ea typeface="Roboto Condensed"/>
                        <a:cs typeface="Roboto Condensed"/>
                        <a:sym typeface="Roboto Condensed"/>
                      </a:endParaRPr>
                    </a:p>
                    <a:p>
                      <a:pPr marL="457200" lvl="0" indent="-292100" algn="l" rtl="0">
                        <a:spcBef>
                          <a:spcPts val="0"/>
                        </a:spcBef>
                        <a:spcAft>
                          <a:spcPts val="0"/>
                        </a:spcAft>
                        <a:buClr>
                          <a:schemeClr val="lt1"/>
                        </a:buClr>
                        <a:buSzPts val="1000"/>
                        <a:buFont typeface="Roboto Condensed"/>
                        <a:buChar char="❖"/>
                      </a:pPr>
                      <a:r>
                        <a:rPr lang="en" sz="1000">
                          <a:solidFill>
                            <a:schemeClr val="lt1"/>
                          </a:solidFill>
                          <a:latin typeface="Roboto Condensed"/>
                          <a:ea typeface="Roboto Condensed"/>
                          <a:cs typeface="Roboto Condensed"/>
                          <a:sym typeface="Roboto Condensed"/>
                        </a:rPr>
                        <a:t>Could have removed words with extremely low frequency for Group’s data cleaning</a:t>
                      </a:r>
                      <a:endParaRPr sz="1000">
                        <a:solidFill>
                          <a:schemeClr val="lt1"/>
                        </a:solidFill>
                        <a:latin typeface="Roboto Condensed"/>
                        <a:ea typeface="Roboto Condensed"/>
                        <a:cs typeface="Roboto Condensed"/>
                        <a:sym typeface="Roboto Condensed"/>
                      </a:endParaRPr>
                    </a:p>
                    <a:p>
                      <a:pPr marL="457200" lvl="0" indent="-292100" algn="l" rtl="0">
                        <a:spcBef>
                          <a:spcPts val="0"/>
                        </a:spcBef>
                        <a:spcAft>
                          <a:spcPts val="0"/>
                        </a:spcAft>
                        <a:buClr>
                          <a:schemeClr val="lt1"/>
                        </a:buClr>
                        <a:buSzPts val="1000"/>
                        <a:buFont typeface="Roboto Condensed"/>
                        <a:buChar char="❖"/>
                      </a:pPr>
                      <a:r>
                        <a:rPr lang="en" sz="1000">
                          <a:solidFill>
                            <a:schemeClr val="lt1"/>
                          </a:solidFill>
                          <a:latin typeface="Roboto Condensed"/>
                          <a:ea typeface="Roboto Condensed"/>
                          <a:cs typeface="Roboto Condensed"/>
                          <a:sym typeface="Roboto Condensed"/>
                        </a:rPr>
                        <a:t>Could have removed duplicates for Group’s data cleaning</a:t>
                      </a:r>
                      <a:endParaRPr sz="1000">
                        <a:solidFill>
                          <a:schemeClr val="lt2"/>
                        </a:solidFill>
                        <a:latin typeface="Roboto Condensed"/>
                        <a:ea typeface="Roboto Condensed"/>
                        <a:cs typeface="Roboto Condensed"/>
                        <a:sym typeface="Roboto Condensed"/>
                      </a:endParaRPr>
                    </a:p>
                    <a:p>
                      <a:pPr marL="457200" lvl="0" indent="-292100" algn="l" rtl="0">
                        <a:spcBef>
                          <a:spcPts val="0"/>
                        </a:spcBef>
                        <a:spcAft>
                          <a:spcPts val="0"/>
                        </a:spcAft>
                        <a:buClr>
                          <a:schemeClr val="lt2"/>
                        </a:buClr>
                        <a:buSzPts val="1000"/>
                        <a:buFont typeface="Roboto Condensed"/>
                        <a:buChar char="❖"/>
                      </a:pPr>
                      <a:r>
                        <a:rPr lang="en" sz="1000">
                          <a:solidFill>
                            <a:schemeClr val="lt2"/>
                          </a:solidFill>
                          <a:latin typeface="Roboto Condensed"/>
                          <a:ea typeface="Roboto Condensed"/>
                          <a:cs typeface="Roboto Condensed"/>
                          <a:sym typeface="Roboto Condensed"/>
                        </a:rPr>
                        <a:t>Could have tried out other layers such as conv1D, Maxpool1D, BiGRU, or BiLSTM layers</a:t>
                      </a:r>
                      <a:endParaRPr sz="1000">
                        <a:solidFill>
                          <a:schemeClr val="lt2"/>
                        </a:solidFill>
                        <a:latin typeface="Roboto Condensed"/>
                        <a:ea typeface="Roboto Condensed"/>
                        <a:cs typeface="Roboto Condensed"/>
                        <a:sym typeface="Roboto Condensed"/>
                      </a:endParaRPr>
                    </a:p>
                    <a:p>
                      <a:pPr marL="457200" lvl="0" indent="-292100" algn="l" rtl="0">
                        <a:spcBef>
                          <a:spcPts val="0"/>
                        </a:spcBef>
                        <a:spcAft>
                          <a:spcPts val="0"/>
                        </a:spcAft>
                        <a:buClr>
                          <a:schemeClr val="lt2"/>
                        </a:buClr>
                        <a:buSzPts val="1000"/>
                        <a:buFont typeface="Roboto Condensed"/>
                        <a:buChar char="❖"/>
                      </a:pPr>
                      <a:r>
                        <a:rPr lang="en" sz="1000">
                          <a:solidFill>
                            <a:schemeClr val="lt2"/>
                          </a:solidFill>
                          <a:latin typeface="Roboto Condensed"/>
                          <a:ea typeface="Roboto Condensed"/>
                          <a:cs typeface="Roboto Condensed"/>
                          <a:sym typeface="Roboto Condensed"/>
                        </a:rPr>
                        <a:t>Could have tested out other optimizers such as Adadelta, Adagrad, Adamax</a:t>
                      </a:r>
                      <a:endParaRPr sz="1000">
                        <a:solidFill>
                          <a:schemeClr val="lt2"/>
                        </a:solidFill>
                        <a:latin typeface="Roboto Condensed"/>
                        <a:ea typeface="Roboto Condensed"/>
                        <a:cs typeface="Roboto Condensed"/>
                        <a:sym typeface="Roboto Condensed"/>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814100">
                <a:tc>
                  <a:txBody>
                    <a:bodyPr/>
                    <a:lstStyle/>
                    <a:p>
                      <a:pPr marL="0" lvl="0" indent="0" algn="ctr" rtl="0">
                        <a:spcBef>
                          <a:spcPts val="0"/>
                        </a:spcBef>
                        <a:spcAft>
                          <a:spcPts val="0"/>
                        </a:spcAft>
                        <a:buNone/>
                      </a:pPr>
                      <a:r>
                        <a:rPr lang="en" b="1">
                          <a:solidFill>
                            <a:schemeClr val="lt1"/>
                          </a:solidFill>
                          <a:latin typeface="Roboto Condensed"/>
                          <a:ea typeface="Roboto Condensed"/>
                          <a:cs typeface="Roboto Condensed"/>
                          <a:sym typeface="Roboto Condensed"/>
                        </a:rPr>
                        <a:t>Dexter</a:t>
                      </a:r>
                      <a:endParaRPr b="1">
                        <a:solidFill>
                          <a:schemeClr val="lt1"/>
                        </a:solidFill>
                        <a:latin typeface="Roboto Condensed"/>
                        <a:ea typeface="Roboto Condensed"/>
                        <a:cs typeface="Roboto Condensed"/>
                        <a:sym typeface="Roboto Condensed"/>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Condensed"/>
                        <a:buChar char="●"/>
                      </a:pPr>
                      <a:r>
                        <a:rPr lang="en" sz="1000">
                          <a:solidFill>
                            <a:schemeClr val="lt1"/>
                          </a:solidFill>
                          <a:latin typeface="Roboto Condensed"/>
                          <a:ea typeface="Roboto Condensed"/>
                          <a:cs typeface="Roboto Condensed"/>
                          <a:sym typeface="Roboto Condensed"/>
                        </a:rPr>
                        <a:t>Satisfied with the 7% improvement and a final testing accuracy of 0.925</a:t>
                      </a:r>
                      <a:endParaRPr sz="1000">
                        <a:solidFill>
                          <a:schemeClr val="lt1"/>
                        </a:solidFill>
                        <a:latin typeface="Roboto Condensed"/>
                        <a:ea typeface="Roboto Condensed"/>
                        <a:cs typeface="Roboto Condensed"/>
                        <a:sym typeface="Roboto Condensed"/>
                      </a:endParaRPr>
                    </a:p>
                    <a:p>
                      <a:pPr marL="457200" lvl="0" indent="-292100" algn="l" rtl="0">
                        <a:spcBef>
                          <a:spcPts val="0"/>
                        </a:spcBef>
                        <a:spcAft>
                          <a:spcPts val="0"/>
                        </a:spcAft>
                        <a:buClr>
                          <a:schemeClr val="lt1"/>
                        </a:buClr>
                        <a:buSzPts val="1000"/>
                        <a:buFont typeface="Roboto Condensed"/>
                        <a:buChar char="●"/>
                      </a:pPr>
                      <a:r>
                        <a:rPr lang="en" sz="1000">
                          <a:solidFill>
                            <a:schemeClr val="lt1"/>
                          </a:solidFill>
                          <a:latin typeface="Roboto Condensed"/>
                          <a:ea typeface="Roboto Condensed"/>
                          <a:cs typeface="Roboto Condensed"/>
                          <a:sym typeface="Roboto Condensed"/>
                        </a:rPr>
                        <a:t>Could have started with stronger baseline model</a:t>
                      </a:r>
                      <a:endParaRPr sz="1000">
                        <a:solidFill>
                          <a:schemeClr val="lt1"/>
                        </a:solidFill>
                        <a:latin typeface="Roboto Condensed"/>
                        <a:ea typeface="Roboto Condensed"/>
                        <a:cs typeface="Roboto Condensed"/>
                        <a:sym typeface="Roboto Condensed"/>
                      </a:endParaRPr>
                    </a:p>
                    <a:p>
                      <a:pPr marL="457200" lvl="0" indent="-292100" algn="l" rtl="0">
                        <a:spcBef>
                          <a:spcPts val="0"/>
                        </a:spcBef>
                        <a:spcAft>
                          <a:spcPts val="0"/>
                        </a:spcAft>
                        <a:buClr>
                          <a:schemeClr val="lt1"/>
                        </a:buClr>
                        <a:buSzPts val="1000"/>
                        <a:buFont typeface="Roboto Condensed"/>
                        <a:buChar char="●"/>
                      </a:pPr>
                      <a:r>
                        <a:rPr lang="en" sz="1000">
                          <a:solidFill>
                            <a:schemeClr val="lt1"/>
                          </a:solidFill>
                          <a:latin typeface="Roboto Condensed"/>
                          <a:ea typeface="Roboto Condensed"/>
                          <a:cs typeface="Roboto Condensed"/>
                          <a:sym typeface="Roboto Condensed"/>
                        </a:rPr>
                        <a:t>Could have tried testing layer type first before optimizers</a:t>
                      </a:r>
                      <a:endParaRPr sz="1000">
                        <a:solidFill>
                          <a:schemeClr val="lt1"/>
                        </a:solidFill>
                        <a:latin typeface="Roboto Condensed"/>
                        <a:ea typeface="Roboto Condensed"/>
                        <a:cs typeface="Roboto Condensed"/>
                        <a:sym typeface="Roboto Condensed"/>
                      </a:endParaRPr>
                    </a:p>
                    <a:p>
                      <a:pPr marL="457200" lvl="0" indent="-292100" algn="l" rtl="0">
                        <a:spcBef>
                          <a:spcPts val="0"/>
                        </a:spcBef>
                        <a:spcAft>
                          <a:spcPts val="0"/>
                        </a:spcAft>
                        <a:buClr>
                          <a:schemeClr val="lt1"/>
                        </a:buClr>
                        <a:buSzPts val="1000"/>
                        <a:buFont typeface="Roboto Condensed"/>
                        <a:buChar char="●"/>
                      </a:pPr>
                      <a:r>
                        <a:rPr lang="en" sz="1000">
                          <a:solidFill>
                            <a:schemeClr val="lt1"/>
                          </a:solidFill>
                          <a:latin typeface="Roboto Condensed"/>
                          <a:ea typeface="Roboto Condensed"/>
                          <a:cs typeface="Roboto Condensed"/>
                          <a:sym typeface="Roboto Condensed"/>
                        </a:rPr>
                        <a:t>Could have removed words with extremely low frequency for Group’s data cleaning</a:t>
                      </a:r>
                      <a:endParaRPr sz="1000">
                        <a:solidFill>
                          <a:schemeClr val="lt1"/>
                        </a:solidFill>
                        <a:latin typeface="Roboto Condensed"/>
                        <a:ea typeface="Roboto Condensed"/>
                        <a:cs typeface="Roboto Condensed"/>
                        <a:sym typeface="Roboto Condensed"/>
                      </a:endParaRPr>
                    </a:p>
                    <a:p>
                      <a:pPr marL="457200" lvl="0" indent="-292100" algn="l" rtl="0">
                        <a:spcBef>
                          <a:spcPts val="0"/>
                        </a:spcBef>
                        <a:spcAft>
                          <a:spcPts val="0"/>
                        </a:spcAft>
                        <a:buClr>
                          <a:schemeClr val="lt1"/>
                        </a:buClr>
                        <a:buSzPts val="1000"/>
                        <a:buFont typeface="Roboto Condensed"/>
                        <a:buChar char="●"/>
                      </a:pPr>
                      <a:r>
                        <a:rPr lang="en" sz="1000">
                          <a:solidFill>
                            <a:schemeClr val="lt1"/>
                          </a:solidFill>
                          <a:latin typeface="Roboto Condensed"/>
                          <a:ea typeface="Roboto Condensed"/>
                          <a:cs typeface="Roboto Condensed"/>
                          <a:sym typeface="Roboto Condensed"/>
                        </a:rPr>
                        <a:t>Could have removed duplicates for Group’s data cleaning</a:t>
                      </a:r>
                      <a:endParaRPr>
                        <a:solidFill>
                          <a:schemeClr val="lt1"/>
                        </a:solidFill>
                        <a:latin typeface="Roboto Condensed"/>
                        <a:ea typeface="Roboto Condensed"/>
                        <a:cs typeface="Roboto Condensed"/>
                        <a:sym typeface="Roboto Condensed"/>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19800">
                <a:tc>
                  <a:txBody>
                    <a:bodyPr/>
                    <a:lstStyle/>
                    <a:p>
                      <a:pPr marL="0" lvl="0" indent="0" algn="ctr" rtl="0">
                        <a:spcBef>
                          <a:spcPts val="0"/>
                        </a:spcBef>
                        <a:spcAft>
                          <a:spcPts val="0"/>
                        </a:spcAft>
                        <a:buNone/>
                      </a:pPr>
                      <a:r>
                        <a:rPr lang="en" b="1">
                          <a:solidFill>
                            <a:schemeClr val="lt1"/>
                          </a:solidFill>
                          <a:latin typeface="Roboto Condensed"/>
                          <a:ea typeface="Roboto Condensed"/>
                          <a:cs typeface="Roboto Condensed"/>
                          <a:sym typeface="Roboto Condensed"/>
                        </a:rPr>
                        <a:t>Isha</a:t>
                      </a:r>
                      <a:endParaRPr b="1">
                        <a:solidFill>
                          <a:schemeClr val="lt1"/>
                        </a:solidFill>
                        <a:latin typeface="Roboto Condensed"/>
                        <a:ea typeface="Roboto Condensed"/>
                        <a:cs typeface="Roboto Condensed"/>
                        <a:sym typeface="Roboto Condensed"/>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Condensed"/>
                        <a:buChar char="❏"/>
                      </a:pPr>
                      <a:r>
                        <a:rPr lang="en" sz="1000">
                          <a:solidFill>
                            <a:schemeClr val="lt1"/>
                          </a:solidFill>
                          <a:latin typeface="Roboto Condensed"/>
                          <a:ea typeface="Roboto Condensed"/>
                          <a:cs typeface="Roboto Condensed"/>
                          <a:sym typeface="Roboto Condensed"/>
                        </a:rPr>
                        <a:t>0.837 accuracy left a lot of room for improvement</a:t>
                      </a:r>
                      <a:endParaRPr sz="1000">
                        <a:solidFill>
                          <a:schemeClr val="lt1"/>
                        </a:solidFill>
                        <a:latin typeface="Roboto Condensed"/>
                        <a:ea typeface="Roboto Condensed"/>
                        <a:cs typeface="Roboto Condensed"/>
                        <a:sym typeface="Roboto Condensed"/>
                      </a:endParaRPr>
                    </a:p>
                    <a:p>
                      <a:pPr marL="457200" lvl="0" indent="-292100" algn="l" rtl="0">
                        <a:spcBef>
                          <a:spcPts val="0"/>
                        </a:spcBef>
                        <a:spcAft>
                          <a:spcPts val="0"/>
                        </a:spcAft>
                        <a:buClr>
                          <a:schemeClr val="lt1"/>
                        </a:buClr>
                        <a:buSzPts val="1000"/>
                        <a:buFont typeface="Roboto Condensed"/>
                        <a:buChar char="❏"/>
                      </a:pPr>
                      <a:r>
                        <a:rPr lang="en" sz="1000">
                          <a:solidFill>
                            <a:schemeClr val="lt1"/>
                          </a:solidFill>
                          <a:latin typeface="Roboto Condensed"/>
                          <a:ea typeface="Roboto Condensed"/>
                          <a:cs typeface="Roboto Condensed"/>
                          <a:sym typeface="Roboto Condensed"/>
                        </a:rPr>
                        <a:t>could have experimented more with different types of layers</a:t>
                      </a:r>
                      <a:endParaRPr sz="1000">
                        <a:solidFill>
                          <a:schemeClr val="lt1"/>
                        </a:solidFill>
                        <a:latin typeface="Roboto Condensed"/>
                        <a:ea typeface="Roboto Condensed"/>
                        <a:cs typeface="Roboto Condensed"/>
                        <a:sym typeface="Roboto Condensed"/>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814100">
                <a:tc>
                  <a:txBody>
                    <a:bodyPr/>
                    <a:lstStyle/>
                    <a:p>
                      <a:pPr marL="0" lvl="0" indent="0" algn="ctr" rtl="0">
                        <a:spcBef>
                          <a:spcPts val="0"/>
                        </a:spcBef>
                        <a:spcAft>
                          <a:spcPts val="0"/>
                        </a:spcAft>
                        <a:buNone/>
                      </a:pPr>
                      <a:r>
                        <a:rPr lang="en" b="1">
                          <a:solidFill>
                            <a:schemeClr val="lt1"/>
                          </a:solidFill>
                          <a:latin typeface="Roboto Condensed"/>
                          <a:ea typeface="Roboto Condensed"/>
                          <a:cs typeface="Roboto Condensed"/>
                          <a:sym typeface="Roboto Condensed"/>
                        </a:rPr>
                        <a:t>Hiong Kai</a:t>
                      </a:r>
                      <a:endParaRPr b="1">
                        <a:solidFill>
                          <a:schemeClr val="lt1"/>
                        </a:solidFill>
                        <a:latin typeface="Roboto Condensed"/>
                        <a:ea typeface="Roboto Condensed"/>
                        <a:cs typeface="Roboto Condensed"/>
                        <a:sym typeface="Roboto Condensed"/>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Condensed"/>
                        <a:buChar char="➢"/>
                      </a:pPr>
                      <a:r>
                        <a:rPr lang="en" sz="1000">
                          <a:solidFill>
                            <a:schemeClr val="lt1"/>
                          </a:solidFill>
                          <a:latin typeface="Roboto Condensed"/>
                          <a:ea typeface="Roboto Condensed"/>
                          <a:cs typeface="Roboto Condensed"/>
                          <a:sym typeface="Roboto Condensed"/>
                        </a:rPr>
                        <a:t>Could have experimented with weight regularizers to reduce overfitting</a:t>
                      </a:r>
                      <a:endParaRPr sz="1000">
                        <a:solidFill>
                          <a:schemeClr val="lt1"/>
                        </a:solidFill>
                        <a:latin typeface="Roboto Condensed"/>
                        <a:ea typeface="Roboto Condensed"/>
                        <a:cs typeface="Roboto Condensed"/>
                        <a:sym typeface="Roboto Condensed"/>
                      </a:endParaRPr>
                    </a:p>
                    <a:p>
                      <a:pPr marL="457200" lvl="0" indent="-292100" algn="l" rtl="0">
                        <a:spcBef>
                          <a:spcPts val="0"/>
                        </a:spcBef>
                        <a:spcAft>
                          <a:spcPts val="0"/>
                        </a:spcAft>
                        <a:buClr>
                          <a:schemeClr val="lt1"/>
                        </a:buClr>
                        <a:buSzPts val="1000"/>
                        <a:buFont typeface="Roboto Condensed"/>
                        <a:buChar char="➢"/>
                      </a:pPr>
                      <a:r>
                        <a:rPr lang="en" sz="1000">
                          <a:solidFill>
                            <a:schemeClr val="lt1"/>
                          </a:solidFill>
                          <a:latin typeface="Roboto Condensed"/>
                          <a:ea typeface="Roboto Condensed"/>
                          <a:cs typeface="Roboto Condensed"/>
                          <a:sym typeface="Roboto Condensed"/>
                        </a:rPr>
                        <a:t>Could have used learning rate to improve model accuracy</a:t>
                      </a:r>
                      <a:endParaRPr sz="1000">
                        <a:solidFill>
                          <a:schemeClr val="lt1"/>
                        </a:solidFill>
                        <a:latin typeface="Roboto Condensed"/>
                        <a:ea typeface="Roboto Condensed"/>
                        <a:cs typeface="Roboto Condensed"/>
                        <a:sym typeface="Roboto Condensed"/>
                      </a:endParaRPr>
                    </a:p>
                    <a:p>
                      <a:pPr marL="457200" lvl="0" indent="-292100" algn="l" rtl="0">
                        <a:spcBef>
                          <a:spcPts val="0"/>
                        </a:spcBef>
                        <a:spcAft>
                          <a:spcPts val="0"/>
                        </a:spcAft>
                        <a:buClr>
                          <a:schemeClr val="lt1"/>
                        </a:buClr>
                        <a:buSzPts val="1000"/>
                        <a:buFont typeface="Roboto Condensed"/>
                        <a:buChar char="➢"/>
                      </a:pPr>
                      <a:r>
                        <a:rPr lang="en" sz="1000">
                          <a:solidFill>
                            <a:schemeClr val="lt1"/>
                          </a:solidFill>
                          <a:latin typeface="Roboto Condensed"/>
                          <a:ea typeface="Roboto Condensed"/>
                          <a:cs typeface="Roboto Condensed"/>
                          <a:sym typeface="Roboto Condensed"/>
                        </a:rPr>
                        <a:t>Could have tried using other layers including LSTM, GRU</a:t>
                      </a:r>
                      <a:endParaRPr sz="1000">
                        <a:solidFill>
                          <a:schemeClr val="lt1"/>
                        </a:solidFill>
                        <a:latin typeface="Roboto Condensed"/>
                        <a:ea typeface="Roboto Condensed"/>
                        <a:cs typeface="Roboto Condensed"/>
                        <a:sym typeface="Roboto Condensed"/>
                      </a:endParaRPr>
                    </a:p>
                    <a:p>
                      <a:pPr marL="457200" lvl="0" indent="-292100" algn="l" rtl="0">
                        <a:spcBef>
                          <a:spcPts val="0"/>
                        </a:spcBef>
                        <a:spcAft>
                          <a:spcPts val="0"/>
                        </a:spcAft>
                        <a:buClr>
                          <a:schemeClr val="lt1"/>
                        </a:buClr>
                        <a:buSzPts val="1000"/>
                        <a:buFont typeface="Roboto Condensed"/>
                        <a:buChar char="➢"/>
                      </a:pPr>
                      <a:r>
                        <a:rPr lang="en" sz="1000">
                          <a:solidFill>
                            <a:schemeClr val="lt1"/>
                          </a:solidFill>
                          <a:latin typeface="Roboto Condensed"/>
                          <a:ea typeface="Roboto Condensed"/>
                          <a:cs typeface="Roboto Condensed"/>
                          <a:sym typeface="Roboto Condensed"/>
                        </a:rPr>
                        <a:t>Could have changed the units in each layer to prevent overfitting</a:t>
                      </a:r>
                      <a:endParaRPr sz="1000">
                        <a:solidFill>
                          <a:schemeClr val="lt1"/>
                        </a:solidFill>
                        <a:latin typeface="Roboto Condensed"/>
                        <a:ea typeface="Roboto Condensed"/>
                        <a:cs typeface="Roboto Condensed"/>
                        <a:sym typeface="Roboto Condensed"/>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887825">
                <a:tc>
                  <a:txBody>
                    <a:bodyPr/>
                    <a:lstStyle/>
                    <a:p>
                      <a:pPr marL="0" lvl="0" indent="0" algn="ctr" rtl="0">
                        <a:spcBef>
                          <a:spcPts val="0"/>
                        </a:spcBef>
                        <a:spcAft>
                          <a:spcPts val="0"/>
                        </a:spcAft>
                        <a:buNone/>
                      </a:pPr>
                      <a:r>
                        <a:rPr lang="en" b="1">
                          <a:solidFill>
                            <a:schemeClr val="lt1"/>
                          </a:solidFill>
                          <a:latin typeface="Roboto Condensed"/>
                          <a:ea typeface="Roboto Condensed"/>
                          <a:cs typeface="Roboto Condensed"/>
                          <a:sym typeface="Roboto Condensed"/>
                        </a:rPr>
                        <a:t>Ben</a:t>
                      </a:r>
                      <a:endParaRPr b="1">
                        <a:solidFill>
                          <a:schemeClr val="lt1"/>
                        </a:solidFill>
                        <a:latin typeface="Roboto Condensed"/>
                        <a:ea typeface="Roboto Condensed"/>
                        <a:cs typeface="Roboto Condensed"/>
                        <a:sym typeface="Roboto Condensed"/>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457200" lvl="0" indent="-292100" algn="l" rtl="0">
                        <a:spcBef>
                          <a:spcPts val="0"/>
                        </a:spcBef>
                        <a:spcAft>
                          <a:spcPts val="0"/>
                        </a:spcAft>
                        <a:buClr>
                          <a:schemeClr val="lt1"/>
                        </a:buClr>
                        <a:buSzPts val="1000"/>
                        <a:buFont typeface="Roboto Condensed"/>
                        <a:buChar char="★"/>
                      </a:pPr>
                      <a:r>
                        <a:rPr lang="en" sz="1000">
                          <a:solidFill>
                            <a:schemeClr val="lt1"/>
                          </a:solidFill>
                          <a:latin typeface="Roboto Condensed"/>
                          <a:ea typeface="Roboto Condensed"/>
                          <a:cs typeface="Roboto Condensed"/>
                          <a:sym typeface="Roboto Condensed"/>
                        </a:rPr>
                        <a:t>Content with 0.9057 testing accuracy</a:t>
                      </a:r>
                      <a:endParaRPr sz="1000">
                        <a:solidFill>
                          <a:schemeClr val="lt1"/>
                        </a:solidFill>
                        <a:latin typeface="Roboto Condensed"/>
                        <a:ea typeface="Roboto Condensed"/>
                        <a:cs typeface="Roboto Condensed"/>
                        <a:sym typeface="Roboto Condensed"/>
                      </a:endParaRPr>
                    </a:p>
                    <a:p>
                      <a:pPr marL="457200" lvl="0" indent="-292100" algn="l" rtl="0">
                        <a:spcBef>
                          <a:spcPts val="0"/>
                        </a:spcBef>
                        <a:spcAft>
                          <a:spcPts val="0"/>
                        </a:spcAft>
                        <a:buClr>
                          <a:schemeClr val="lt1"/>
                        </a:buClr>
                        <a:buSzPts val="1000"/>
                        <a:buFont typeface="Roboto Condensed"/>
                        <a:buChar char="★"/>
                      </a:pPr>
                      <a:r>
                        <a:rPr lang="en" sz="1000">
                          <a:solidFill>
                            <a:schemeClr val="lt1"/>
                          </a:solidFill>
                          <a:latin typeface="Roboto Condensed"/>
                          <a:ea typeface="Roboto Condensed"/>
                          <a:cs typeface="Roboto Condensed"/>
                          <a:sym typeface="Roboto Condensed"/>
                        </a:rPr>
                        <a:t>Could have used other layers such as SimpleRNN, GRU, Conv1D, MaxPooling1D</a:t>
                      </a:r>
                      <a:endParaRPr sz="1000">
                        <a:solidFill>
                          <a:schemeClr val="lt1"/>
                        </a:solidFill>
                        <a:latin typeface="Roboto Condensed"/>
                        <a:ea typeface="Roboto Condensed"/>
                        <a:cs typeface="Roboto Condensed"/>
                        <a:sym typeface="Roboto Condensed"/>
                      </a:endParaRPr>
                    </a:p>
                    <a:p>
                      <a:pPr marL="457200" lvl="0" indent="-292100" algn="l" rtl="0">
                        <a:spcBef>
                          <a:spcPts val="0"/>
                        </a:spcBef>
                        <a:spcAft>
                          <a:spcPts val="0"/>
                        </a:spcAft>
                        <a:buClr>
                          <a:schemeClr val="lt1"/>
                        </a:buClr>
                        <a:buSzPts val="1000"/>
                        <a:buFont typeface="Roboto Condensed"/>
                        <a:buChar char="★"/>
                      </a:pPr>
                      <a:r>
                        <a:rPr lang="en" sz="1000">
                          <a:solidFill>
                            <a:schemeClr val="lt1"/>
                          </a:solidFill>
                          <a:latin typeface="Roboto Condensed"/>
                          <a:ea typeface="Roboto Condensed"/>
                          <a:cs typeface="Roboto Condensed"/>
                          <a:sym typeface="Roboto Condensed"/>
                        </a:rPr>
                        <a:t>Could have experimented with adding more LSTM layers</a:t>
                      </a:r>
                      <a:endParaRPr sz="1000">
                        <a:solidFill>
                          <a:schemeClr val="lt1"/>
                        </a:solidFill>
                        <a:latin typeface="Roboto Condensed"/>
                        <a:ea typeface="Roboto Condensed"/>
                        <a:cs typeface="Roboto Condensed"/>
                        <a:sym typeface="Roboto Condensed"/>
                      </a:endParaRPr>
                    </a:p>
                    <a:p>
                      <a:pPr marL="457200" lvl="0" indent="-292100" algn="l" rtl="0">
                        <a:spcBef>
                          <a:spcPts val="0"/>
                        </a:spcBef>
                        <a:spcAft>
                          <a:spcPts val="0"/>
                        </a:spcAft>
                        <a:buClr>
                          <a:schemeClr val="lt1"/>
                        </a:buClr>
                        <a:buSzPts val="1000"/>
                        <a:buFont typeface="Roboto Condensed"/>
                        <a:buChar char="★"/>
                      </a:pPr>
                      <a:r>
                        <a:rPr lang="en" sz="1000">
                          <a:solidFill>
                            <a:schemeClr val="lt1"/>
                          </a:solidFill>
                          <a:latin typeface="Roboto Condensed"/>
                          <a:ea typeface="Roboto Condensed"/>
                          <a:cs typeface="Roboto Condensed"/>
                          <a:sym typeface="Roboto Condensed"/>
                        </a:rPr>
                        <a:t>Could have added more dropout to further combat overfitting</a:t>
                      </a:r>
                      <a:endParaRPr sz="1000">
                        <a:solidFill>
                          <a:schemeClr val="lt1"/>
                        </a:solidFill>
                        <a:latin typeface="Roboto Condensed"/>
                        <a:ea typeface="Roboto Condensed"/>
                        <a:cs typeface="Roboto Condensed"/>
                        <a:sym typeface="Roboto Condensed"/>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109"/>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a:t>PART 2 </a:t>
            </a:r>
            <a:endParaRPr sz="5400"/>
          </a:p>
        </p:txBody>
      </p:sp>
      <p:sp>
        <p:nvSpPr>
          <p:cNvPr id="1257" name="Google Shape;1257;p109"/>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Individual</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8"/>
          <p:cNvSpPr txBox="1">
            <a:spLocks noGrp="1"/>
          </p:cNvSpPr>
          <p:nvPr>
            <p:ph type="ctrTitle" idx="6"/>
          </p:nvPr>
        </p:nvSpPr>
        <p:spPr>
          <a:xfrm>
            <a:off x="3257407" y="2221206"/>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200"/>
              <a:t>NEO REI SIANG EDWARD</a:t>
            </a:r>
            <a:endParaRPr sz="3200"/>
          </a:p>
        </p:txBody>
      </p:sp>
      <p:sp>
        <p:nvSpPr>
          <p:cNvPr id="324" name="Google Shape;324;p38"/>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PART 1 (GROUP)</a:t>
            </a:r>
            <a:endParaRPr/>
          </a:p>
        </p:txBody>
      </p:sp>
      <p:sp>
        <p:nvSpPr>
          <p:cNvPr id="325" name="Google Shape;325;p38"/>
          <p:cNvSpPr txBox="1">
            <a:spLocks noGrp="1"/>
          </p:cNvSpPr>
          <p:nvPr>
            <p:ph type="title" idx="9"/>
          </p:nvPr>
        </p:nvSpPr>
        <p:spPr>
          <a:xfrm>
            <a:off x="2068757" y="204753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03</a:t>
            </a:r>
            <a:endParaRPr/>
          </a:p>
        </p:txBody>
      </p:sp>
      <p:grpSp>
        <p:nvGrpSpPr>
          <p:cNvPr id="326" name="Google Shape;326;p38"/>
          <p:cNvGrpSpPr/>
          <p:nvPr/>
        </p:nvGrpSpPr>
        <p:grpSpPr>
          <a:xfrm>
            <a:off x="5839966" y="2141259"/>
            <a:ext cx="400787" cy="390327"/>
            <a:chOff x="-55576850" y="3198125"/>
            <a:chExt cx="279625" cy="319025"/>
          </a:xfrm>
        </p:grpSpPr>
        <p:sp>
          <p:nvSpPr>
            <p:cNvPr id="327" name="Google Shape;327;p3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10"/>
          <p:cNvSpPr txBox="1">
            <a:spLocks noGrp="1"/>
          </p:cNvSpPr>
          <p:nvPr>
            <p:ph type="ctrTitle"/>
          </p:nvPr>
        </p:nvSpPr>
        <p:spPr>
          <a:xfrm>
            <a:off x="1045675" y="155550"/>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Overview </a:t>
            </a:r>
            <a:endParaRPr dirty="0"/>
          </a:p>
        </p:txBody>
      </p:sp>
      <p:grpSp>
        <p:nvGrpSpPr>
          <p:cNvPr id="1263" name="Google Shape;1263;p110"/>
          <p:cNvGrpSpPr/>
          <p:nvPr/>
        </p:nvGrpSpPr>
        <p:grpSpPr>
          <a:xfrm>
            <a:off x="2895275" y="1779350"/>
            <a:ext cx="3175200" cy="3175200"/>
            <a:chOff x="2820225" y="891450"/>
            <a:chExt cx="3175200" cy="3175200"/>
          </a:xfrm>
        </p:grpSpPr>
        <p:sp>
          <p:nvSpPr>
            <p:cNvPr id="1264" name="Google Shape;1264;p110"/>
            <p:cNvSpPr/>
            <p:nvPr/>
          </p:nvSpPr>
          <p:spPr>
            <a:xfrm rot="10800000">
              <a:off x="2820225" y="891450"/>
              <a:ext cx="3175200" cy="3175200"/>
            </a:xfrm>
            <a:prstGeom prst="blockArc">
              <a:avLst>
                <a:gd name="adj1" fmla="val 5399801"/>
                <a:gd name="adj2" fmla="val 3012680"/>
                <a:gd name="adj3" fmla="val 6939"/>
              </a:avLst>
            </a:prstGeom>
            <a:solidFill>
              <a:srgbClr val="83E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10"/>
            <p:cNvSpPr/>
            <p:nvPr/>
          </p:nvSpPr>
          <p:spPr>
            <a:xfrm rot="10800000">
              <a:off x="3175023" y="1179900"/>
              <a:ext cx="450600" cy="450600"/>
            </a:xfrm>
            <a:prstGeom prst="rtTriangle">
              <a:avLst/>
            </a:prstGeom>
            <a:solidFill>
              <a:srgbClr val="83E3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110"/>
          <p:cNvGrpSpPr/>
          <p:nvPr/>
        </p:nvGrpSpPr>
        <p:grpSpPr>
          <a:xfrm>
            <a:off x="5149025" y="2823350"/>
            <a:ext cx="1332300" cy="914700"/>
            <a:chOff x="5130375" y="2422675"/>
            <a:chExt cx="1332300" cy="914700"/>
          </a:xfrm>
        </p:grpSpPr>
        <p:sp>
          <p:nvSpPr>
            <p:cNvPr id="1267" name="Google Shape;1267;p110"/>
            <p:cNvSpPr/>
            <p:nvPr/>
          </p:nvSpPr>
          <p:spPr>
            <a:xfrm>
              <a:off x="5130375" y="2707675"/>
              <a:ext cx="1332300" cy="629700"/>
            </a:xfrm>
            <a:prstGeom prst="rect">
              <a:avLst/>
            </a:prstGeom>
            <a:solidFill>
              <a:srgbClr val="1B786E"/>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Build and train a model to generate text automatically, character-by-character</a:t>
              </a:r>
              <a:endParaRPr>
                <a:solidFill>
                  <a:srgbClr val="FFFFFF"/>
                </a:solidFill>
              </a:endParaRPr>
            </a:p>
          </p:txBody>
        </p:sp>
        <p:sp>
          <p:nvSpPr>
            <p:cNvPr id="1268" name="Google Shape;1268;p110"/>
            <p:cNvSpPr/>
            <p:nvPr/>
          </p:nvSpPr>
          <p:spPr>
            <a:xfrm>
              <a:off x="5130375" y="2422675"/>
              <a:ext cx="1332300" cy="285000"/>
            </a:xfrm>
            <a:prstGeom prst="round1Rect">
              <a:avLst>
                <a:gd name="adj" fmla="val 50000"/>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Objective Of The Assignment</a:t>
              </a:r>
              <a:endParaRPr sz="800">
                <a:solidFill>
                  <a:srgbClr val="FFFFFF"/>
                </a:solidFill>
              </a:endParaRPr>
            </a:p>
          </p:txBody>
        </p:sp>
      </p:grpSp>
      <p:grpSp>
        <p:nvGrpSpPr>
          <p:cNvPr id="1269" name="Google Shape;1269;p110"/>
          <p:cNvGrpSpPr/>
          <p:nvPr/>
        </p:nvGrpSpPr>
        <p:grpSpPr>
          <a:xfrm>
            <a:off x="3816725" y="1109958"/>
            <a:ext cx="1332300" cy="1408455"/>
            <a:chOff x="3798075" y="709250"/>
            <a:chExt cx="1332300" cy="914700"/>
          </a:xfrm>
        </p:grpSpPr>
        <p:sp>
          <p:nvSpPr>
            <p:cNvPr id="1270" name="Google Shape;1270;p110"/>
            <p:cNvSpPr/>
            <p:nvPr/>
          </p:nvSpPr>
          <p:spPr>
            <a:xfrm>
              <a:off x="3798075" y="994250"/>
              <a:ext cx="1332300" cy="629700"/>
            </a:xfrm>
            <a:prstGeom prst="rect">
              <a:avLst/>
            </a:prstGeom>
            <a:solidFill>
              <a:srgbClr val="1B786E"/>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implement a recurrent neural network to create an english language character generator that is capable of building semi-coherent english sentences</a:t>
              </a:r>
              <a:endParaRPr>
                <a:solidFill>
                  <a:srgbClr val="FFFFFF"/>
                </a:solidFill>
              </a:endParaRPr>
            </a:p>
          </p:txBody>
        </p:sp>
        <p:sp>
          <p:nvSpPr>
            <p:cNvPr id="1271" name="Google Shape;1271;p110"/>
            <p:cNvSpPr/>
            <p:nvPr/>
          </p:nvSpPr>
          <p:spPr>
            <a:xfrm>
              <a:off x="3798075" y="709250"/>
              <a:ext cx="1332300" cy="285000"/>
            </a:xfrm>
            <a:prstGeom prst="round1Rect">
              <a:avLst>
                <a:gd name="adj" fmla="val 50000"/>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Problem Of The Assignment</a:t>
              </a:r>
              <a:endParaRPr sz="800">
                <a:solidFill>
                  <a:srgbClr val="FFFFFF"/>
                </a:solidFill>
              </a:endParaRPr>
            </a:p>
          </p:txBody>
        </p:sp>
      </p:grpSp>
      <p:grpSp>
        <p:nvGrpSpPr>
          <p:cNvPr id="1272" name="Google Shape;1272;p110"/>
          <p:cNvGrpSpPr/>
          <p:nvPr/>
        </p:nvGrpSpPr>
        <p:grpSpPr>
          <a:xfrm>
            <a:off x="2484425" y="2823350"/>
            <a:ext cx="1332300" cy="1693500"/>
            <a:chOff x="2465775" y="2422675"/>
            <a:chExt cx="1332300" cy="1693500"/>
          </a:xfrm>
        </p:grpSpPr>
        <p:sp>
          <p:nvSpPr>
            <p:cNvPr id="1273" name="Google Shape;1273;p110"/>
            <p:cNvSpPr/>
            <p:nvPr/>
          </p:nvSpPr>
          <p:spPr>
            <a:xfrm>
              <a:off x="2465775" y="2707675"/>
              <a:ext cx="1332300" cy="1408500"/>
            </a:xfrm>
            <a:prstGeom prst="rect">
              <a:avLst/>
            </a:prstGeom>
            <a:solidFill>
              <a:srgbClr val="1B786E"/>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load and clean data</a:t>
              </a:r>
              <a:endParaRPr sz="800">
                <a:solidFill>
                  <a:srgbClr val="FFFFFF"/>
                </a:solidFill>
                <a:latin typeface="Roboto"/>
                <a:ea typeface="Roboto"/>
                <a:cs typeface="Roboto"/>
                <a:sym typeface="Roboto"/>
              </a:endParaRPr>
            </a:p>
            <a:p>
              <a:pPr marL="0" lvl="0" indent="0" algn="l" rtl="0">
                <a:spcBef>
                  <a:spcPts val="0"/>
                </a:spcBef>
                <a:spcAft>
                  <a:spcPts val="0"/>
                </a:spcAft>
                <a:buNone/>
              </a:pPr>
              <a:endParaRPr sz="800">
                <a:solidFill>
                  <a:srgbClr val="FFFFFF"/>
                </a:solidFill>
                <a:latin typeface="Roboto"/>
                <a:ea typeface="Roboto"/>
                <a:cs typeface="Roboto"/>
                <a:sym typeface="Roboto"/>
              </a:endParaRPr>
            </a:p>
            <a:p>
              <a:pPr marL="0" lvl="0" indent="0" algn="l" rtl="0">
                <a:spcBef>
                  <a:spcPts val="0"/>
                </a:spcBef>
                <a:spcAft>
                  <a:spcPts val="0"/>
                </a:spcAft>
                <a:buNone/>
              </a:pPr>
              <a:r>
                <a:rPr lang="en" sz="800">
                  <a:solidFill>
                    <a:srgbClr val="FFFFFF"/>
                  </a:solidFill>
                  <a:latin typeface="Roboto"/>
                  <a:ea typeface="Roboto"/>
                  <a:cs typeface="Roboto"/>
                  <a:sym typeface="Roboto"/>
                </a:rPr>
                <a:t>Build and train model</a:t>
              </a:r>
              <a:endParaRPr sz="800">
                <a:solidFill>
                  <a:srgbClr val="FFFFFF"/>
                </a:solidFill>
                <a:latin typeface="Roboto"/>
                <a:ea typeface="Roboto"/>
                <a:cs typeface="Roboto"/>
                <a:sym typeface="Roboto"/>
              </a:endParaRPr>
            </a:p>
            <a:p>
              <a:pPr marL="0" lvl="0" indent="0" algn="l" rtl="0">
                <a:spcBef>
                  <a:spcPts val="0"/>
                </a:spcBef>
                <a:spcAft>
                  <a:spcPts val="0"/>
                </a:spcAft>
                <a:buNone/>
              </a:pPr>
              <a:endParaRPr sz="800">
                <a:solidFill>
                  <a:srgbClr val="FFFFFF"/>
                </a:solidFill>
                <a:latin typeface="Roboto"/>
                <a:ea typeface="Roboto"/>
                <a:cs typeface="Roboto"/>
                <a:sym typeface="Roboto"/>
              </a:endParaRPr>
            </a:p>
            <a:p>
              <a:pPr marL="0" lvl="0" indent="0" algn="l" rtl="0">
                <a:spcBef>
                  <a:spcPts val="0"/>
                </a:spcBef>
                <a:spcAft>
                  <a:spcPts val="0"/>
                </a:spcAft>
                <a:buNone/>
              </a:pPr>
              <a:r>
                <a:rPr lang="en" sz="800">
                  <a:solidFill>
                    <a:srgbClr val="FFFFFF"/>
                  </a:solidFill>
                  <a:latin typeface="Roboto"/>
                  <a:ea typeface="Roboto"/>
                  <a:cs typeface="Roboto"/>
                  <a:sym typeface="Roboto"/>
                </a:rPr>
                <a:t>Generate words with model</a:t>
              </a:r>
              <a:endParaRPr sz="800">
                <a:solidFill>
                  <a:srgbClr val="FFFFFF"/>
                </a:solidFill>
                <a:latin typeface="Roboto"/>
                <a:ea typeface="Roboto"/>
                <a:cs typeface="Roboto"/>
                <a:sym typeface="Roboto"/>
              </a:endParaRPr>
            </a:p>
            <a:p>
              <a:pPr marL="0" lvl="0" indent="0" algn="l" rtl="0">
                <a:spcBef>
                  <a:spcPts val="0"/>
                </a:spcBef>
                <a:spcAft>
                  <a:spcPts val="0"/>
                </a:spcAft>
                <a:buNone/>
              </a:pPr>
              <a:endParaRPr sz="800">
                <a:solidFill>
                  <a:srgbClr val="FFFFFF"/>
                </a:solidFill>
                <a:latin typeface="Roboto"/>
                <a:ea typeface="Roboto"/>
                <a:cs typeface="Roboto"/>
                <a:sym typeface="Roboto"/>
              </a:endParaRPr>
            </a:p>
            <a:p>
              <a:pPr marL="0" lvl="0" indent="0" algn="l" rtl="0">
                <a:spcBef>
                  <a:spcPts val="0"/>
                </a:spcBef>
                <a:spcAft>
                  <a:spcPts val="0"/>
                </a:spcAft>
                <a:buNone/>
              </a:pPr>
              <a:r>
                <a:rPr lang="en" sz="800">
                  <a:solidFill>
                    <a:srgbClr val="FFFFFF"/>
                  </a:solidFill>
                  <a:latin typeface="Roboto"/>
                  <a:ea typeface="Roboto"/>
                  <a:cs typeface="Roboto"/>
                  <a:sym typeface="Roboto"/>
                </a:rPr>
                <a:t>Follow Universal Machine Learning Workflow</a:t>
              </a:r>
              <a:endParaRPr sz="800">
                <a:solidFill>
                  <a:srgbClr val="FFFFFF"/>
                </a:solidFill>
                <a:latin typeface="Roboto"/>
                <a:ea typeface="Roboto"/>
                <a:cs typeface="Roboto"/>
                <a:sym typeface="Roboto"/>
              </a:endParaRPr>
            </a:p>
          </p:txBody>
        </p:sp>
        <p:sp>
          <p:nvSpPr>
            <p:cNvPr id="1274" name="Google Shape;1274;p110"/>
            <p:cNvSpPr/>
            <p:nvPr/>
          </p:nvSpPr>
          <p:spPr>
            <a:xfrm>
              <a:off x="2465775" y="2422675"/>
              <a:ext cx="1332300" cy="285000"/>
            </a:xfrm>
            <a:prstGeom prst="round1Rect">
              <a:avLst>
                <a:gd name="adj" fmla="val 50000"/>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Roboto"/>
                  <a:ea typeface="Roboto"/>
                  <a:cs typeface="Roboto"/>
                  <a:sym typeface="Roboto"/>
                </a:rPr>
                <a:t>Approach Of The Assignment</a:t>
              </a:r>
              <a:endParaRPr sz="800">
                <a:solidFill>
                  <a:srgbClr val="FFFFFF"/>
                </a:solidFill>
              </a:endParaRPr>
            </a:p>
          </p:txBody>
        </p:sp>
      </p:grpSp>
      <p:grpSp>
        <p:nvGrpSpPr>
          <p:cNvPr id="1275" name="Google Shape;1275;p110"/>
          <p:cNvGrpSpPr/>
          <p:nvPr/>
        </p:nvGrpSpPr>
        <p:grpSpPr>
          <a:xfrm>
            <a:off x="5301870" y="325131"/>
            <a:ext cx="330494" cy="331338"/>
            <a:chOff x="-1591550" y="3597475"/>
            <a:chExt cx="293825" cy="294575"/>
          </a:xfrm>
        </p:grpSpPr>
        <p:sp>
          <p:nvSpPr>
            <p:cNvPr id="1276" name="Google Shape;1276;p11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11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1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11"/>
          <p:cNvSpPr txBox="1">
            <a:spLocks noGrp="1"/>
          </p:cNvSpPr>
          <p:nvPr>
            <p:ph type="ctrTitle" idx="6"/>
          </p:nvPr>
        </p:nvSpPr>
        <p:spPr>
          <a:xfrm>
            <a:off x="3226732" y="2282856"/>
            <a:ext cx="262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200"/>
              <a:t>Neo Rei Siang Edward</a:t>
            </a:r>
            <a:endParaRPr sz="3200"/>
          </a:p>
        </p:txBody>
      </p:sp>
      <p:sp>
        <p:nvSpPr>
          <p:cNvPr id="1284" name="Google Shape;1284;p111"/>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PART 2 (Individual)</a:t>
            </a:r>
            <a:endParaRPr/>
          </a:p>
        </p:txBody>
      </p:sp>
      <p:sp>
        <p:nvSpPr>
          <p:cNvPr id="1285" name="Google Shape;1285;p111"/>
          <p:cNvSpPr txBox="1">
            <a:spLocks noGrp="1"/>
          </p:cNvSpPr>
          <p:nvPr>
            <p:ph type="title" idx="9"/>
          </p:nvPr>
        </p:nvSpPr>
        <p:spPr>
          <a:xfrm>
            <a:off x="2068757" y="2047531"/>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01</a:t>
            </a:r>
            <a:endParaRPr/>
          </a:p>
        </p:txBody>
      </p:sp>
      <p:grpSp>
        <p:nvGrpSpPr>
          <p:cNvPr id="1286" name="Google Shape;1286;p111"/>
          <p:cNvGrpSpPr/>
          <p:nvPr/>
        </p:nvGrpSpPr>
        <p:grpSpPr>
          <a:xfrm>
            <a:off x="5839966" y="2141259"/>
            <a:ext cx="400787" cy="390327"/>
            <a:chOff x="-55576850" y="3198125"/>
            <a:chExt cx="279625" cy="319025"/>
          </a:xfrm>
        </p:grpSpPr>
        <p:sp>
          <p:nvSpPr>
            <p:cNvPr id="1287" name="Google Shape;1287;p11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1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1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1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112"/>
          <p:cNvSpPr txBox="1">
            <a:spLocks noGrp="1"/>
          </p:cNvSpPr>
          <p:nvPr>
            <p:ph type="ctrTitle"/>
          </p:nvPr>
        </p:nvSpPr>
        <p:spPr>
          <a:xfrm flipH="1">
            <a:off x="499025" y="103369"/>
            <a:ext cx="80640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Data</a:t>
            </a:r>
            <a:endParaRPr/>
          </a:p>
        </p:txBody>
      </p:sp>
      <p:grpSp>
        <p:nvGrpSpPr>
          <p:cNvPr id="1296" name="Google Shape;1296;p112"/>
          <p:cNvGrpSpPr/>
          <p:nvPr/>
        </p:nvGrpSpPr>
        <p:grpSpPr>
          <a:xfrm>
            <a:off x="5019140" y="320967"/>
            <a:ext cx="327791" cy="334915"/>
            <a:chOff x="-24353875" y="3147725"/>
            <a:chExt cx="289875" cy="296175"/>
          </a:xfrm>
        </p:grpSpPr>
        <p:sp>
          <p:nvSpPr>
            <p:cNvPr id="1297" name="Google Shape;1297;p11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1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112"/>
          <p:cNvGrpSpPr/>
          <p:nvPr/>
        </p:nvGrpSpPr>
        <p:grpSpPr>
          <a:xfrm>
            <a:off x="323513" y="1986800"/>
            <a:ext cx="2952125" cy="1289700"/>
            <a:chOff x="323513" y="1986800"/>
            <a:chExt cx="2952125" cy="1289700"/>
          </a:xfrm>
        </p:grpSpPr>
        <p:sp>
          <p:nvSpPr>
            <p:cNvPr id="1300" name="Google Shape;1300;p112"/>
            <p:cNvSpPr txBox="1"/>
            <p:nvPr/>
          </p:nvSpPr>
          <p:spPr>
            <a:xfrm>
              <a:off x="323513" y="1986800"/>
              <a:ext cx="2124000"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lt1"/>
                  </a:solidFill>
                  <a:latin typeface="Roboto"/>
                  <a:ea typeface="Roboto"/>
                  <a:cs typeface="Roboto"/>
                  <a:sym typeface="Roboto"/>
                </a:rPr>
                <a:t>Data Loading</a:t>
              </a:r>
              <a:endParaRPr b="1">
                <a:solidFill>
                  <a:schemeClr val="lt1"/>
                </a:solidFill>
                <a:latin typeface="Roboto"/>
                <a:ea typeface="Roboto"/>
                <a:cs typeface="Roboto"/>
                <a:sym typeface="Roboto"/>
              </a:endParaRPr>
            </a:p>
            <a:p>
              <a:pPr marL="0" lvl="0" indent="0" algn="r" rtl="0">
                <a:spcBef>
                  <a:spcPts val="0"/>
                </a:spcBef>
                <a:spcAft>
                  <a:spcPts val="0"/>
                </a:spcAft>
                <a:buNone/>
              </a:pPr>
              <a:endParaRPr sz="1200" b="1">
                <a:solidFill>
                  <a:schemeClr val="lt1"/>
                </a:solidFill>
                <a:latin typeface="Roboto"/>
                <a:ea typeface="Roboto"/>
                <a:cs typeface="Roboto"/>
                <a:sym typeface="Roboto"/>
              </a:endParaRPr>
            </a:p>
            <a:p>
              <a:pPr marL="0" lvl="0" indent="0" algn="r" rtl="0">
                <a:spcBef>
                  <a:spcPts val="0"/>
                </a:spcBef>
                <a:spcAft>
                  <a:spcPts val="0"/>
                </a:spcAft>
                <a:buNone/>
              </a:pPr>
              <a:r>
                <a:rPr lang="en" sz="1000" b="1">
                  <a:solidFill>
                    <a:schemeClr val="lt1"/>
                  </a:solidFill>
                  <a:latin typeface="Roboto"/>
                  <a:ea typeface="Roboto"/>
                  <a:cs typeface="Roboto"/>
                  <a:sym typeface="Roboto"/>
                </a:rPr>
                <a:t>Text data is downloaded from mel. </a:t>
              </a:r>
              <a:endParaRPr sz="1000" b="1">
                <a:solidFill>
                  <a:schemeClr val="lt1"/>
                </a:solidFill>
                <a:latin typeface="Roboto"/>
                <a:ea typeface="Roboto"/>
                <a:cs typeface="Roboto"/>
                <a:sym typeface="Roboto"/>
              </a:endParaRPr>
            </a:p>
            <a:p>
              <a:pPr marL="0" lvl="0" indent="0" algn="r" rtl="0">
                <a:spcBef>
                  <a:spcPts val="1600"/>
                </a:spcBef>
                <a:spcAft>
                  <a:spcPts val="1600"/>
                </a:spcAft>
                <a:buNone/>
              </a:pPr>
              <a:r>
                <a:rPr lang="en" sz="1000" b="1">
                  <a:solidFill>
                    <a:schemeClr val="lt1"/>
                  </a:solidFill>
                  <a:latin typeface="Roboto"/>
                  <a:ea typeface="Roboto"/>
                  <a:cs typeface="Roboto"/>
                  <a:sym typeface="Roboto"/>
                </a:rPr>
                <a:t>File is opened and contents is saved into a variable</a:t>
              </a:r>
              <a:r>
                <a:rPr lang="en" sz="800">
                  <a:latin typeface="Roboto"/>
                  <a:ea typeface="Roboto"/>
                  <a:cs typeface="Roboto"/>
                  <a:sym typeface="Roboto"/>
                </a:rPr>
                <a:t>.</a:t>
              </a:r>
              <a:endParaRPr sz="800" b="1">
                <a:latin typeface="Roboto"/>
                <a:ea typeface="Roboto"/>
                <a:cs typeface="Roboto"/>
                <a:sym typeface="Roboto"/>
              </a:endParaRPr>
            </a:p>
          </p:txBody>
        </p:sp>
        <p:cxnSp>
          <p:nvCxnSpPr>
            <p:cNvPr id="1301" name="Google Shape;1301;p112"/>
            <p:cNvCxnSpPr/>
            <p:nvPr/>
          </p:nvCxnSpPr>
          <p:spPr>
            <a:xfrm rot="10800000">
              <a:off x="2642038" y="2647950"/>
              <a:ext cx="633600" cy="0"/>
            </a:xfrm>
            <a:prstGeom prst="straightConnector1">
              <a:avLst/>
            </a:prstGeom>
            <a:noFill/>
            <a:ln w="9525" cap="flat" cmpd="sng">
              <a:solidFill>
                <a:srgbClr val="249C90"/>
              </a:solidFill>
              <a:prstDash val="solid"/>
              <a:round/>
              <a:headEnd type="none" w="sm" len="sm"/>
              <a:tailEnd type="oval" w="med" len="med"/>
            </a:ln>
          </p:spPr>
        </p:cxnSp>
      </p:grpSp>
      <p:grpSp>
        <p:nvGrpSpPr>
          <p:cNvPr id="1302" name="Google Shape;1302;p112"/>
          <p:cNvGrpSpPr/>
          <p:nvPr/>
        </p:nvGrpSpPr>
        <p:grpSpPr>
          <a:xfrm>
            <a:off x="5209838" y="1060350"/>
            <a:ext cx="3610650" cy="1289700"/>
            <a:chOff x="5209838" y="1060350"/>
            <a:chExt cx="3610650" cy="1289700"/>
          </a:xfrm>
        </p:grpSpPr>
        <p:sp>
          <p:nvSpPr>
            <p:cNvPr id="1303" name="Google Shape;1303;p112"/>
            <p:cNvSpPr txBox="1"/>
            <p:nvPr/>
          </p:nvSpPr>
          <p:spPr>
            <a:xfrm>
              <a:off x="6696488" y="10603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2"/>
                  </a:solidFill>
                  <a:latin typeface="Roboto"/>
                  <a:ea typeface="Roboto"/>
                  <a:cs typeface="Roboto"/>
                  <a:sym typeface="Roboto"/>
                </a:rPr>
                <a:t>Data Encoding</a:t>
              </a:r>
              <a:r>
                <a:rPr lang="en" sz="1200" b="1">
                  <a:solidFill>
                    <a:schemeClr val="lt2"/>
                  </a:solidFill>
                  <a:latin typeface="Roboto"/>
                  <a:ea typeface="Roboto"/>
                  <a:cs typeface="Roboto"/>
                  <a:sym typeface="Roboto"/>
                </a:rPr>
                <a:t> </a:t>
              </a:r>
              <a:endParaRPr sz="1200" b="1">
                <a:solidFill>
                  <a:schemeClr val="lt2"/>
                </a:solidFill>
                <a:latin typeface="Roboto"/>
                <a:ea typeface="Roboto"/>
                <a:cs typeface="Roboto"/>
                <a:sym typeface="Roboto"/>
              </a:endParaRPr>
            </a:p>
            <a:p>
              <a:pPr marL="0" lvl="0" indent="0" algn="l" rtl="0">
                <a:spcBef>
                  <a:spcPts val="0"/>
                </a:spcBef>
                <a:spcAft>
                  <a:spcPts val="0"/>
                </a:spcAft>
                <a:buNone/>
              </a:pPr>
              <a:endParaRPr sz="800" b="1">
                <a:solidFill>
                  <a:schemeClr val="lt2"/>
                </a:solidFill>
                <a:latin typeface="Roboto"/>
                <a:ea typeface="Roboto"/>
                <a:cs typeface="Roboto"/>
                <a:sym typeface="Roboto"/>
              </a:endParaRPr>
            </a:p>
            <a:p>
              <a:pPr marL="0" lvl="0" indent="0" algn="l" rtl="0">
                <a:spcBef>
                  <a:spcPts val="0"/>
                </a:spcBef>
                <a:spcAft>
                  <a:spcPts val="1600"/>
                </a:spcAft>
                <a:buNone/>
              </a:pPr>
              <a:r>
                <a:rPr lang="en" sz="1000">
                  <a:solidFill>
                    <a:schemeClr val="lt2"/>
                  </a:solidFill>
                  <a:latin typeface="Roboto"/>
                  <a:ea typeface="Roboto"/>
                  <a:cs typeface="Roboto"/>
                  <a:sym typeface="Roboto"/>
                </a:rPr>
                <a:t>Cleaned data is one hot encoded into binary class matrix.</a:t>
              </a:r>
              <a:endParaRPr sz="1000" b="1">
                <a:solidFill>
                  <a:schemeClr val="lt2"/>
                </a:solidFill>
                <a:latin typeface="Roboto"/>
                <a:ea typeface="Roboto"/>
                <a:cs typeface="Roboto"/>
                <a:sym typeface="Roboto"/>
              </a:endParaRPr>
            </a:p>
          </p:txBody>
        </p:sp>
        <p:cxnSp>
          <p:nvCxnSpPr>
            <p:cNvPr id="1304" name="Google Shape;1304;p112"/>
            <p:cNvCxnSpPr/>
            <p:nvPr/>
          </p:nvCxnSpPr>
          <p:spPr>
            <a:xfrm>
              <a:off x="5209838" y="1705200"/>
              <a:ext cx="1286700" cy="0"/>
            </a:xfrm>
            <a:prstGeom prst="straightConnector1">
              <a:avLst/>
            </a:prstGeom>
            <a:noFill/>
            <a:ln w="9525" cap="flat" cmpd="sng">
              <a:solidFill>
                <a:srgbClr val="155B54"/>
              </a:solidFill>
              <a:prstDash val="solid"/>
              <a:round/>
              <a:headEnd type="none" w="sm" len="sm"/>
              <a:tailEnd type="oval" w="med" len="med"/>
            </a:ln>
          </p:spPr>
        </p:cxnSp>
      </p:grpSp>
      <p:grpSp>
        <p:nvGrpSpPr>
          <p:cNvPr id="1305" name="Google Shape;1305;p112"/>
          <p:cNvGrpSpPr/>
          <p:nvPr/>
        </p:nvGrpSpPr>
        <p:grpSpPr>
          <a:xfrm>
            <a:off x="5209838" y="3020450"/>
            <a:ext cx="3610650" cy="1289700"/>
            <a:chOff x="5209838" y="3020450"/>
            <a:chExt cx="3610650" cy="1289700"/>
          </a:xfrm>
        </p:grpSpPr>
        <p:sp>
          <p:nvSpPr>
            <p:cNvPr id="1306" name="Google Shape;1306;p112"/>
            <p:cNvSpPr txBox="1"/>
            <p:nvPr/>
          </p:nvSpPr>
          <p:spPr>
            <a:xfrm>
              <a:off x="6696488" y="30204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Roboto"/>
                  <a:ea typeface="Roboto"/>
                  <a:cs typeface="Roboto"/>
                  <a:sym typeface="Roboto"/>
                </a:rPr>
                <a:t>Data cleaning</a:t>
              </a:r>
              <a:endParaRPr b="1">
                <a:solidFill>
                  <a:schemeClr val="lt1"/>
                </a:solidFill>
                <a:latin typeface="Roboto"/>
                <a:ea typeface="Roboto"/>
                <a:cs typeface="Roboto"/>
                <a:sym typeface="Roboto"/>
              </a:endParaRPr>
            </a:p>
            <a:p>
              <a:pPr marL="0" lvl="0" indent="0" algn="l" rtl="0">
                <a:spcBef>
                  <a:spcPts val="0"/>
                </a:spcBef>
                <a:spcAft>
                  <a:spcPts val="0"/>
                </a:spcAft>
                <a:buNone/>
              </a:pPr>
              <a:endParaRPr sz="800" b="1">
                <a:solidFill>
                  <a:schemeClr val="lt1"/>
                </a:solidFill>
                <a:latin typeface="Roboto"/>
                <a:ea typeface="Roboto"/>
                <a:cs typeface="Roboto"/>
                <a:sym typeface="Roboto"/>
              </a:endParaRPr>
            </a:p>
            <a:p>
              <a:pPr marL="0" lvl="0" indent="0" algn="l" rtl="0">
                <a:spcBef>
                  <a:spcPts val="0"/>
                </a:spcBef>
                <a:spcAft>
                  <a:spcPts val="0"/>
                </a:spcAft>
                <a:buNone/>
              </a:pPr>
              <a:r>
                <a:rPr lang="en" sz="1000">
                  <a:solidFill>
                    <a:schemeClr val="lt1"/>
                  </a:solidFill>
                  <a:latin typeface="Roboto"/>
                  <a:ea typeface="Roboto"/>
                  <a:cs typeface="Roboto"/>
                  <a:sym typeface="Roboto"/>
                </a:rPr>
                <a:t>All text data is converted into lower capitals. </a:t>
              </a:r>
              <a:endParaRPr sz="1000">
                <a:solidFill>
                  <a:schemeClr val="lt1"/>
                </a:solidFill>
                <a:latin typeface="Roboto"/>
                <a:ea typeface="Roboto"/>
                <a:cs typeface="Roboto"/>
                <a:sym typeface="Roboto"/>
              </a:endParaRPr>
            </a:p>
            <a:p>
              <a:pPr marL="0" lvl="0" indent="0" algn="l" rtl="0">
                <a:spcBef>
                  <a:spcPts val="1600"/>
                </a:spcBef>
                <a:spcAft>
                  <a:spcPts val="1600"/>
                </a:spcAft>
                <a:buNone/>
              </a:pPr>
              <a:r>
                <a:rPr lang="en" sz="1000">
                  <a:solidFill>
                    <a:schemeClr val="lt1"/>
                  </a:solidFill>
                  <a:latin typeface="Roboto"/>
                  <a:ea typeface="Roboto"/>
                  <a:cs typeface="Roboto"/>
                  <a:sym typeface="Roboto"/>
                </a:rPr>
                <a:t>Unnecessary characters are removed.</a:t>
              </a:r>
              <a:endParaRPr sz="1000">
                <a:solidFill>
                  <a:schemeClr val="lt1"/>
                </a:solidFill>
                <a:latin typeface="Roboto"/>
                <a:ea typeface="Roboto"/>
                <a:cs typeface="Roboto"/>
                <a:sym typeface="Roboto"/>
              </a:endParaRPr>
            </a:p>
          </p:txBody>
        </p:sp>
        <p:cxnSp>
          <p:nvCxnSpPr>
            <p:cNvPr id="1307" name="Google Shape;1307;p112"/>
            <p:cNvCxnSpPr/>
            <p:nvPr/>
          </p:nvCxnSpPr>
          <p:spPr>
            <a:xfrm>
              <a:off x="5209838" y="3648300"/>
              <a:ext cx="1286700" cy="0"/>
            </a:xfrm>
            <a:prstGeom prst="straightConnector1">
              <a:avLst/>
            </a:prstGeom>
            <a:noFill/>
            <a:ln w="9525" cap="flat" cmpd="sng">
              <a:solidFill>
                <a:srgbClr val="1D7E74"/>
              </a:solidFill>
              <a:prstDash val="solid"/>
              <a:round/>
              <a:headEnd type="none" w="sm" len="sm"/>
              <a:tailEnd type="oval" w="med" len="med"/>
            </a:ln>
          </p:spPr>
        </p:cxnSp>
      </p:grpSp>
      <p:grpSp>
        <p:nvGrpSpPr>
          <p:cNvPr id="1308" name="Google Shape;1308;p112"/>
          <p:cNvGrpSpPr/>
          <p:nvPr/>
        </p:nvGrpSpPr>
        <p:grpSpPr>
          <a:xfrm>
            <a:off x="2662213" y="728463"/>
            <a:ext cx="3814835" cy="3790597"/>
            <a:chOff x="2662213" y="676344"/>
            <a:chExt cx="3814835" cy="3790597"/>
          </a:xfrm>
        </p:grpSpPr>
        <p:sp>
          <p:nvSpPr>
            <p:cNvPr id="1309" name="Google Shape;1309;p112"/>
            <p:cNvSpPr/>
            <p:nvPr/>
          </p:nvSpPr>
          <p:spPr>
            <a:xfrm rot="3600185">
              <a:off x="3169983" y="1184511"/>
              <a:ext cx="2774659" cy="2774659"/>
            </a:xfrm>
            <a:prstGeom prst="blockArc">
              <a:avLst>
                <a:gd name="adj1" fmla="val 12622480"/>
                <a:gd name="adj2" fmla="val 19781569"/>
                <a:gd name="adj3" fmla="val 20773"/>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12"/>
            <p:cNvSpPr/>
            <p:nvPr/>
          </p:nvSpPr>
          <p:spPr>
            <a:xfrm rot="10800000">
              <a:off x="3183490" y="1163229"/>
              <a:ext cx="2774700" cy="2774700"/>
            </a:xfrm>
            <a:prstGeom prst="blockArc">
              <a:avLst>
                <a:gd name="adj1" fmla="val 12622480"/>
                <a:gd name="adj2" fmla="val 19662822"/>
                <a:gd name="adj3" fmla="val 20729"/>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12"/>
            <p:cNvSpPr/>
            <p:nvPr/>
          </p:nvSpPr>
          <p:spPr>
            <a:xfrm rot="-3600185">
              <a:off x="3194618" y="1184114"/>
              <a:ext cx="2774659" cy="2774659"/>
            </a:xfrm>
            <a:prstGeom prst="blockArc">
              <a:avLst>
                <a:gd name="adj1" fmla="val 12622480"/>
                <a:gd name="adj2" fmla="val 19703271"/>
                <a:gd name="adj3" fmla="val 20851"/>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2" name="Google Shape;1312;p112"/>
            <p:cNvGrpSpPr/>
            <p:nvPr/>
          </p:nvGrpSpPr>
          <p:grpSpPr>
            <a:xfrm rot="-7200165">
              <a:off x="3337679" y="2826785"/>
              <a:ext cx="585011" cy="585536"/>
              <a:chOff x="1967628" y="812211"/>
              <a:chExt cx="588000" cy="588000"/>
            </a:xfrm>
          </p:grpSpPr>
          <p:sp>
            <p:nvSpPr>
              <p:cNvPr id="1313" name="Google Shape;1313;p112"/>
              <p:cNvSpPr/>
              <p:nvPr/>
            </p:nvSpPr>
            <p:spPr>
              <a:xfrm rot="39023">
                <a:off x="1970909" y="815492"/>
                <a:ext cx="581437" cy="581437"/>
              </a:xfrm>
              <a:prstGeom prst="pie">
                <a:avLst>
                  <a:gd name="adj1" fmla="val 6190354"/>
                  <a:gd name="adj2" fmla="val 14996165"/>
                </a:avLst>
              </a:prstGeom>
              <a:solidFill>
                <a:srgbClr val="249C9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12"/>
              <p:cNvSpPr/>
              <p:nvPr/>
            </p:nvSpPr>
            <p:spPr>
              <a:xfrm rot="10800000">
                <a:off x="1970875" y="815525"/>
                <a:ext cx="581400" cy="581400"/>
              </a:xfrm>
              <a:prstGeom prst="pie">
                <a:avLst>
                  <a:gd name="adj1" fmla="val 4028252"/>
                  <a:gd name="adj2" fmla="val 17183677"/>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112"/>
            <p:cNvGrpSpPr/>
            <p:nvPr/>
          </p:nvGrpSpPr>
          <p:grpSpPr>
            <a:xfrm>
              <a:off x="4264097" y="1180331"/>
              <a:ext cx="585001" cy="585530"/>
              <a:chOff x="1970048" y="811613"/>
              <a:chExt cx="588000" cy="588000"/>
            </a:xfrm>
          </p:grpSpPr>
          <p:sp>
            <p:nvSpPr>
              <p:cNvPr id="1316" name="Google Shape;1316;p112"/>
              <p:cNvSpPr/>
              <p:nvPr/>
            </p:nvSpPr>
            <p:spPr>
              <a:xfrm rot="39023">
                <a:off x="1973329" y="814894"/>
                <a:ext cx="581437" cy="581437"/>
              </a:xfrm>
              <a:prstGeom prst="pie">
                <a:avLst>
                  <a:gd name="adj1" fmla="val 6190354"/>
                  <a:gd name="adj2" fmla="val 14996165"/>
                </a:avLst>
              </a:prstGeom>
              <a:solidFill>
                <a:srgbClr val="155B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12"/>
              <p:cNvSpPr/>
              <p:nvPr/>
            </p:nvSpPr>
            <p:spPr>
              <a:xfrm rot="10800000">
                <a:off x="1973295" y="814927"/>
                <a:ext cx="581400" cy="581400"/>
              </a:xfrm>
              <a:prstGeom prst="pie">
                <a:avLst>
                  <a:gd name="adj1" fmla="val 4028252"/>
                  <a:gd name="adj2" fmla="val 17183677"/>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112"/>
            <p:cNvGrpSpPr/>
            <p:nvPr/>
          </p:nvGrpSpPr>
          <p:grpSpPr>
            <a:xfrm rot="7200165">
              <a:off x="5229930" y="2804716"/>
              <a:ext cx="585011" cy="585536"/>
              <a:chOff x="1977085" y="811649"/>
              <a:chExt cx="588000" cy="588000"/>
            </a:xfrm>
          </p:grpSpPr>
          <p:sp>
            <p:nvSpPr>
              <p:cNvPr id="1319" name="Google Shape;1319;p112"/>
              <p:cNvSpPr/>
              <p:nvPr/>
            </p:nvSpPr>
            <p:spPr>
              <a:xfrm rot="39023">
                <a:off x="1980366" y="814930"/>
                <a:ext cx="581437" cy="581437"/>
              </a:xfrm>
              <a:prstGeom prst="pie">
                <a:avLst>
                  <a:gd name="adj1" fmla="val 6190354"/>
                  <a:gd name="adj2" fmla="val 14996165"/>
                </a:avLst>
              </a:prstGeom>
              <a:solidFill>
                <a:srgbClr val="1D7E7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12"/>
              <p:cNvSpPr/>
              <p:nvPr/>
            </p:nvSpPr>
            <p:spPr>
              <a:xfrm rot="10800000">
                <a:off x="1980332" y="814963"/>
                <a:ext cx="581400" cy="581400"/>
              </a:xfrm>
              <a:prstGeom prst="pie">
                <a:avLst>
                  <a:gd name="adj1" fmla="val 4028252"/>
                  <a:gd name="adj2" fmla="val 17183677"/>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112"/>
            <p:cNvSpPr txBox="1"/>
            <p:nvPr/>
          </p:nvSpPr>
          <p:spPr>
            <a:xfrm>
              <a:off x="4334550" y="125531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 </a:t>
              </a:r>
              <a:endParaRPr sz="1600" b="1">
                <a:solidFill>
                  <a:srgbClr val="FFFFFF"/>
                </a:solidFill>
                <a:latin typeface="Roboto"/>
                <a:ea typeface="Roboto"/>
                <a:cs typeface="Roboto"/>
                <a:sym typeface="Roboto"/>
              </a:endParaRPr>
            </a:p>
          </p:txBody>
        </p:sp>
        <p:sp>
          <p:nvSpPr>
            <p:cNvPr id="1322" name="Google Shape;1322;p112"/>
            <p:cNvSpPr txBox="1"/>
            <p:nvPr/>
          </p:nvSpPr>
          <p:spPr>
            <a:xfrm>
              <a:off x="3375648" y="288744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01 </a:t>
              </a:r>
              <a:endParaRPr sz="1600" b="1">
                <a:solidFill>
                  <a:srgbClr val="FFFFFF"/>
                </a:solidFill>
                <a:latin typeface="Roboto"/>
                <a:ea typeface="Roboto"/>
                <a:cs typeface="Roboto"/>
                <a:sym typeface="Roboto"/>
              </a:endParaRPr>
            </a:p>
          </p:txBody>
        </p:sp>
        <p:sp>
          <p:nvSpPr>
            <p:cNvPr id="1323" name="Google Shape;1323;p112"/>
            <p:cNvSpPr txBox="1"/>
            <p:nvPr/>
          </p:nvSpPr>
          <p:spPr>
            <a:xfrm>
              <a:off x="5281877" y="285786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 </a:t>
              </a:r>
              <a:endParaRPr sz="1600" b="1">
                <a:solidFill>
                  <a:srgbClr val="FFFFFF"/>
                </a:solidFill>
                <a:latin typeface="Roboto"/>
                <a:ea typeface="Roboto"/>
                <a:cs typeface="Roboto"/>
                <a:sym typeface="Roboto"/>
              </a:endParaRPr>
            </a:p>
          </p:txBody>
        </p:sp>
      </p:grpSp>
      <p:pic>
        <p:nvPicPr>
          <p:cNvPr id="1324" name="Google Shape;1324;p112"/>
          <p:cNvPicPr preferRelativeResize="0"/>
          <p:nvPr/>
        </p:nvPicPr>
        <p:blipFill>
          <a:blip r:embed="rId3">
            <a:alphaModFix/>
          </a:blip>
          <a:stretch>
            <a:fillRect/>
          </a:stretch>
        </p:blipFill>
        <p:spPr>
          <a:xfrm>
            <a:off x="138196" y="3214675"/>
            <a:ext cx="2902349" cy="463675"/>
          </a:xfrm>
          <a:prstGeom prst="rect">
            <a:avLst/>
          </a:prstGeom>
          <a:noFill/>
          <a:ln>
            <a:noFill/>
          </a:ln>
        </p:spPr>
      </p:pic>
      <p:pic>
        <p:nvPicPr>
          <p:cNvPr id="1325" name="Google Shape;1325;p112"/>
          <p:cNvPicPr preferRelativeResize="0"/>
          <p:nvPr/>
        </p:nvPicPr>
        <p:blipFill>
          <a:blip r:embed="rId4">
            <a:alphaModFix/>
          </a:blip>
          <a:stretch>
            <a:fillRect/>
          </a:stretch>
        </p:blipFill>
        <p:spPr>
          <a:xfrm>
            <a:off x="5412146" y="4213205"/>
            <a:ext cx="3538801" cy="417745"/>
          </a:xfrm>
          <a:prstGeom prst="rect">
            <a:avLst/>
          </a:prstGeom>
          <a:noFill/>
          <a:ln>
            <a:noFill/>
          </a:ln>
        </p:spPr>
      </p:pic>
      <p:pic>
        <p:nvPicPr>
          <p:cNvPr id="1326" name="Google Shape;1326;p112"/>
          <p:cNvPicPr preferRelativeResize="0"/>
          <p:nvPr/>
        </p:nvPicPr>
        <p:blipFill>
          <a:blip r:embed="rId5">
            <a:alphaModFix/>
          </a:blip>
          <a:stretch>
            <a:fillRect/>
          </a:stretch>
        </p:blipFill>
        <p:spPr>
          <a:xfrm>
            <a:off x="6221049" y="2122310"/>
            <a:ext cx="2729899" cy="532643"/>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grpSp>
        <p:nvGrpSpPr>
          <p:cNvPr id="1331" name="Google Shape;1331;p113"/>
          <p:cNvGrpSpPr/>
          <p:nvPr/>
        </p:nvGrpSpPr>
        <p:grpSpPr>
          <a:xfrm>
            <a:off x="4570805" y="1078776"/>
            <a:ext cx="2681603" cy="2126651"/>
            <a:chOff x="3071457" y="2013875"/>
            <a:chExt cx="1944600" cy="1569600"/>
          </a:xfrm>
        </p:grpSpPr>
        <p:sp>
          <p:nvSpPr>
            <p:cNvPr id="1332" name="Google Shape;1332;p113"/>
            <p:cNvSpPr/>
            <p:nvPr/>
          </p:nvSpPr>
          <p:spPr>
            <a:xfrm rot="10800000" flipH="1">
              <a:off x="3071457" y="2013875"/>
              <a:ext cx="1944600" cy="1569600"/>
            </a:xfrm>
            <a:prstGeom prst="round2DiagRect">
              <a:avLst>
                <a:gd name="adj1" fmla="val 0"/>
                <a:gd name="adj2" fmla="val 1776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13"/>
            <p:cNvSpPr txBox="1"/>
            <p:nvPr/>
          </p:nvSpPr>
          <p:spPr>
            <a:xfrm>
              <a:off x="3316102"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1 Dense Layer</a:t>
              </a:r>
              <a:endParaRPr>
                <a:solidFill>
                  <a:srgbClr val="FFFFFF"/>
                </a:solidFill>
                <a:latin typeface="Roboto"/>
                <a:ea typeface="Roboto"/>
                <a:cs typeface="Roboto"/>
                <a:sym typeface="Roboto"/>
              </a:endParaRPr>
            </a:p>
          </p:txBody>
        </p:sp>
        <p:sp>
          <p:nvSpPr>
            <p:cNvPr id="1334" name="Google Shape;1334;p113"/>
            <p:cNvSpPr txBox="1"/>
            <p:nvPr/>
          </p:nvSpPr>
          <p:spPr>
            <a:xfrm>
              <a:off x="3316100"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FFFFFF"/>
                  </a:solidFill>
                  <a:latin typeface="Roboto"/>
                  <a:ea typeface="Roboto"/>
                  <a:cs typeface="Roboto"/>
                  <a:sym typeface="Roboto"/>
                </a:rPr>
                <a:t>Node Value = Number of Unique Characters </a:t>
              </a: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Clr>
                  <a:schemeClr val="dk1"/>
                </a:buClr>
                <a:buSzPts val="1100"/>
                <a:buFont typeface="Arial"/>
                <a:buNone/>
              </a:pPr>
              <a:r>
                <a:rPr lang="en" sz="1000">
                  <a:solidFill>
                    <a:srgbClr val="FFFFFF"/>
                  </a:solidFill>
                  <a:latin typeface="Roboto"/>
                  <a:ea typeface="Roboto"/>
                  <a:cs typeface="Roboto"/>
                  <a:sym typeface="Roboto"/>
                </a:rPr>
                <a:t>Output probability prediction for each unique characters</a:t>
              </a: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Clr>
                  <a:schemeClr val="dk1"/>
                </a:buClr>
                <a:buSzPts val="1100"/>
                <a:buFont typeface="Arial"/>
                <a:buNone/>
              </a:pPr>
              <a:endParaRPr sz="1000">
                <a:solidFill>
                  <a:srgbClr val="FFFFFF"/>
                </a:solidFill>
                <a:latin typeface="Roboto"/>
                <a:ea typeface="Roboto"/>
                <a:cs typeface="Roboto"/>
                <a:sym typeface="Roboto"/>
              </a:endParaRPr>
            </a:p>
            <a:p>
              <a:pPr marL="0" lvl="0" indent="0" algn="l" rtl="0">
                <a:lnSpc>
                  <a:spcPct val="115000"/>
                </a:lnSpc>
                <a:spcBef>
                  <a:spcPts val="1600"/>
                </a:spcBef>
                <a:spcAft>
                  <a:spcPts val="1600"/>
                </a:spcAft>
                <a:buNone/>
              </a:pPr>
              <a:endParaRPr sz="1000">
                <a:solidFill>
                  <a:srgbClr val="FFFFFF"/>
                </a:solidFill>
                <a:latin typeface="Roboto"/>
                <a:ea typeface="Roboto"/>
                <a:cs typeface="Roboto"/>
                <a:sym typeface="Roboto"/>
              </a:endParaRPr>
            </a:p>
          </p:txBody>
        </p:sp>
      </p:grpSp>
      <p:grpSp>
        <p:nvGrpSpPr>
          <p:cNvPr id="1335" name="Google Shape;1335;p113"/>
          <p:cNvGrpSpPr/>
          <p:nvPr/>
        </p:nvGrpSpPr>
        <p:grpSpPr>
          <a:xfrm>
            <a:off x="1891528" y="1078840"/>
            <a:ext cx="2681603" cy="2126651"/>
            <a:chOff x="1126863" y="2013875"/>
            <a:chExt cx="1944600" cy="1569600"/>
          </a:xfrm>
        </p:grpSpPr>
        <p:sp>
          <p:nvSpPr>
            <p:cNvPr id="1336" name="Google Shape;1336;p113"/>
            <p:cNvSpPr/>
            <p:nvPr/>
          </p:nvSpPr>
          <p:spPr>
            <a:xfrm>
              <a:off x="1126863" y="2013875"/>
              <a:ext cx="1944600" cy="1569600"/>
            </a:xfrm>
            <a:prstGeom prst="round2DiagRect">
              <a:avLst>
                <a:gd name="adj1" fmla="val 0"/>
                <a:gd name="adj2" fmla="val 17764"/>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13"/>
            <p:cNvSpPr txBox="1"/>
            <p:nvPr/>
          </p:nvSpPr>
          <p:spPr>
            <a:xfrm>
              <a:off x="1351627"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1 LSTM Layer</a:t>
              </a:r>
              <a:endParaRPr>
                <a:solidFill>
                  <a:srgbClr val="FFFFFF"/>
                </a:solidFill>
                <a:latin typeface="Roboto"/>
                <a:ea typeface="Roboto"/>
                <a:cs typeface="Roboto"/>
                <a:sym typeface="Roboto"/>
              </a:endParaRPr>
            </a:p>
          </p:txBody>
        </p:sp>
        <p:sp>
          <p:nvSpPr>
            <p:cNvPr id="1338" name="Google Shape;1338;p113"/>
            <p:cNvSpPr txBox="1"/>
            <p:nvPr/>
          </p:nvSpPr>
          <p:spPr>
            <a:xfrm>
              <a:off x="1263880" y="2593057"/>
              <a:ext cx="1627200" cy="65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FFFFFF"/>
                  </a:solidFill>
                  <a:latin typeface="Roboto"/>
                  <a:ea typeface="Roboto"/>
                  <a:cs typeface="Roboto"/>
                  <a:sym typeface="Roboto"/>
                </a:rPr>
                <a:t>128 Nodes</a:t>
              </a: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Clr>
                  <a:schemeClr val="dk1"/>
                </a:buClr>
                <a:buSzPts val="1100"/>
                <a:buFont typeface="Arial"/>
                <a:buNone/>
              </a:pPr>
              <a:r>
                <a:rPr lang="en" sz="1000">
                  <a:solidFill>
                    <a:srgbClr val="FFFFFF"/>
                  </a:solidFill>
                  <a:latin typeface="Roboto"/>
                  <a:ea typeface="Roboto"/>
                  <a:cs typeface="Roboto"/>
                  <a:sym typeface="Roboto"/>
                </a:rPr>
                <a:t>Input: Number of Characters In A Sequence &amp; Number of Unique Characters</a:t>
              </a: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Clr>
                  <a:schemeClr val="dk1"/>
                </a:buClr>
                <a:buSzPts val="1100"/>
                <a:buFont typeface="Arial"/>
                <a:buNone/>
              </a:pPr>
              <a:endParaRPr sz="1000">
                <a:solidFill>
                  <a:srgbClr val="FFFFFF"/>
                </a:solidFill>
                <a:latin typeface="Roboto"/>
                <a:ea typeface="Roboto"/>
                <a:cs typeface="Roboto"/>
                <a:sym typeface="Roboto"/>
              </a:endParaRPr>
            </a:p>
            <a:p>
              <a:pPr marL="0" lvl="0" indent="0" algn="l" rtl="0">
                <a:lnSpc>
                  <a:spcPct val="115000"/>
                </a:lnSpc>
                <a:spcBef>
                  <a:spcPts val="1600"/>
                </a:spcBef>
                <a:spcAft>
                  <a:spcPts val="1600"/>
                </a:spcAft>
                <a:buNone/>
              </a:pPr>
              <a:endParaRPr sz="1000">
                <a:solidFill>
                  <a:srgbClr val="FFFFFF"/>
                </a:solidFill>
                <a:latin typeface="Roboto"/>
                <a:ea typeface="Roboto"/>
                <a:cs typeface="Roboto"/>
                <a:sym typeface="Roboto"/>
              </a:endParaRPr>
            </a:p>
          </p:txBody>
        </p:sp>
      </p:grpSp>
      <p:grpSp>
        <p:nvGrpSpPr>
          <p:cNvPr id="1339" name="Google Shape;1339;p113"/>
          <p:cNvGrpSpPr/>
          <p:nvPr/>
        </p:nvGrpSpPr>
        <p:grpSpPr>
          <a:xfrm>
            <a:off x="4445240" y="1766171"/>
            <a:ext cx="260366" cy="260366"/>
            <a:chOff x="3157188" y="909150"/>
            <a:chExt cx="470400" cy="470400"/>
          </a:xfrm>
        </p:grpSpPr>
        <p:sp>
          <p:nvSpPr>
            <p:cNvPr id="1340" name="Google Shape;1340;p113"/>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13"/>
            <p:cNvSpPr/>
            <p:nvPr/>
          </p:nvSpPr>
          <p:spPr>
            <a:xfrm>
              <a:off x="3243138" y="995100"/>
              <a:ext cx="298500" cy="298500"/>
            </a:xfrm>
            <a:prstGeom prst="mathPlus">
              <a:avLst>
                <a:gd name="adj1" fmla="val 99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2" name="Google Shape;1342;p113"/>
          <p:cNvSpPr txBox="1"/>
          <p:nvPr/>
        </p:nvSpPr>
        <p:spPr>
          <a:xfrm>
            <a:off x="3105000" y="167725"/>
            <a:ext cx="29340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a:solidFill>
                  <a:schemeClr val="lt2"/>
                </a:solidFill>
                <a:latin typeface="Squada One"/>
                <a:ea typeface="Squada One"/>
                <a:cs typeface="Squada One"/>
                <a:sym typeface="Squada One"/>
              </a:rPr>
              <a:t>Baseline Model</a:t>
            </a:r>
            <a:endParaRPr sz="3100">
              <a:solidFill>
                <a:schemeClr val="lt2"/>
              </a:solidFill>
              <a:latin typeface="Squada One"/>
              <a:ea typeface="Squada One"/>
              <a:cs typeface="Squada One"/>
              <a:sym typeface="Squada One"/>
            </a:endParaRPr>
          </a:p>
        </p:txBody>
      </p:sp>
      <p:grpSp>
        <p:nvGrpSpPr>
          <p:cNvPr id="1343" name="Google Shape;1343;p113"/>
          <p:cNvGrpSpPr/>
          <p:nvPr/>
        </p:nvGrpSpPr>
        <p:grpSpPr>
          <a:xfrm>
            <a:off x="5708064" y="333443"/>
            <a:ext cx="330936" cy="330743"/>
            <a:chOff x="-49764975" y="3183375"/>
            <a:chExt cx="299300" cy="299125"/>
          </a:xfrm>
        </p:grpSpPr>
        <p:sp>
          <p:nvSpPr>
            <p:cNvPr id="1344" name="Google Shape;1344;p11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1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1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1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1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1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1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1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11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53" name="Google Shape;1353;p113"/>
          <p:cNvPicPr preferRelativeResize="0"/>
          <p:nvPr/>
        </p:nvPicPr>
        <p:blipFill>
          <a:blip r:embed="rId3">
            <a:alphaModFix/>
          </a:blip>
          <a:stretch>
            <a:fillRect/>
          </a:stretch>
        </p:blipFill>
        <p:spPr>
          <a:xfrm>
            <a:off x="1282175" y="3343014"/>
            <a:ext cx="2995350" cy="710661"/>
          </a:xfrm>
          <a:prstGeom prst="rect">
            <a:avLst/>
          </a:prstGeom>
          <a:noFill/>
          <a:ln>
            <a:noFill/>
          </a:ln>
        </p:spPr>
      </p:pic>
      <p:pic>
        <p:nvPicPr>
          <p:cNvPr id="1354" name="Google Shape;1354;p113"/>
          <p:cNvPicPr preferRelativeResize="0"/>
          <p:nvPr/>
        </p:nvPicPr>
        <p:blipFill>
          <a:blip r:embed="rId4">
            <a:alphaModFix/>
          </a:blip>
          <a:stretch>
            <a:fillRect/>
          </a:stretch>
        </p:blipFill>
        <p:spPr>
          <a:xfrm>
            <a:off x="1282175" y="4212738"/>
            <a:ext cx="3171825" cy="371475"/>
          </a:xfrm>
          <a:prstGeom prst="rect">
            <a:avLst/>
          </a:prstGeom>
          <a:noFill/>
          <a:ln>
            <a:noFill/>
          </a:ln>
        </p:spPr>
      </p:pic>
      <p:pic>
        <p:nvPicPr>
          <p:cNvPr id="1355" name="Google Shape;1355;p113"/>
          <p:cNvPicPr preferRelativeResize="0"/>
          <p:nvPr/>
        </p:nvPicPr>
        <p:blipFill>
          <a:blip r:embed="rId5">
            <a:alphaModFix/>
          </a:blip>
          <a:stretch>
            <a:fillRect/>
          </a:stretch>
        </p:blipFill>
        <p:spPr>
          <a:xfrm>
            <a:off x="4803750" y="3343025"/>
            <a:ext cx="4094874" cy="5561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grpSp>
        <p:nvGrpSpPr>
          <p:cNvPr id="1360" name="Google Shape;1360;p114"/>
          <p:cNvGrpSpPr/>
          <p:nvPr/>
        </p:nvGrpSpPr>
        <p:grpSpPr>
          <a:xfrm>
            <a:off x="4570819" y="1078757"/>
            <a:ext cx="2934012" cy="2648386"/>
            <a:chOff x="3071457" y="2013875"/>
            <a:chExt cx="1944600" cy="1569600"/>
          </a:xfrm>
        </p:grpSpPr>
        <p:sp>
          <p:nvSpPr>
            <p:cNvPr id="1361" name="Google Shape;1361;p114"/>
            <p:cNvSpPr/>
            <p:nvPr/>
          </p:nvSpPr>
          <p:spPr>
            <a:xfrm rot="10800000" flipH="1">
              <a:off x="3071457" y="2013875"/>
              <a:ext cx="1944600" cy="1569600"/>
            </a:xfrm>
            <a:prstGeom prst="round2DiagRect">
              <a:avLst>
                <a:gd name="adj1" fmla="val 0"/>
                <a:gd name="adj2" fmla="val 1776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14"/>
            <p:cNvSpPr txBox="1"/>
            <p:nvPr/>
          </p:nvSpPr>
          <p:spPr>
            <a:xfrm>
              <a:off x="3316102" y="2256385"/>
              <a:ext cx="1451700" cy="459900"/>
            </a:xfrm>
            <a:prstGeom prst="rect">
              <a:avLst/>
            </a:prstGeom>
            <a:solidFill>
              <a:schemeClr val="accent5"/>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Fitting</a:t>
              </a:r>
              <a:endParaRPr>
                <a:solidFill>
                  <a:srgbClr val="FFFFFF"/>
                </a:solidFill>
                <a:latin typeface="Roboto"/>
                <a:ea typeface="Roboto"/>
                <a:cs typeface="Roboto"/>
                <a:sym typeface="Roboto"/>
              </a:endParaRPr>
            </a:p>
          </p:txBody>
        </p:sp>
      </p:grpSp>
      <p:grpSp>
        <p:nvGrpSpPr>
          <p:cNvPr id="1363" name="Google Shape;1363;p114"/>
          <p:cNvGrpSpPr/>
          <p:nvPr/>
        </p:nvGrpSpPr>
        <p:grpSpPr>
          <a:xfrm>
            <a:off x="1267217" y="1078931"/>
            <a:ext cx="3305820" cy="2648386"/>
            <a:chOff x="1126863" y="2013875"/>
            <a:chExt cx="1944600" cy="1569600"/>
          </a:xfrm>
        </p:grpSpPr>
        <p:sp>
          <p:nvSpPr>
            <p:cNvPr id="1364" name="Google Shape;1364;p114"/>
            <p:cNvSpPr/>
            <p:nvPr/>
          </p:nvSpPr>
          <p:spPr>
            <a:xfrm>
              <a:off x="1126863" y="2013875"/>
              <a:ext cx="1944600" cy="1569600"/>
            </a:xfrm>
            <a:prstGeom prst="round2DiagRect">
              <a:avLst>
                <a:gd name="adj1" fmla="val 0"/>
                <a:gd name="adj2" fmla="val 17764"/>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14"/>
            <p:cNvSpPr txBox="1"/>
            <p:nvPr/>
          </p:nvSpPr>
          <p:spPr>
            <a:xfrm>
              <a:off x="1351627"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Compiling</a:t>
              </a:r>
              <a:endParaRPr>
                <a:solidFill>
                  <a:srgbClr val="FFFFFF"/>
                </a:solidFill>
                <a:latin typeface="Roboto"/>
                <a:ea typeface="Roboto"/>
                <a:cs typeface="Roboto"/>
                <a:sym typeface="Roboto"/>
              </a:endParaRPr>
            </a:p>
          </p:txBody>
        </p:sp>
        <p:sp>
          <p:nvSpPr>
            <p:cNvPr id="1366" name="Google Shape;1366;p114"/>
            <p:cNvSpPr txBox="1"/>
            <p:nvPr/>
          </p:nvSpPr>
          <p:spPr>
            <a:xfrm>
              <a:off x="1263882" y="2593049"/>
              <a:ext cx="1627200" cy="99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FFFFFF"/>
                  </a:solidFill>
                  <a:latin typeface="Roboto"/>
                  <a:ea typeface="Roboto"/>
                  <a:cs typeface="Roboto"/>
                  <a:sym typeface="Roboto"/>
                </a:rPr>
                <a:t>Optimiser = “rmsprop”</a:t>
              </a: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None/>
              </a:pPr>
              <a:r>
                <a:rPr lang="en" sz="1000">
                  <a:solidFill>
                    <a:srgbClr val="FFFFFF"/>
                  </a:solidFill>
                  <a:latin typeface="Roboto"/>
                  <a:ea typeface="Roboto"/>
                  <a:cs typeface="Roboto"/>
                  <a:sym typeface="Roboto"/>
                </a:rPr>
                <a:t>Loss = “categorical_crossentropy” - Multiple classes </a:t>
              </a: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None/>
              </a:pPr>
              <a:r>
                <a:rPr lang="en" sz="1000">
                  <a:solidFill>
                    <a:srgbClr val="FFFFFF"/>
                  </a:solidFill>
                  <a:latin typeface="Roboto"/>
                  <a:ea typeface="Roboto"/>
                  <a:cs typeface="Roboto"/>
                  <a:sym typeface="Roboto"/>
                </a:rPr>
                <a:t>Metric = “acc” - Accuracy of probability prediction</a:t>
              </a: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None/>
              </a:pP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None/>
              </a:pPr>
              <a:endParaRPr sz="1000">
                <a:solidFill>
                  <a:srgbClr val="FFFFFF"/>
                </a:solidFill>
                <a:latin typeface="Roboto"/>
                <a:ea typeface="Roboto"/>
                <a:cs typeface="Roboto"/>
                <a:sym typeface="Roboto"/>
              </a:endParaRPr>
            </a:p>
            <a:p>
              <a:pPr marL="0" lvl="0" indent="0" algn="l" rtl="0">
                <a:lnSpc>
                  <a:spcPct val="115000"/>
                </a:lnSpc>
                <a:spcBef>
                  <a:spcPts val="1600"/>
                </a:spcBef>
                <a:spcAft>
                  <a:spcPts val="1600"/>
                </a:spcAft>
                <a:buNone/>
              </a:pPr>
              <a:endParaRPr sz="1000">
                <a:solidFill>
                  <a:srgbClr val="FFFFFF"/>
                </a:solidFill>
                <a:latin typeface="Roboto"/>
                <a:ea typeface="Roboto"/>
                <a:cs typeface="Roboto"/>
                <a:sym typeface="Roboto"/>
              </a:endParaRPr>
            </a:p>
          </p:txBody>
        </p:sp>
      </p:grpSp>
      <p:grpSp>
        <p:nvGrpSpPr>
          <p:cNvPr id="1367" name="Google Shape;1367;p114"/>
          <p:cNvGrpSpPr/>
          <p:nvPr/>
        </p:nvGrpSpPr>
        <p:grpSpPr>
          <a:xfrm>
            <a:off x="4445240" y="1766171"/>
            <a:ext cx="260366" cy="260366"/>
            <a:chOff x="3157188" y="909150"/>
            <a:chExt cx="470400" cy="470400"/>
          </a:xfrm>
        </p:grpSpPr>
        <p:sp>
          <p:nvSpPr>
            <p:cNvPr id="1368" name="Google Shape;1368;p114"/>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14"/>
            <p:cNvSpPr/>
            <p:nvPr/>
          </p:nvSpPr>
          <p:spPr>
            <a:xfrm>
              <a:off x="3243138" y="995100"/>
              <a:ext cx="298500" cy="298500"/>
            </a:xfrm>
            <a:prstGeom prst="mathPlus">
              <a:avLst>
                <a:gd name="adj1" fmla="val 99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0" name="Google Shape;1370;p114"/>
          <p:cNvSpPr txBox="1"/>
          <p:nvPr/>
        </p:nvSpPr>
        <p:spPr>
          <a:xfrm>
            <a:off x="3105000" y="167725"/>
            <a:ext cx="29340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dirty="0">
                <a:solidFill>
                  <a:schemeClr val="lt2"/>
                </a:solidFill>
                <a:latin typeface="Squada One"/>
                <a:ea typeface="Squada One"/>
                <a:cs typeface="Squada One"/>
                <a:sym typeface="Squada One"/>
              </a:rPr>
              <a:t>Baseline Model</a:t>
            </a:r>
            <a:endParaRPr sz="3100" dirty="0">
              <a:solidFill>
                <a:schemeClr val="lt2"/>
              </a:solidFill>
              <a:latin typeface="Squada One"/>
              <a:ea typeface="Squada One"/>
              <a:cs typeface="Squada One"/>
              <a:sym typeface="Squada One"/>
            </a:endParaRPr>
          </a:p>
        </p:txBody>
      </p:sp>
      <p:grpSp>
        <p:nvGrpSpPr>
          <p:cNvPr id="1371" name="Google Shape;1371;p114"/>
          <p:cNvGrpSpPr/>
          <p:nvPr/>
        </p:nvGrpSpPr>
        <p:grpSpPr>
          <a:xfrm>
            <a:off x="5704165" y="333253"/>
            <a:ext cx="330936" cy="330743"/>
            <a:chOff x="-49764975" y="3183375"/>
            <a:chExt cx="299300" cy="299125"/>
          </a:xfrm>
        </p:grpSpPr>
        <p:sp>
          <p:nvSpPr>
            <p:cNvPr id="1372" name="Google Shape;1372;p11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1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1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1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1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1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1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1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1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114"/>
          <p:cNvSpPr txBox="1"/>
          <p:nvPr/>
        </p:nvSpPr>
        <p:spPr>
          <a:xfrm>
            <a:off x="4654675" y="1966295"/>
            <a:ext cx="2766300" cy="167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FFFFFF"/>
                </a:solidFill>
                <a:latin typeface="Roboto"/>
                <a:ea typeface="Roboto"/>
                <a:cs typeface="Roboto"/>
                <a:sym typeface="Roboto"/>
              </a:rPr>
              <a:t>Epochs  = 10</a:t>
            </a: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None/>
            </a:pPr>
            <a:r>
              <a:rPr lang="en" sz="1000">
                <a:solidFill>
                  <a:srgbClr val="FFFFFF"/>
                </a:solidFill>
                <a:latin typeface="Roboto"/>
                <a:ea typeface="Roboto"/>
                <a:cs typeface="Roboto"/>
                <a:sym typeface="Roboto"/>
              </a:rPr>
              <a:t>Batch Size = 128</a:t>
            </a: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None/>
            </a:pPr>
            <a:r>
              <a:rPr lang="en" sz="1000">
                <a:solidFill>
                  <a:srgbClr val="FFFFFF"/>
                </a:solidFill>
                <a:latin typeface="Roboto"/>
                <a:ea typeface="Roboto"/>
                <a:cs typeface="Roboto"/>
                <a:sym typeface="Roboto"/>
              </a:rPr>
              <a:t>Validation Split = 0.2 - Splits 20% of Training Data as Validation</a:t>
            </a: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None/>
            </a:pP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None/>
            </a:pPr>
            <a:endParaRPr sz="1000">
              <a:solidFill>
                <a:srgbClr val="FFFFFF"/>
              </a:solidFill>
              <a:latin typeface="Roboto"/>
              <a:ea typeface="Roboto"/>
              <a:cs typeface="Roboto"/>
              <a:sym typeface="Roboto"/>
            </a:endParaRPr>
          </a:p>
          <a:p>
            <a:pPr marL="0" lvl="0" indent="0" algn="l" rtl="0">
              <a:lnSpc>
                <a:spcPct val="115000"/>
              </a:lnSpc>
              <a:spcBef>
                <a:spcPts val="1600"/>
              </a:spcBef>
              <a:spcAft>
                <a:spcPts val="1600"/>
              </a:spcAft>
              <a:buNone/>
            </a:pPr>
            <a:endParaRPr sz="1000">
              <a:solidFill>
                <a:srgbClr val="FFFFFF"/>
              </a:solidFill>
              <a:latin typeface="Roboto"/>
              <a:ea typeface="Roboto"/>
              <a:cs typeface="Roboto"/>
              <a:sym typeface="Roboto"/>
            </a:endParaRPr>
          </a:p>
        </p:txBody>
      </p:sp>
      <p:pic>
        <p:nvPicPr>
          <p:cNvPr id="1382" name="Google Shape;1382;p114"/>
          <p:cNvPicPr preferRelativeResize="0"/>
          <p:nvPr/>
        </p:nvPicPr>
        <p:blipFill>
          <a:blip r:embed="rId3">
            <a:alphaModFix/>
          </a:blip>
          <a:stretch>
            <a:fillRect/>
          </a:stretch>
        </p:blipFill>
        <p:spPr>
          <a:xfrm>
            <a:off x="1417888" y="4141900"/>
            <a:ext cx="6315075" cy="4857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115"/>
          <p:cNvSpPr txBox="1">
            <a:spLocks noGrp="1"/>
          </p:cNvSpPr>
          <p:nvPr>
            <p:ph type="ctrTitle"/>
          </p:nvPr>
        </p:nvSpPr>
        <p:spPr>
          <a:xfrm flipH="1">
            <a:off x="2593950" y="182600"/>
            <a:ext cx="39561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BaseLine Model</a:t>
            </a:r>
            <a:endParaRPr/>
          </a:p>
        </p:txBody>
      </p:sp>
      <p:sp>
        <p:nvSpPr>
          <p:cNvPr id="1388" name="Google Shape;1388;p115"/>
          <p:cNvSpPr txBox="1">
            <a:spLocks noGrp="1"/>
          </p:cNvSpPr>
          <p:nvPr>
            <p:ph type="subTitle" idx="1"/>
          </p:nvPr>
        </p:nvSpPr>
        <p:spPr>
          <a:xfrm>
            <a:off x="1614975" y="2846900"/>
            <a:ext cx="13653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Accuracy Graph</a:t>
            </a:r>
            <a:endParaRPr/>
          </a:p>
        </p:txBody>
      </p:sp>
      <p:sp>
        <p:nvSpPr>
          <p:cNvPr id="1389" name="Google Shape;1389;p115"/>
          <p:cNvSpPr txBox="1">
            <a:spLocks noGrp="1"/>
          </p:cNvSpPr>
          <p:nvPr>
            <p:ph type="subTitle" idx="1"/>
          </p:nvPr>
        </p:nvSpPr>
        <p:spPr>
          <a:xfrm>
            <a:off x="6331488" y="2876975"/>
            <a:ext cx="9969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Loss Graph</a:t>
            </a:r>
            <a:endParaRPr/>
          </a:p>
        </p:txBody>
      </p:sp>
      <p:grpSp>
        <p:nvGrpSpPr>
          <p:cNvPr id="1390" name="Google Shape;1390;p115"/>
          <p:cNvGrpSpPr/>
          <p:nvPr/>
        </p:nvGrpSpPr>
        <p:grpSpPr>
          <a:xfrm>
            <a:off x="6117590" y="352478"/>
            <a:ext cx="330936" cy="330743"/>
            <a:chOff x="-49764975" y="3183375"/>
            <a:chExt cx="299300" cy="299125"/>
          </a:xfrm>
        </p:grpSpPr>
        <p:sp>
          <p:nvSpPr>
            <p:cNvPr id="1391" name="Google Shape;1391;p11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1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1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1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1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1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1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1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1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0" name="Google Shape;1400;p115"/>
          <p:cNvPicPr preferRelativeResize="0"/>
          <p:nvPr/>
        </p:nvPicPr>
        <p:blipFill>
          <a:blip r:embed="rId3">
            <a:alphaModFix/>
          </a:blip>
          <a:stretch>
            <a:fillRect/>
          </a:stretch>
        </p:blipFill>
        <p:spPr>
          <a:xfrm>
            <a:off x="788875" y="968476"/>
            <a:ext cx="3017500" cy="1793136"/>
          </a:xfrm>
          <a:prstGeom prst="rect">
            <a:avLst/>
          </a:prstGeom>
          <a:noFill/>
          <a:ln>
            <a:noFill/>
          </a:ln>
        </p:spPr>
      </p:pic>
      <p:pic>
        <p:nvPicPr>
          <p:cNvPr id="1401" name="Google Shape;1401;p115"/>
          <p:cNvPicPr preferRelativeResize="0"/>
          <p:nvPr/>
        </p:nvPicPr>
        <p:blipFill>
          <a:blip r:embed="rId4">
            <a:alphaModFix/>
          </a:blip>
          <a:stretch>
            <a:fillRect/>
          </a:stretch>
        </p:blipFill>
        <p:spPr>
          <a:xfrm>
            <a:off x="5333700" y="918725"/>
            <a:ext cx="2992475" cy="1892625"/>
          </a:xfrm>
          <a:prstGeom prst="rect">
            <a:avLst/>
          </a:prstGeom>
          <a:noFill/>
          <a:ln>
            <a:noFill/>
          </a:ln>
        </p:spPr>
      </p:pic>
      <p:pic>
        <p:nvPicPr>
          <p:cNvPr id="1402" name="Google Shape;1402;p115"/>
          <p:cNvPicPr preferRelativeResize="0"/>
          <p:nvPr/>
        </p:nvPicPr>
        <p:blipFill>
          <a:blip r:embed="rId5">
            <a:alphaModFix/>
          </a:blip>
          <a:stretch>
            <a:fillRect/>
          </a:stretch>
        </p:blipFill>
        <p:spPr>
          <a:xfrm>
            <a:off x="190113" y="3100425"/>
            <a:ext cx="4215020" cy="1087500"/>
          </a:xfrm>
          <a:prstGeom prst="rect">
            <a:avLst/>
          </a:prstGeom>
          <a:noFill/>
          <a:ln>
            <a:noFill/>
          </a:ln>
        </p:spPr>
      </p:pic>
      <p:pic>
        <p:nvPicPr>
          <p:cNvPr id="1403" name="Google Shape;1403;p115"/>
          <p:cNvPicPr preferRelativeResize="0"/>
          <p:nvPr/>
        </p:nvPicPr>
        <p:blipFill>
          <a:blip r:embed="rId6">
            <a:alphaModFix/>
          </a:blip>
          <a:stretch>
            <a:fillRect/>
          </a:stretch>
        </p:blipFill>
        <p:spPr>
          <a:xfrm>
            <a:off x="190113" y="4187924"/>
            <a:ext cx="4215025" cy="722751"/>
          </a:xfrm>
          <a:prstGeom prst="rect">
            <a:avLst/>
          </a:prstGeom>
          <a:noFill/>
          <a:ln>
            <a:noFill/>
          </a:ln>
        </p:spPr>
      </p:pic>
      <p:sp>
        <p:nvSpPr>
          <p:cNvPr id="1404" name="Google Shape;1404;p115"/>
          <p:cNvSpPr txBox="1"/>
          <p:nvPr/>
        </p:nvSpPr>
        <p:spPr>
          <a:xfrm>
            <a:off x="5178050" y="3475975"/>
            <a:ext cx="2656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There were mistakes in spelling and sentences made did not make much sense</a:t>
            </a:r>
            <a:endParaRPr>
              <a:solidFill>
                <a:schemeClr val="lt2"/>
              </a:solidFill>
              <a:latin typeface="Roboto Condensed"/>
              <a:ea typeface="Roboto Condensed"/>
              <a:cs typeface="Roboto Condensed"/>
              <a:sym typeface="Roboto Condense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16"/>
          <p:cNvSpPr txBox="1">
            <a:spLocks noGrp="1"/>
          </p:cNvSpPr>
          <p:nvPr>
            <p:ph type="ctrTitle"/>
          </p:nvPr>
        </p:nvSpPr>
        <p:spPr>
          <a:xfrm flipH="1">
            <a:off x="457200" y="437050"/>
            <a:ext cx="8229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Better Than BaseLine</a:t>
            </a:r>
            <a:endParaRPr/>
          </a:p>
        </p:txBody>
      </p:sp>
      <p:cxnSp>
        <p:nvCxnSpPr>
          <p:cNvPr id="1410" name="Google Shape;1410;p116"/>
          <p:cNvCxnSpPr/>
          <p:nvPr/>
        </p:nvCxnSpPr>
        <p:spPr>
          <a:xfrm>
            <a:off x="4086750" y="3229088"/>
            <a:ext cx="970500" cy="0"/>
          </a:xfrm>
          <a:prstGeom prst="straightConnector1">
            <a:avLst/>
          </a:prstGeom>
          <a:noFill/>
          <a:ln w="19050" cap="flat" cmpd="sng">
            <a:solidFill>
              <a:schemeClr val="lt1"/>
            </a:solidFill>
            <a:prstDash val="solid"/>
            <a:round/>
            <a:headEnd type="none" w="med" len="med"/>
            <a:tailEnd type="none" w="med" len="med"/>
          </a:ln>
        </p:spPr>
      </p:cxnSp>
      <p:cxnSp>
        <p:nvCxnSpPr>
          <p:cNvPr id="1411" name="Google Shape;1411;p116"/>
          <p:cNvCxnSpPr/>
          <p:nvPr/>
        </p:nvCxnSpPr>
        <p:spPr>
          <a:xfrm>
            <a:off x="6265300" y="2571755"/>
            <a:ext cx="970500" cy="0"/>
          </a:xfrm>
          <a:prstGeom prst="straightConnector1">
            <a:avLst/>
          </a:prstGeom>
          <a:noFill/>
          <a:ln w="19050" cap="flat" cmpd="sng">
            <a:solidFill>
              <a:schemeClr val="lt1"/>
            </a:solidFill>
            <a:prstDash val="solid"/>
            <a:round/>
            <a:headEnd type="none" w="med" len="med"/>
            <a:tailEnd type="none" w="med" len="med"/>
          </a:ln>
        </p:spPr>
      </p:cxnSp>
      <p:sp>
        <p:nvSpPr>
          <p:cNvPr id="1412" name="Google Shape;1412;p116"/>
          <p:cNvSpPr txBox="1"/>
          <p:nvPr/>
        </p:nvSpPr>
        <p:spPr>
          <a:xfrm>
            <a:off x="3628850" y="3344650"/>
            <a:ext cx="1886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Used SimpleRNN Layers</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-----------------------------------&gt;</a:t>
            </a:r>
            <a:endParaRPr>
              <a:solidFill>
                <a:schemeClr val="lt2"/>
              </a:solidFill>
              <a:latin typeface="Roboto Condensed"/>
              <a:ea typeface="Roboto Condensed"/>
              <a:cs typeface="Roboto Condensed"/>
              <a:sym typeface="Roboto Condensed"/>
            </a:endParaRPr>
          </a:p>
        </p:txBody>
      </p:sp>
      <p:sp>
        <p:nvSpPr>
          <p:cNvPr id="1413" name="Google Shape;1413;p116"/>
          <p:cNvSpPr txBox="1"/>
          <p:nvPr/>
        </p:nvSpPr>
        <p:spPr>
          <a:xfrm>
            <a:off x="3822650" y="2555588"/>
            <a:ext cx="1498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 Used GRU Layers</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&lt;--------------------------</a:t>
            </a:r>
            <a:endParaRPr>
              <a:solidFill>
                <a:schemeClr val="lt2"/>
              </a:solidFill>
              <a:latin typeface="Roboto Condensed"/>
              <a:ea typeface="Roboto Condensed"/>
              <a:cs typeface="Roboto Condensed"/>
              <a:sym typeface="Roboto Condensed"/>
            </a:endParaRPr>
          </a:p>
        </p:txBody>
      </p:sp>
      <p:cxnSp>
        <p:nvCxnSpPr>
          <p:cNvPr id="1414" name="Google Shape;1414;p116"/>
          <p:cNvCxnSpPr/>
          <p:nvPr/>
        </p:nvCxnSpPr>
        <p:spPr>
          <a:xfrm>
            <a:off x="1905425" y="2571755"/>
            <a:ext cx="970500" cy="0"/>
          </a:xfrm>
          <a:prstGeom prst="straightConnector1">
            <a:avLst/>
          </a:prstGeom>
          <a:noFill/>
          <a:ln w="19050" cap="flat" cmpd="sng">
            <a:solidFill>
              <a:schemeClr val="lt1"/>
            </a:solidFill>
            <a:prstDash val="solid"/>
            <a:round/>
            <a:headEnd type="none" w="med" len="med"/>
            <a:tailEnd type="none" w="med" len="med"/>
          </a:ln>
        </p:spPr>
      </p:cxnSp>
      <p:grpSp>
        <p:nvGrpSpPr>
          <p:cNvPr id="1415" name="Google Shape;1415;p116"/>
          <p:cNvGrpSpPr/>
          <p:nvPr/>
        </p:nvGrpSpPr>
        <p:grpSpPr>
          <a:xfrm>
            <a:off x="7235800" y="663523"/>
            <a:ext cx="349440" cy="343320"/>
            <a:chOff x="-40748275" y="3238700"/>
            <a:chExt cx="322600" cy="316950"/>
          </a:xfrm>
        </p:grpSpPr>
        <p:sp>
          <p:nvSpPr>
            <p:cNvPr id="1416" name="Google Shape;1416;p116"/>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16"/>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16"/>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16"/>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16"/>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16"/>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22" name="Google Shape;1422;p116"/>
          <p:cNvPicPr preferRelativeResize="0"/>
          <p:nvPr/>
        </p:nvPicPr>
        <p:blipFill>
          <a:blip r:embed="rId3">
            <a:alphaModFix/>
          </a:blip>
          <a:stretch>
            <a:fillRect/>
          </a:stretch>
        </p:blipFill>
        <p:spPr>
          <a:xfrm>
            <a:off x="1423651" y="1317049"/>
            <a:ext cx="1934075" cy="1113925"/>
          </a:xfrm>
          <a:prstGeom prst="rect">
            <a:avLst/>
          </a:prstGeom>
          <a:noFill/>
          <a:ln>
            <a:noFill/>
          </a:ln>
        </p:spPr>
      </p:pic>
      <p:pic>
        <p:nvPicPr>
          <p:cNvPr id="1423" name="Google Shape;1423;p116"/>
          <p:cNvPicPr preferRelativeResize="0"/>
          <p:nvPr/>
        </p:nvPicPr>
        <p:blipFill>
          <a:blip r:embed="rId4">
            <a:alphaModFix/>
          </a:blip>
          <a:stretch>
            <a:fillRect/>
          </a:stretch>
        </p:blipFill>
        <p:spPr>
          <a:xfrm>
            <a:off x="1423650" y="2712513"/>
            <a:ext cx="1934075" cy="1203137"/>
          </a:xfrm>
          <a:prstGeom prst="rect">
            <a:avLst/>
          </a:prstGeom>
          <a:noFill/>
          <a:ln>
            <a:noFill/>
          </a:ln>
        </p:spPr>
      </p:pic>
      <p:pic>
        <p:nvPicPr>
          <p:cNvPr id="1424" name="Google Shape;1424;p116"/>
          <p:cNvPicPr preferRelativeResize="0"/>
          <p:nvPr/>
        </p:nvPicPr>
        <p:blipFill>
          <a:blip r:embed="rId5">
            <a:alphaModFix/>
          </a:blip>
          <a:stretch>
            <a:fillRect/>
          </a:stretch>
        </p:blipFill>
        <p:spPr>
          <a:xfrm>
            <a:off x="5783513" y="1270822"/>
            <a:ext cx="1934075" cy="1206403"/>
          </a:xfrm>
          <a:prstGeom prst="rect">
            <a:avLst/>
          </a:prstGeom>
          <a:noFill/>
          <a:ln>
            <a:noFill/>
          </a:ln>
        </p:spPr>
      </p:pic>
      <p:pic>
        <p:nvPicPr>
          <p:cNvPr id="1425" name="Google Shape;1425;p116"/>
          <p:cNvPicPr preferRelativeResize="0"/>
          <p:nvPr/>
        </p:nvPicPr>
        <p:blipFill>
          <a:blip r:embed="rId6">
            <a:alphaModFix/>
          </a:blip>
          <a:stretch>
            <a:fillRect/>
          </a:stretch>
        </p:blipFill>
        <p:spPr>
          <a:xfrm>
            <a:off x="5807500" y="2666275"/>
            <a:ext cx="1886100" cy="1223750"/>
          </a:xfrm>
          <a:prstGeom prst="rect">
            <a:avLst/>
          </a:prstGeom>
          <a:noFill/>
          <a:ln>
            <a:noFill/>
          </a:ln>
        </p:spPr>
      </p:pic>
      <p:sp>
        <p:nvSpPr>
          <p:cNvPr id="1426" name="Google Shape;1426;p116"/>
          <p:cNvSpPr txBox="1"/>
          <p:nvPr/>
        </p:nvSpPr>
        <p:spPr>
          <a:xfrm>
            <a:off x="808000" y="4197200"/>
            <a:ext cx="1257020" cy="523190"/>
          </a:xfrm>
          <a:prstGeom prst="rect">
            <a:avLst/>
          </a:prstGeom>
          <a:solidFill>
            <a:schemeClr val="accent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2"/>
                </a:solidFill>
                <a:latin typeface="Roboto Condensed"/>
                <a:ea typeface="Roboto Condensed"/>
                <a:cs typeface="Roboto Condensed"/>
                <a:sym typeface="Roboto Condensed"/>
              </a:rPr>
              <a:t>Result:</a:t>
            </a:r>
            <a:endParaRPr sz="11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100">
                <a:solidFill>
                  <a:schemeClr val="lt2"/>
                </a:solidFill>
                <a:latin typeface="Roboto Condensed"/>
                <a:ea typeface="Roboto Condensed"/>
                <a:cs typeface="Roboto Condensed"/>
                <a:sym typeface="Roboto Condensed"/>
              </a:rPr>
              <a:t>LSTM Layers Used</a:t>
            </a:r>
            <a:endParaRPr sz="1100">
              <a:solidFill>
                <a:schemeClr val="lt2"/>
              </a:solidFill>
              <a:latin typeface="Roboto Condensed"/>
              <a:ea typeface="Roboto Condensed"/>
              <a:cs typeface="Roboto Condensed"/>
              <a:sym typeface="Roboto Condensed"/>
            </a:endParaRPr>
          </a:p>
        </p:txBody>
      </p:sp>
      <p:sp>
        <p:nvSpPr>
          <p:cNvPr id="1427" name="Google Shape;1427;p116"/>
          <p:cNvSpPr txBox="1"/>
          <p:nvPr/>
        </p:nvSpPr>
        <p:spPr>
          <a:xfrm>
            <a:off x="6265300" y="4237375"/>
            <a:ext cx="2127900" cy="5541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Explanation:</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Validation Accuracy Was Higher </a:t>
            </a:r>
            <a:endParaRPr sz="1200">
              <a:solidFill>
                <a:schemeClr val="lt2"/>
              </a:solidFill>
              <a:latin typeface="Roboto Condensed"/>
              <a:ea typeface="Roboto Condensed"/>
              <a:cs typeface="Roboto Condensed"/>
              <a:sym typeface="Roboto Condense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117"/>
          <p:cNvSpPr txBox="1">
            <a:spLocks noGrp="1"/>
          </p:cNvSpPr>
          <p:nvPr>
            <p:ph type="ctrTitle"/>
          </p:nvPr>
        </p:nvSpPr>
        <p:spPr>
          <a:xfrm flipH="1">
            <a:off x="457200" y="437050"/>
            <a:ext cx="8229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Better Than BaseLine</a:t>
            </a:r>
            <a:endParaRPr/>
          </a:p>
        </p:txBody>
      </p:sp>
      <p:cxnSp>
        <p:nvCxnSpPr>
          <p:cNvPr id="1433" name="Google Shape;1433;p117"/>
          <p:cNvCxnSpPr/>
          <p:nvPr/>
        </p:nvCxnSpPr>
        <p:spPr>
          <a:xfrm>
            <a:off x="4086750" y="3229088"/>
            <a:ext cx="970500" cy="0"/>
          </a:xfrm>
          <a:prstGeom prst="straightConnector1">
            <a:avLst/>
          </a:prstGeom>
          <a:noFill/>
          <a:ln w="19050" cap="flat" cmpd="sng">
            <a:solidFill>
              <a:schemeClr val="lt1"/>
            </a:solidFill>
            <a:prstDash val="solid"/>
            <a:round/>
            <a:headEnd type="none" w="med" len="med"/>
            <a:tailEnd type="none" w="med" len="med"/>
          </a:ln>
        </p:spPr>
      </p:cxnSp>
      <p:cxnSp>
        <p:nvCxnSpPr>
          <p:cNvPr id="1434" name="Google Shape;1434;p117"/>
          <p:cNvCxnSpPr/>
          <p:nvPr/>
        </p:nvCxnSpPr>
        <p:spPr>
          <a:xfrm>
            <a:off x="6265300" y="2550480"/>
            <a:ext cx="970500" cy="0"/>
          </a:xfrm>
          <a:prstGeom prst="straightConnector1">
            <a:avLst/>
          </a:prstGeom>
          <a:noFill/>
          <a:ln w="19050" cap="flat" cmpd="sng">
            <a:solidFill>
              <a:schemeClr val="lt1"/>
            </a:solidFill>
            <a:prstDash val="solid"/>
            <a:round/>
            <a:headEnd type="none" w="med" len="med"/>
            <a:tailEnd type="none" w="med" len="med"/>
          </a:ln>
        </p:spPr>
      </p:cxnSp>
      <p:sp>
        <p:nvSpPr>
          <p:cNvPr id="1435" name="Google Shape;1435;p117"/>
          <p:cNvSpPr txBox="1"/>
          <p:nvPr/>
        </p:nvSpPr>
        <p:spPr>
          <a:xfrm>
            <a:off x="3751775" y="3363050"/>
            <a:ext cx="1627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Used SGD LR @ 0.01</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-----------------------------&gt;</a:t>
            </a:r>
            <a:endParaRPr>
              <a:solidFill>
                <a:schemeClr val="lt2"/>
              </a:solidFill>
              <a:latin typeface="Roboto Condensed"/>
              <a:ea typeface="Roboto Condensed"/>
              <a:cs typeface="Roboto Condensed"/>
              <a:sym typeface="Roboto Condensed"/>
            </a:endParaRPr>
          </a:p>
        </p:txBody>
      </p:sp>
      <p:sp>
        <p:nvSpPr>
          <p:cNvPr id="1436" name="Google Shape;1436;p117"/>
          <p:cNvSpPr txBox="1"/>
          <p:nvPr/>
        </p:nvSpPr>
        <p:spPr>
          <a:xfrm>
            <a:off x="3680075" y="2550475"/>
            <a:ext cx="1770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 Used Adam LR @ 0.01</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&lt;--------------------------------</a:t>
            </a:r>
            <a:endParaRPr>
              <a:solidFill>
                <a:schemeClr val="lt2"/>
              </a:solidFill>
              <a:latin typeface="Roboto Condensed"/>
              <a:ea typeface="Roboto Condensed"/>
              <a:cs typeface="Roboto Condensed"/>
              <a:sym typeface="Roboto Condensed"/>
            </a:endParaRPr>
          </a:p>
        </p:txBody>
      </p:sp>
      <p:cxnSp>
        <p:nvCxnSpPr>
          <p:cNvPr id="1437" name="Google Shape;1437;p117"/>
          <p:cNvCxnSpPr/>
          <p:nvPr/>
        </p:nvCxnSpPr>
        <p:spPr>
          <a:xfrm>
            <a:off x="1905413" y="2571755"/>
            <a:ext cx="970500" cy="0"/>
          </a:xfrm>
          <a:prstGeom prst="straightConnector1">
            <a:avLst/>
          </a:prstGeom>
          <a:noFill/>
          <a:ln w="19050" cap="flat" cmpd="sng">
            <a:solidFill>
              <a:schemeClr val="lt1"/>
            </a:solidFill>
            <a:prstDash val="solid"/>
            <a:round/>
            <a:headEnd type="none" w="med" len="med"/>
            <a:tailEnd type="none" w="med" len="med"/>
          </a:ln>
        </p:spPr>
      </p:cxnSp>
      <p:grpSp>
        <p:nvGrpSpPr>
          <p:cNvPr id="1438" name="Google Shape;1438;p117"/>
          <p:cNvGrpSpPr/>
          <p:nvPr/>
        </p:nvGrpSpPr>
        <p:grpSpPr>
          <a:xfrm>
            <a:off x="7235800" y="655098"/>
            <a:ext cx="349440" cy="343320"/>
            <a:chOff x="-40748275" y="3238700"/>
            <a:chExt cx="322600" cy="316950"/>
          </a:xfrm>
        </p:grpSpPr>
        <p:sp>
          <p:nvSpPr>
            <p:cNvPr id="1439" name="Google Shape;1439;p11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1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1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1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1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1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45" name="Google Shape;1445;p117"/>
          <p:cNvPicPr preferRelativeResize="0"/>
          <p:nvPr/>
        </p:nvPicPr>
        <p:blipFill>
          <a:blip r:embed="rId3">
            <a:alphaModFix/>
          </a:blip>
          <a:stretch>
            <a:fillRect/>
          </a:stretch>
        </p:blipFill>
        <p:spPr>
          <a:xfrm>
            <a:off x="1447650" y="1265626"/>
            <a:ext cx="1886025" cy="1148037"/>
          </a:xfrm>
          <a:prstGeom prst="rect">
            <a:avLst/>
          </a:prstGeom>
          <a:noFill/>
          <a:ln>
            <a:noFill/>
          </a:ln>
        </p:spPr>
      </p:pic>
      <p:pic>
        <p:nvPicPr>
          <p:cNvPr id="1446" name="Google Shape;1446;p117"/>
          <p:cNvPicPr preferRelativeResize="0"/>
          <p:nvPr/>
        </p:nvPicPr>
        <p:blipFill>
          <a:blip r:embed="rId4">
            <a:alphaModFix/>
          </a:blip>
          <a:stretch>
            <a:fillRect/>
          </a:stretch>
        </p:blipFill>
        <p:spPr>
          <a:xfrm>
            <a:off x="1447675" y="2729833"/>
            <a:ext cx="1886025" cy="1167843"/>
          </a:xfrm>
          <a:prstGeom prst="rect">
            <a:avLst/>
          </a:prstGeom>
          <a:noFill/>
          <a:ln>
            <a:noFill/>
          </a:ln>
        </p:spPr>
      </p:pic>
      <p:pic>
        <p:nvPicPr>
          <p:cNvPr id="1447" name="Google Shape;1447;p117"/>
          <p:cNvPicPr preferRelativeResize="0"/>
          <p:nvPr/>
        </p:nvPicPr>
        <p:blipFill>
          <a:blip r:embed="rId5">
            <a:alphaModFix/>
          </a:blip>
          <a:stretch>
            <a:fillRect/>
          </a:stretch>
        </p:blipFill>
        <p:spPr>
          <a:xfrm>
            <a:off x="5810325" y="1249055"/>
            <a:ext cx="1886025" cy="1176370"/>
          </a:xfrm>
          <a:prstGeom prst="rect">
            <a:avLst/>
          </a:prstGeom>
          <a:noFill/>
          <a:ln>
            <a:noFill/>
          </a:ln>
        </p:spPr>
      </p:pic>
      <p:pic>
        <p:nvPicPr>
          <p:cNvPr id="1448" name="Google Shape;1448;p117"/>
          <p:cNvPicPr preferRelativeResize="0"/>
          <p:nvPr/>
        </p:nvPicPr>
        <p:blipFill>
          <a:blip r:embed="rId6">
            <a:alphaModFix/>
          </a:blip>
          <a:stretch>
            <a:fillRect/>
          </a:stretch>
        </p:blipFill>
        <p:spPr>
          <a:xfrm>
            <a:off x="5797350" y="2788758"/>
            <a:ext cx="1906400" cy="1189892"/>
          </a:xfrm>
          <a:prstGeom prst="rect">
            <a:avLst/>
          </a:prstGeom>
          <a:noFill/>
          <a:ln>
            <a:noFill/>
          </a:ln>
        </p:spPr>
      </p:pic>
      <p:sp>
        <p:nvSpPr>
          <p:cNvPr id="1449" name="Google Shape;1449;p117"/>
          <p:cNvSpPr txBox="1"/>
          <p:nvPr/>
        </p:nvSpPr>
        <p:spPr>
          <a:xfrm>
            <a:off x="899750" y="4279700"/>
            <a:ext cx="921000" cy="554100"/>
          </a:xfrm>
          <a:prstGeom prst="rect">
            <a:avLst/>
          </a:prstGeom>
          <a:solidFill>
            <a:schemeClr val="accent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Result:</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Undecided</a:t>
            </a:r>
            <a:endParaRPr sz="1200">
              <a:solidFill>
                <a:schemeClr val="lt2"/>
              </a:solidFill>
              <a:latin typeface="Roboto Condensed"/>
              <a:ea typeface="Roboto Condensed"/>
              <a:cs typeface="Roboto Condensed"/>
              <a:sym typeface="Roboto Condensed"/>
            </a:endParaRPr>
          </a:p>
        </p:txBody>
      </p:sp>
      <p:sp>
        <p:nvSpPr>
          <p:cNvPr id="1450" name="Google Shape;1450;p117"/>
          <p:cNvSpPr txBox="1"/>
          <p:nvPr/>
        </p:nvSpPr>
        <p:spPr>
          <a:xfrm>
            <a:off x="5946000" y="4216925"/>
            <a:ext cx="2740800" cy="7389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Explanation:</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SGD Learning Rate Performed Poorly</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Adam Learning Rate Performed Similarly </a:t>
            </a:r>
            <a:endParaRPr sz="1200">
              <a:solidFill>
                <a:schemeClr val="lt2"/>
              </a:solidFill>
              <a:latin typeface="Roboto Condensed"/>
              <a:ea typeface="Roboto Condensed"/>
              <a:cs typeface="Roboto Condensed"/>
              <a:sym typeface="Roboto Condense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118"/>
          <p:cNvSpPr txBox="1">
            <a:spLocks noGrp="1"/>
          </p:cNvSpPr>
          <p:nvPr>
            <p:ph type="ctrTitle"/>
          </p:nvPr>
        </p:nvSpPr>
        <p:spPr>
          <a:xfrm flipH="1">
            <a:off x="457200" y="437050"/>
            <a:ext cx="8229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Better Than BaseLine</a:t>
            </a:r>
            <a:endParaRPr/>
          </a:p>
        </p:txBody>
      </p:sp>
      <p:cxnSp>
        <p:nvCxnSpPr>
          <p:cNvPr id="1456" name="Google Shape;1456;p118"/>
          <p:cNvCxnSpPr/>
          <p:nvPr/>
        </p:nvCxnSpPr>
        <p:spPr>
          <a:xfrm>
            <a:off x="4086750" y="3229088"/>
            <a:ext cx="970500" cy="0"/>
          </a:xfrm>
          <a:prstGeom prst="straightConnector1">
            <a:avLst/>
          </a:prstGeom>
          <a:noFill/>
          <a:ln w="19050" cap="flat" cmpd="sng">
            <a:solidFill>
              <a:schemeClr val="lt1"/>
            </a:solidFill>
            <a:prstDash val="solid"/>
            <a:round/>
            <a:headEnd type="none" w="med" len="med"/>
            <a:tailEnd type="none" w="med" len="med"/>
          </a:ln>
        </p:spPr>
      </p:cxnSp>
      <p:cxnSp>
        <p:nvCxnSpPr>
          <p:cNvPr id="1457" name="Google Shape;1457;p118"/>
          <p:cNvCxnSpPr/>
          <p:nvPr/>
        </p:nvCxnSpPr>
        <p:spPr>
          <a:xfrm>
            <a:off x="6265300" y="2550480"/>
            <a:ext cx="970500" cy="0"/>
          </a:xfrm>
          <a:prstGeom prst="straightConnector1">
            <a:avLst/>
          </a:prstGeom>
          <a:noFill/>
          <a:ln w="19050" cap="flat" cmpd="sng">
            <a:solidFill>
              <a:schemeClr val="lt1"/>
            </a:solidFill>
            <a:prstDash val="solid"/>
            <a:round/>
            <a:headEnd type="none" w="med" len="med"/>
            <a:tailEnd type="none" w="med" len="med"/>
          </a:ln>
        </p:spPr>
      </p:cxnSp>
      <p:sp>
        <p:nvSpPr>
          <p:cNvPr id="1458" name="Google Shape;1458;p118"/>
          <p:cNvSpPr txBox="1"/>
          <p:nvPr/>
        </p:nvSpPr>
        <p:spPr>
          <a:xfrm>
            <a:off x="3558125" y="3363050"/>
            <a:ext cx="2076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Used RMSprop LR @ 0.001</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---------------------------------------&gt;</a:t>
            </a:r>
            <a:endParaRPr>
              <a:solidFill>
                <a:schemeClr val="lt2"/>
              </a:solidFill>
              <a:latin typeface="Roboto Condensed"/>
              <a:ea typeface="Roboto Condensed"/>
              <a:cs typeface="Roboto Condensed"/>
              <a:sym typeface="Roboto Condensed"/>
            </a:endParaRPr>
          </a:p>
        </p:txBody>
      </p:sp>
      <p:sp>
        <p:nvSpPr>
          <p:cNvPr id="1459" name="Google Shape;1459;p118"/>
          <p:cNvSpPr txBox="1"/>
          <p:nvPr/>
        </p:nvSpPr>
        <p:spPr>
          <a:xfrm>
            <a:off x="3622475" y="2566975"/>
            <a:ext cx="1886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 Used Adam LR @ 0.001</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&lt;-----------------------------------</a:t>
            </a:r>
            <a:endParaRPr>
              <a:solidFill>
                <a:schemeClr val="lt2"/>
              </a:solidFill>
              <a:latin typeface="Roboto Condensed"/>
              <a:ea typeface="Roboto Condensed"/>
              <a:cs typeface="Roboto Condensed"/>
              <a:sym typeface="Roboto Condensed"/>
            </a:endParaRPr>
          </a:p>
        </p:txBody>
      </p:sp>
      <p:cxnSp>
        <p:nvCxnSpPr>
          <p:cNvPr id="1460" name="Google Shape;1460;p118"/>
          <p:cNvCxnSpPr/>
          <p:nvPr/>
        </p:nvCxnSpPr>
        <p:spPr>
          <a:xfrm>
            <a:off x="1905413" y="2571755"/>
            <a:ext cx="970500" cy="0"/>
          </a:xfrm>
          <a:prstGeom prst="straightConnector1">
            <a:avLst/>
          </a:prstGeom>
          <a:noFill/>
          <a:ln w="19050" cap="flat" cmpd="sng">
            <a:solidFill>
              <a:schemeClr val="lt1"/>
            </a:solidFill>
            <a:prstDash val="solid"/>
            <a:round/>
            <a:headEnd type="none" w="med" len="med"/>
            <a:tailEnd type="none" w="med" len="med"/>
          </a:ln>
        </p:spPr>
      </p:cxnSp>
      <p:grpSp>
        <p:nvGrpSpPr>
          <p:cNvPr id="1461" name="Google Shape;1461;p118"/>
          <p:cNvGrpSpPr/>
          <p:nvPr/>
        </p:nvGrpSpPr>
        <p:grpSpPr>
          <a:xfrm>
            <a:off x="7235800" y="668329"/>
            <a:ext cx="349440" cy="343320"/>
            <a:chOff x="-40748275" y="3238700"/>
            <a:chExt cx="322600" cy="316950"/>
          </a:xfrm>
        </p:grpSpPr>
        <p:sp>
          <p:nvSpPr>
            <p:cNvPr id="1462" name="Google Shape;1462;p11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1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1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1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1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1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8" name="Google Shape;1468;p118"/>
          <p:cNvPicPr preferRelativeResize="0"/>
          <p:nvPr/>
        </p:nvPicPr>
        <p:blipFill>
          <a:blip r:embed="rId3">
            <a:alphaModFix/>
          </a:blip>
          <a:stretch>
            <a:fillRect/>
          </a:stretch>
        </p:blipFill>
        <p:spPr>
          <a:xfrm>
            <a:off x="5797350" y="2788758"/>
            <a:ext cx="1906400" cy="1189892"/>
          </a:xfrm>
          <a:prstGeom prst="rect">
            <a:avLst/>
          </a:prstGeom>
          <a:noFill/>
          <a:ln>
            <a:noFill/>
          </a:ln>
        </p:spPr>
      </p:pic>
      <p:sp>
        <p:nvSpPr>
          <p:cNvPr id="1469" name="Google Shape;1469;p118"/>
          <p:cNvSpPr txBox="1"/>
          <p:nvPr/>
        </p:nvSpPr>
        <p:spPr>
          <a:xfrm>
            <a:off x="703775" y="4279700"/>
            <a:ext cx="1822200" cy="554100"/>
          </a:xfrm>
          <a:prstGeom prst="rect">
            <a:avLst/>
          </a:prstGeom>
          <a:solidFill>
            <a:schemeClr val="accent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Results:</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Used RMSprop LR @ 0.001 </a:t>
            </a:r>
            <a:endParaRPr sz="1200">
              <a:solidFill>
                <a:schemeClr val="lt2"/>
              </a:solidFill>
              <a:latin typeface="Roboto Condensed"/>
              <a:ea typeface="Roboto Condensed"/>
              <a:cs typeface="Roboto Condensed"/>
              <a:sym typeface="Roboto Condensed"/>
            </a:endParaRPr>
          </a:p>
        </p:txBody>
      </p:sp>
      <p:sp>
        <p:nvSpPr>
          <p:cNvPr id="1470" name="Google Shape;1470;p118"/>
          <p:cNvSpPr txBox="1"/>
          <p:nvPr/>
        </p:nvSpPr>
        <p:spPr>
          <a:xfrm>
            <a:off x="5707380" y="4279700"/>
            <a:ext cx="3324270" cy="553968"/>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lt2"/>
                </a:solidFill>
                <a:latin typeface="Roboto Condensed"/>
                <a:ea typeface="Roboto Condensed"/>
                <a:cs typeface="Roboto Condensed"/>
                <a:sym typeface="Roboto Condensed"/>
              </a:rPr>
              <a:t>Explanation:</a:t>
            </a:r>
            <a:endParaRPr sz="1200" dirty="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dirty="0">
                <a:solidFill>
                  <a:schemeClr val="lt2"/>
                </a:solidFill>
                <a:latin typeface="Roboto Condensed"/>
                <a:ea typeface="Roboto Condensed"/>
                <a:cs typeface="Roboto Condensed"/>
                <a:sym typeface="Roboto Condensed"/>
              </a:rPr>
              <a:t>Accuracy is higher within the same range of epochs </a:t>
            </a:r>
            <a:endParaRPr sz="1200" dirty="0">
              <a:solidFill>
                <a:schemeClr val="lt2"/>
              </a:solidFill>
              <a:latin typeface="Roboto Condensed"/>
              <a:ea typeface="Roboto Condensed"/>
              <a:cs typeface="Roboto Condensed"/>
              <a:sym typeface="Roboto Condensed"/>
            </a:endParaRPr>
          </a:p>
        </p:txBody>
      </p:sp>
      <p:pic>
        <p:nvPicPr>
          <p:cNvPr id="1471" name="Google Shape;1471;p118"/>
          <p:cNvPicPr preferRelativeResize="0"/>
          <p:nvPr/>
        </p:nvPicPr>
        <p:blipFill>
          <a:blip r:embed="rId4">
            <a:alphaModFix/>
          </a:blip>
          <a:stretch>
            <a:fillRect/>
          </a:stretch>
        </p:blipFill>
        <p:spPr>
          <a:xfrm>
            <a:off x="1447675" y="1247085"/>
            <a:ext cx="1886025" cy="1185140"/>
          </a:xfrm>
          <a:prstGeom prst="rect">
            <a:avLst/>
          </a:prstGeom>
          <a:noFill/>
          <a:ln>
            <a:noFill/>
          </a:ln>
        </p:spPr>
      </p:pic>
      <p:pic>
        <p:nvPicPr>
          <p:cNvPr id="1472" name="Google Shape;1472;p118"/>
          <p:cNvPicPr preferRelativeResize="0"/>
          <p:nvPr/>
        </p:nvPicPr>
        <p:blipFill>
          <a:blip r:embed="rId5">
            <a:alphaModFix/>
          </a:blip>
          <a:stretch>
            <a:fillRect/>
          </a:stretch>
        </p:blipFill>
        <p:spPr>
          <a:xfrm>
            <a:off x="1435200" y="2711275"/>
            <a:ext cx="1911459" cy="1189900"/>
          </a:xfrm>
          <a:prstGeom prst="rect">
            <a:avLst/>
          </a:prstGeom>
          <a:noFill/>
          <a:ln>
            <a:noFill/>
          </a:ln>
        </p:spPr>
      </p:pic>
      <p:pic>
        <p:nvPicPr>
          <p:cNvPr id="1473" name="Google Shape;1473;p118"/>
          <p:cNvPicPr preferRelativeResize="0"/>
          <p:nvPr/>
        </p:nvPicPr>
        <p:blipFill>
          <a:blip r:embed="rId6">
            <a:alphaModFix/>
          </a:blip>
          <a:stretch>
            <a:fillRect/>
          </a:stretch>
        </p:blipFill>
        <p:spPr>
          <a:xfrm>
            <a:off x="5810300" y="1259068"/>
            <a:ext cx="1886100" cy="116116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119"/>
          <p:cNvSpPr txBox="1">
            <a:spLocks noGrp="1"/>
          </p:cNvSpPr>
          <p:nvPr>
            <p:ph type="ctrTitle"/>
          </p:nvPr>
        </p:nvSpPr>
        <p:spPr>
          <a:xfrm flipH="1">
            <a:off x="2163750" y="194300"/>
            <a:ext cx="5620218"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Model Better Than BaseLine</a:t>
            </a:r>
            <a:endParaRPr dirty="0"/>
          </a:p>
        </p:txBody>
      </p:sp>
      <p:sp>
        <p:nvSpPr>
          <p:cNvPr id="1479" name="Google Shape;1479;p119"/>
          <p:cNvSpPr txBox="1">
            <a:spLocks noGrp="1"/>
          </p:cNvSpPr>
          <p:nvPr>
            <p:ph type="subTitle" idx="1"/>
          </p:nvPr>
        </p:nvSpPr>
        <p:spPr>
          <a:xfrm>
            <a:off x="1521325" y="2928325"/>
            <a:ext cx="13653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Accuracy Graph</a:t>
            </a:r>
            <a:endParaRPr/>
          </a:p>
        </p:txBody>
      </p:sp>
      <p:sp>
        <p:nvSpPr>
          <p:cNvPr id="1480" name="Google Shape;1480;p119"/>
          <p:cNvSpPr txBox="1">
            <a:spLocks noGrp="1"/>
          </p:cNvSpPr>
          <p:nvPr>
            <p:ph type="subTitle" idx="1"/>
          </p:nvPr>
        </p:nvSpPr>
        <p:spPr>
          <a:xfrm>
            <a:off x="6343188" y="3174325"/>
            <a:ext cx="9969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Loss Graph</a:t>
            </a:r>
            <a:endParaRPr/>
          </a:p>
        </p:txBody>
      </p:sp>
      <p:grpSp>
        <p:nvGrpSpPr>
          <p:cNvPr id="1481" name="Google Shape;1481;p119"/>
          <p:cNvGrpSpPr/>
          <p:nvPr/>
        </p:nvGrpSpPr>
        <p:grpSpPr>
          <a:xfrm>
            <a:off x="7609248" y="357890"/>
            <a:ext cx="349440" cy="343320"/>
            <a:chOff x="-40748275" y="3238700"/>
            <a:chExt cx="322600" cy="316950"/>
          </a:xfrm>
        </p:grpSpPr>
        <p:sp>
          <p:nvSpPr>
            <p:cNvPr id="1482" name="Google Shape;1482;p11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1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1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11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9"/>
          <p:cNvPicPr preferRelativeResize="0"/>
          <p:nvPr/>
        </p:nvPicPr>
        <p:blipFill>
          <a:blip r:embed="rId3">
            <a:alphaModFix/>
          </a:blip>
          <a:stretch>
            <a:fillRect/>
          </a:stretch>
        </p:blipFill>
        <p:spPr>
          <a:xfrm>
            <a:off x="587849" y="975425"/>
            <a:ext cx="3104900" cy="1911575"/>
          </a:xfrm>
          <a:prstGeom prst="rect">
            <a:avLst/>
          </a:prstGeom>
          <a:noFill/>
          <a:ln>
            <a:noFill/>
          </a:ln>
        </p:spPr>
      </p:pic>
      <p:pic>
        <p:nvPicPr>
          <p:cNvPr id="1489" name="Google Shape;1489;p119"/>
          <p:cNvPicPr preferRelativeResize="0"/>
          <p:nvPr/>
        </p:nvPicPr>
        <p:blipFill>
          <a:blip r:embed="rId4">
            <a:alphaModFix/>
          </a:blip>
          <a:stretch>
            <a:fillRect/>
          </a:stretch>
        </p:blipFill>
        <p:spPr>
          <a:xfrm>
            <a:off x="5320067" y="991163"/>
            <a:ext cx="3158808" cy="1893200"/>
          </a:xfrm>
          <a:prstGeom prst="rect">
            <a:avLst/>
          </a:prstGeom>
          <a:noFill/>
          <a:ln>
            <a:noFill/>
          </a:ln>
        </p:spPr>
      </p:pic>
      <p:pic>
        <p:nvPicPr>
          <p:cNvPr id="1490" name="Google Shape;1490;p119"/>
          <p:cNvPicPr preferRelativeResize="0"/>
          <p:nvPr/>
        </p:nvPicPr>
        <p:blipFill>
          <a:blip r:embed="rId5">
            <a:alphaModFix/>
          </a:blip>
          <a:stretch>
            <a:fillRect/>
          </a:stretch>
        </p:blipFill>
        <p:spPr>
          <a:xfrm>
            <a:off x="245775" y="3215650"/>
            <a:ext cx="4147712" cy="1096750"/>
          </a:xfrm>
          <a:prstGeom prst="rect">
            <a:avLst/>
          </a:prstGeom>
          <a:noFill/>
          <a:ln>
            <a:noFill/>
          </a:ln>
        </p:spPr>
      </p:pic>
      <p:pic>
        <p:nvPicPr>
          <p:cNvPr id="1491" name="Google Shape;1491;p119"/>
          <p:cNvPicPr preferRelativeResize="0"/>
          <p:nvPr/>
        </p:nvPicPr>
        <p:blipFill>
          <a:blip r:embed="rId6">
            <a:alphaModFix/>
          </a:blip>
          <a:stretch>
            <a:fillRect/>
          </a:stretch>
        </p:blipFill>
        <p:spPr>
          <a:xfrm>
            <a:off x="245775" y="4312407"/>
            <a:ext cx="4147700" cy="724518"/>
          </a:xfrm>
          <a:prstGeom prst="rect">
            <a:avLst/>
          </a:prstGeom>
          <a:noFill/>
          <a:ln>
            <a:noFill/>
          </a:ln>
        </p:spPr>
      </p:pic>
      <p:sp>
        <p:nvSpPr>
          <p:cNvPr id="1492" name="Google Shape;1492;p119"/>
          <p:cNvSpPr txBox="1"/>
          <p:nvPr/>
        </p:nvSpPr>
        <p:spPr>
          <a:xfrm>
            <a:off x="4856225" y="3654375"/>
            <a:ext cx="1919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Roboto Condensed"/>
                <a:ea typeface="Roboto Condensed"/>
                <a:cs typeface="Roboto Condensed"/>
                <a:sym typeface="Roboto Condensed"/>
              </a:rPr>
              <a:t>There were still spelling mistakes being made by the model</a:t>
            </a:r>
            <a:endParaRPr>
              <a:solidFill>
                <a:schemeClr val="lt1"/>
              </a:solidFill>
              <a:latin typeface="Roboto Condensed"/>
              <a:ea typeface="Roboto Condensed"/>
              <a:cs typeface="Roboto Condensed"/>
              <a:sym typeface="Roboto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grpSp>
        <p:nvGrpSpPr>
          <p:cNvPr id="335" name="Google Shape;335;p39"/>
          <p:cNvGrpSpPr/>
          <p:nvPr/>
        </p:nvGrpSpPr>
        <p:grpSpPr>
          <a:xfrm>
            <a:off x="3371130" y="1078776"/>
            <a:ext cx="2681603" cy="2126651"/>
            <a:chOff x="2201497" y="2013875"/>
            <a:chExt cx="1944600" cy="1569600"/>
          </a:xfrm>
        </p:grpSpPr>
        <p:sp>
          <p:nvSpPr>
            <p:cNvPr id="336" name="Google Shape;336;p39"/>
            <p:cNvSpPr/>
            <p:nvPr/>
          </p:nvSpPr>
          <p:spPr>
            <a:xfrm rot="10800000" flipH="1">
              <a:off x="2201497" y="2013875"/>
              <a:ext cx="1944600" cy="1569600"/>
            </a:xfrm>
            <a:prstGeom prst="round2DiagRect">
              <a:avLst>
                <a:gd name="adj1" fmla="val 0"/>
                <a:gd name="adj2" fmla="val 1776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9"/>
            <p:cNvSpPr txBox="1"/>
            <p:nvPr/>
          </p:nvSpPr>
          <p:spPr>
            <a:xfrm>
              <a:off x="2447937" y="2180789"/>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2 SimpleRNN Layers</a:t>
              </a:r>
              <a:endParaRPr>
                <a:solidFill>
                  <a:srgbClr val="FFFFFF"/>
                </a:solidFill>
                <a:latin typeface="Roboto"/>
                <a:ea typeface="Roboto"/>
                <a:cs typeface="Roboto"/>
                <a:sym typeface="Roboto"/>
              </a:endParaRPr>
            </a:p>
          </p:txBody>
        </p:sp>
        <p:sp>
          <p:nvSpPr>
            <p:cNvPr id="338" name="Google Shape;338;p39"/>
            <p:cNvSpPr txBox="1"/>
            <p:nvPr/>
          </p:nvSpPr>
          <p:spPr>
            <a:xfrm>
              <a:off x="2448116" y="257193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FFFFFF"/>
                  </a:solidFill>
                  <a:latin typeface="Roboto"/>
                  <a:ea typeface="Roboto"/>
                  <a:cs typeface="Roboto"/>
                  <a:sym typeface="Roboto"/>
                </a:rPr>
                <a:t>32 Nodes</a:t>
              </a: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None/>
              </a:pPr>
              <a:endParaRPr sz="1000">
                <a:solidFill>
                  <a:srgbClr val="FFFFFF"/>
                </a:solidFill>
                <a:latin typeface="Roboto"/>
                <a:ea typeface="Roboto"/>
                <a:cs typeface="Roboto"/>
                <a:sym typeface="Roboto"/>
              </a:endParaRPr>
            </a:p>
            <a:p>
              <a:pPr marL="0" lvl="0" indent="0" algn="l" rtl="0">
                <a:lnSpc>
                  <a:spcPct val="115000"/>
                </a:lnSpc>
                <a:spcBef>
                  <a:spcPts val="1600"/>
                </a:spcBef>
                <a:spcAft>
                  <a:spcPts val="1600"/>
                </a:spcAft>
                <a:buNone/>
              </a:pPr>
              <a:endParaRPr sz="1000">
                <a:solidFill>
                  <a:srgbClr val="FFFFFF"/>
                </a:solidFill>
                <a:latin typeface="Roboto"/>
                <a:ea typeface="Roboto"/>
                <a:cs typeface="Roboto"/>
                <a:sym typeface="Roboto"/>
              </a:endParaRPr>
            </a:p>
          </p:txBody>
        </p:sp>
      </p:grpSp>
      <p:grpSp>
        <p:nvGrpSpPr>
          <p:cNvPr id="339" name="Google Shape;339;p39"/>
          <p:cNvGrpSpPr/>
          <p:nvPr/>
        </p:nvGrpSpPr>
        <p:grpSpPr>
          <a:xfrm>
            <a:off x="689528" y="1078765"/>
            <a:ext cx="2681603" cy="2126651"/>
            <a:chOff x="1126863" y="2013875"/>
            <a:chExt cx="1944600" cy="1569600"/>
          </a:xfrm>
        </p:grpSpPr>
        <p:sp>
          <p:nvSpPr>
            <p:cNvPr id="340" name="Google Shape;340;p39"/>
            <p:cNvSpPr/>
            <p:nvPr/>
          </p:nvSpPr>
          <p:spPr>
            <a:xfrm>
              <a:off x="1126863" y="2013875"/>
              <a:ext cx="1944600" cy="1569600"/>
            </a:xfrm>
            <a:prstGeom prst="round2DiagRect">
              <a:avLst>
                <a:gd name="adj1" fmla="val 0"/>
                <a:gd name="adj2" fmla="val 17764"/>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txBox="1"/>
            <p:nvPr/>
          </p:nvSpPr>
          <p:spPr>
            <a:xfrm>
              <a:off x="1351627"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1 Embedding Layer</a:t>
              </a:r>
              <a:endParaRPr>
                <a:solidFill>
                  <a:srgbClr val="FFFFFF"/>
                </a:solidFill>
                <a:latin typeface="Roboto"/>
                <a:ea typeface="Roboto"/>
                <a:cs typeface="Roboto"/>
                <a:sym typeface="Roboto"/>
              </a:endParaRPr>
            </a:p>
          </p:txBody>
        </p:sp>
        <p:sp>
          <p:nvSpPr>
            <p:cNvPr id="342" name="Google Shape;342;p39"/>
            <p:cNvSpPr txBox="1"/>
            <p:nvPr/>
          </p:nvSpPr>
          <p:spPr>
            <a:xfrm>
              <a:off x="1263880" y="2593057"/>
              <a:ext cx="1627200" cy="65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FFFFFF"/>
                  </a:solidFill>
                  <a:latin typeface="Roboto"/>
                  <a:ea typeface="Roboto"/>
                  <a:cs typeface="Roboto"/>
                  <a:sym typeface="Roboto"/>
                </a:rPr>
                <a:t>Input: Number of Unique Characters</a:t>
              </a: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None/>
              </a:pPr>
              <a:r>
                <a:rPr lang="en" sz="1000">
                  <a:solidFill>
                    <a:srgbClr val="FFFFFF"/>
                  </a:solidFill>
                  <a:latin typeface="Roboto"/>
                  <a:ea typeface="Roboto"/>
                  <a:cs typeface="Roboto"/>
                  <a:sym typeface="Roboto"/>
                </a:rPr>
                <a:t>Output: 32 Dimensions</a:t>
              </a:r>
              <a:endParaRPr sz="1000">
                <a:solidFill>
                  <a:srgbClr val="FFFFFF"/>
                </a:solidFill>
                <a:latin typeface="Roboto"/>
                <a:ea typeface="Roboto"/>
                <a:cs typeface="Roboto"/>
                <a:sym typeface="Roboto"/>
              </a:endParaRPr>
            </a:p>
            <a:p>
              <a:pPr marL="0" lvl="0" indent="0" algn="l" rtl="0">
                <a:lnSpc>
                  <a:spcPct val="115000"/>
                </a:lnSpc>
                <a:spcBef>
                  <a:spcPts val="1600"/>
                </a:spcBef>
                <a:spcAft>
                  <a:spcPts val="1600"/>
                </a:spcAft>
                <a:buNone/>
              </a:pPr>
              <a:endParaRPr sz="1000">
                <a:solidFill>
                  <a:srgbClr val="FFFFFF"/>
                </a:solidFill>
                <a:latin typeface="Roboto"/>
                <a:ea typeface="Roboto"/>
                <a:cs typeface="Roboto"/>
                <a:sym typeface="Roboto"/>
              </a:endParaRPr>
            </a:p>
          </p:txBody>
        </p:sp>
      </p:grpSp>
      <p:grpSp>
        <p:nvGrpSpPr>
          <p:cNvPr id="343" name="Google Shape;343;p39"/>
          <p:cNvGrpSpPr/>
          <p:nvPr/>
        </p:nvGrpSpPr>
        <p:grpSpPr>
          <a:xfrm>
            <a:off x="3243215" y="1794146"/>
            <a:ext cx="260366" cy="260366"/>
            <a:chOff x="3157188" y="909150"/>
            <a:chExt cx="470400" cy="470400"/>
          </a:xfrm>
        </p:grpSpPr>
        <p:sp>
          <p:nvSpPr>
            <p:cNvPr id="344" name="Google Shape;344;p39"/>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9"/>
            <p:cNvSpPr/>
            <p:nvPr/>
          </p:nvSpPr>
          <p:spPr>
            <a:xfrm>
              <a:off x="3243138" y="995100"/>
              <a:ext cx="298500" cy="298500"/>
            </a:xfrm>
            <a:prstGeom prst="mathPlus">
              <a:avLst>
                <a:gd name="adj1" fmla="val 99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39"/>
          <p:cNvSpPr txBox="1"/>
          <p:nvPr/>
        </p:nvSpPr>
        <p:spPr>
          <a:xfrm>
            <a:off x="3105000" y="167725"/>
            <a:ext cx="29340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a:solidFill>
                  <a:schemeClr val="lt2"/>
                </a:solidFill>
                <a:latin typeface="Squada One"/>
                <a:ea typeface="Squada One"/>
                <a:cs typeface="Squada One"/>
                <a:sym typeface="Squada One"/>
              </a:rPr>
              <a:t>Baseline Model</a:t>
            </a:r>
            <a:endParaRPr sz="3100">
              <a:solidFill>
                <a:schemeClr val="lt2"/>
              </a:solidFill>
              <a:latin typeface="Squada One"/>
              <a:ea typeface="Squada One"/>
              <a:cs typeface="Squada One"/>
              <a:sym typeface="Squada One"/>
            </a:endParaRPr>
          </a:p>
        </p:txBody>
      </p:sp>
      <p:grpSp>
        <p:nvGrpSpPr>
          <p:cNvPr id="347" name="Google Shape;347;p39"/>
          <p:cNvGrpSpPr/>
          <p:nvPr/>
        </p:nvGrpSpPr>
        <p:grpSpPr>
          <a:xfrm>
            <a:off x="5708064" y="329745"/>
            <a:ext cx="330936" cy="330743"/>
            <a:chOff x="-49764975" y="3183375"/>
            <a:chExt cx="299300" cy="299125"/>
          </a:xfrm>
        </p:grpSpPr>
        <p:sp>
          <p:nvSpPr>
            <p:cNvPr id="348" name="Google Shape;348;p3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39"/>
          <p:cNvGrpSpPr/>
          <p:nvPr/>
        </p:nvGrpSpPr>
        <p:grpSpPr>
          <a:xfrm>
            <a:off x="6052728" y="1078765"/>
            <a:ext cx="2681603" cy="2126651"/>
            <a:chOff x="1126863" y="2013875"/>
            <a:chExt cx="1944600" cy="1569600"/>
          </a:xfrm>
        </p:grpSpPr>
        <p:sp>
          <p:nvSpPr>
            <p:cNvPr id="358" name="Google Shape;358;p39"/>
            <p:cNvSpPr/>
            <p:nvPr/>
          </p:nvSpPr>
          <p:spPr>
            <a:xfrm>
              <a:off x="1126863" y="2013875"/>
              <a:ext cx="1944600" cy="1569600"/>
            </a:xfrm>
            <a:prstGeom prst="round2DiagRect">
              <a:avLst>
                <a:gd name="adj1" fmla="val 0"/>
                <a:gd name="adj2" fmla="val 17764"/>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9"/>
            <p:cNvSpPr txBox="1"/>
            <p:nvPr/>
          </p:nvSpPr>
          <p:spPr>
            <a:xfrm>
              <a:off x="1351627" y="2256385"/>
              <a:ext cx="1451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1 Dense Layer</a:t>
              </a:r>
              <a:endParaRPr>
                <a:solidFill>
                  <a:srgbClr val="FFFFFF"/>
                </a:solidFill>
                <a:latin typeface="Roboto"/>
                <a:ea typeface="Roboto"/>
                <a:cs typeface="Roboto"/>
                <a:sym typeface="Roboto"/>
              </a:endParaRPr>
            </a:p>
          </p:txBody>
        </p:sp>
        <p:sp>
          <p:nvSpPr>
            <p:cNvPr id="360" name="Google Shape;360;p39"/>
            <p:cNvSpPr txBox="1"/>
            <p:nvPr/>
          </p:nvSpPr>
          <p:spPr>
            <a:xfrm>
              <a:off x="1263880" y="2593057"/>
              <a:ext cx="1627200" cy="65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FFFFFF"/>
                  </a:solidFill>
                  <a:latin typeface="Roboto"/>
                  <a:ea typeface="Roboto"/>
                  <a:cs typeface="Roboto"/>
                  <a:sym typeface="Roboto"/>
                </a:rPr>
                <a:t>6 Nodes</a:t>
              </a: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None/>
              </a:pPr>
              <a:r>
                <a:rPr lang="en" sz="1000">
                  <a:solidFill>
                    <a:srgbClr val="FFFFFF"/>
                  </a:solidFill>
                  <a:latin typeface="Roboto"/>
                  <a:ea typeface="Roboto"/>
                  <a:cs typeface="Roboto"/>
                  <a:sym typeface="Roboto"/>
                </a:rPr>
                <a:t>Reason: 6 score values (0,1,2,3,4,5)</a:t>
              </a:r>
              <a:endParaRPr sz="1000">
                <a:solidFill>
                  <a:srgbClr val="FFFFFF"/>
                </a:solidFill>
                <a:latin typeface="Roboto"/>
                <a:ea typeface="Roboto"/>
                <a:cs typeface="Roboto"/>
                <a:sym typeface="Roboto"/>
              </a:endParaRPr>
            </a:p>
            <a:p>
              <a:pPr marL="0" lvl="0" indent="0" algn="l" rtl="0">
                <a:lnSpc>
                  <a:spcPct val="115000"/>
                </a:lnSpc>
                <a:spcBef>
                  <a:spcPts val="1600"/>
                </a:spcBef>
                <a:spcAft>
                  <a:spcPts val="0"/>
                </a:spcAft>
                <a:buNone/>
              </a:pPr>
              <a:endParaRPr sz="1000">
                <a:solidFill>
                  <a:srgbClr val="FFFFFF"/>
                </a:solidFill>
                <a:latin typeface="Roboto"/>
                <a:ea typeface="Roboto"/>
                <a:cs typeface="Roboto"/>
                <a:sym typeface="Roboto"/>
              </a:endParaRPr>
            </a:p>
            <a:p>
              <a:pPr marL="0" lvl="0" indent="0" algn="l" rtl="0">
                <a:lnSpc>
                  <a:spcPct val="115000"/>
                </a:lnSpc>
                <a:spcBef>
                  <a:spcPts val="1600"/>
                </a:spcBef>
                <a:spcAft>
                  <a:spcPts val="1600"/>
                </a:spcAft>
                <a:buNone/>
              </a:pPr>
              <a:endParaRPr sz="1000">
                <a:solidFill>
                  <a:srgbClr val="FFFFFF"/>
                </a:solidFill>
                <a:latin typeface="Roboto"/>
                <a:ea typeface="Roboto"/>
                <a:cs typeface="Roboto"/>
                <a:sym typeface="Roboto"/>
              </a:endParaRPr>
            </a:p>
          </p:txBody>
        </p:sp>
      </p:grpSp>
      <p:grpSp>
        <p:nvGrpSpPr>
          <p:cNvPr id="361" name="Google Shape;361;p39"/>
          <p:cNvGrpSpPr/>
          <p:nvPr/>
        </p:nvGrpSpPr>
        <p:grpSpPr>
          <a:xfrm>
            <a:off x="5920765" y="1794146"/>
            <a:ext cx="260366" cy="260366"/>
            <a:chOff x="3157188" y="909150"/>
            <a:chExt cx="470400" cy="470400"/>
          </a:xfrm>
        </p:grpSpPr>
        <p:sp>
          <p:nvSpPr>
            <p:cNvPr id="362" name="Google Shape;362;p39"/>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a:off x="3243138" y="995100"/>
              <a:ext cx="298500" cy="298500"/>
            </a:xfrm>
            <a:prstGeom prst="mathPlus">
              <a:avLst>
                <a:gd name="adj1" fmla="val 99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4" name="Google Shape;364;p39"/>
          <p:cNvPicPr preferRelativeResize="0"/>
          <p:nvPr/>
        </p:nvPicPr>
        <p:blipFill>
          <a:blip r:embed="rId3">
            <a:alphaModFix/>
          </a:blip>
          <a:stretch>
            <a:fillRect/>
          </a:stretch>
        </p:blipFill>
        <p:spPr>
          <a:xfrm>
            <a:off x="2700325" y="3620200"/>
            <a:ext cx="3743325" cy="10382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20"/>
          <p:cNvSpPr txBox="1">
            <a:spLocks noGrp="1"/>
          </p:cNvSpPr>
          <p:nvPr>
            <p:ph type="ctrTitle"/>
          </p:nvPr>
        </p:nvSpPr>
        <p:spPr>
          <a:xfrm flipH="1">
            <a:off x="457200" y="437050"/>
            <a:ext cx="8229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Scaling Up The Model</a:t>
            </a:r>
            <a:endParaRPr/>
          </a:p>
        </p:txBody>
      </p:sp>
      <p:cxnSp>
        <p:nvCxnSpPr>
          <p:cNvPr id="1498" name="Google Shape;1498;p120"/>
          <p:cNvCxnSpPr/>
          <p:nvPr/>
        </p:nvCxnSpPr>
        <p:spPr>
          <a:xfrm>
            <a:off x="4086750" y="3229088"/>
            <a:ext cx="970500" cy="0"/>
          </a:xfrm>
          <a:prstGeom prst="straightConnector1">
            <a:avLst/>
          </a:prstGeom>
          <a:noFill/>
          <a:ln w="19050" cap="flat" cmpd="sng">
            <a:solidFill>
              <a:schemeClr val="lt1"/>
            </a:solidFill>
            <a:prstDash val="solid"/>
            <a:round/>
            <a:headEnd type="none" w="med" len="med"/>
            <a:tailEnd type="none" w="med" len="med"/>
          </a:ln>
        </p:spPr>
      </p:cxnSp>
      <p:cxnSp>
        <p:nvCxnSpPr>
          <p:cNvPr id="1499" name="Google Shape;1499;p120"/>
          <p:cNvCxnSpPr/>
          <p:nvPr/>
        </p:nvCxnSpPr>
        <p:spPr>
          <a:xfrm>
            <a:off x="6265300" y="2550480"/>
            <a:ext cx="970500" cy="0"/>
          </a:xfrm>
          <a:prstGeom prst="straightConnector1">
            <a:avLst/>
          </a:prstGeom>
          <a:noFill/>
          <a:ln w="19050" cap="flat" cmpd="sng">
            <a:solidFill>
              <a:schemeClr val="lt1"/>
            </a:solidFill>
            <a:prstDash val="solid"/>
            <a:round/>
            <a:headEnd type="none" w="med" len="med"/>
            <a:tailEnd type="none" w="med" len="med"/>
          </a:ln>
        </p:spPr>
      </p:cxnSp>
      <p:sp>
        <p:nvSpPr>
          <p:cNvPr id="1500" name="Google Shape;1500;p120"/>
          <p:cNvSpPr txBox="1"/>
          <p:nvPr/>
        </p:nvSpPr>
        <p:spPr>
          <a:xfrm>
            <a:off x="3695250" y="2571750"/>
            <a:ext cx="1753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3 Layers @ 256 Nodes</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&lt;--------------------------------</a:t>
            </a:r>
            <a:endParaRPr>
              <a:solidFill>
                <a:schemeClr val="lt2"/>
              </a:solidFill>
              <a:latin typeface="Roboto Condensed"/>
              <a:ea typeface="Roboto Condensed"/>
              <a:cs typeface="Roboto Condensed"/>
              <a:sym typeface="Roboto Condensed"/>
            </a:endParaRPr>
          </a:p>
        </p:txBody>
      </p:sp>
      <p:cxnSp>
        <p:nvCxnSpPr>
          <p:cNvPr id="1501" name="Google Shape;1501;p120"/>
          <p:cNvCxnSpPr/>
          <p:nvPr/>
        </p:nvCxnSpPr>
        <p:spPr>
          <a:xfrm>
            <a:off x="1905413" y="2571755"/>
            <a:ext cx="970500" cy="0"/>
          </a:xfrm>
          <a:prstGeom prst="straightConnector1">
            <a:avLst/>
          </a:prstGeom>
          <a:noFill/>
          <a:ln w="19050" cap="flat" cmpd="sng">
            <a:solidFill>
              <a:schemeClr val="lt1"/>
            </a:solidFill>
            <a:prstDash val="solid"/>
            <a:round/>
            <a:headEnd type="none" w="med" len="med"/>
            <a:tailEnd type="none" w="med" len="med"/>
          </a:ln>
        </p:spPr>
      </p:cxnSp>
      <p:grpSp>
        <p:nvGrpSpPr>
          <p:cNvPr id="1502" name="Google Shape;1502;p120"/>
          <p:cNvGrpSpPr/>
          <p:nvPr/>
        </p:nvGrpSpPr>
        <p:grpSpPr>
          <a:xfrm>
            <a:off x="6672224" y="660443"/>
            <a:ext cx="331338" cy="327823"/>
            <a:chOff x="-1182750" y="3962900"/>
            <a:chExt cx="294575" cy="291450"/>
          </a:xfrm>
        </p:grpSpPr>
        <p:sp>
          <p:nvSpPr>
            <p:cNvPr id="1503" name="Google Shape;1503;p12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2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2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2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2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2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2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0" name="Google Shape;1510;p120"/>
          <p:cNvPicPr preferRelativeResize="0"/>
          <p:nvPr/>
        </p:nvPicPr>
        <p:blipFill>
          <a:blip r:embed="rId3">
            <a:alphaModFix/>
          </a:blip>
          <a:stretch>
            <a:fillRect/>
          </a:stretch>
        </p:blipFill>
        <p:spPr>
          <a:xfrm>
            <a:off x="1447650" y="1267458"/>
            <a:ext cx="1886025" cy="1144392"/>
          </a:xfrm>
          <a:prstGeom prst="rect">
            <a:avLst/>
          </a:prstGeom>
          <a:noFill/>
          <a:ln>
            <a:noFill/>
          </a:ln>
        </p:spPr>
      </p:pic>
      <p:pic>
        <p:nvPicPr>
          <p:cNvPr id="1511" name="Google Shape;1511;p120"/>
          <p:cNvPicPr preferRelativeResize="0"/>
          <p:nvPr/>
        </p:nvPicPr>
        <p:blipFill>
          <a:blip r:embed="rId4">
            <a:alphaModFix/>
          </a:blip>
          <a:stretch>
            <a:fillRect/>
          </a:stretch>
        </p:blipFill>
        <p:spPr>
          <a:xfrm>
            <a:off x="1447650" y="2731641"/>
            <a:ext cx="1886025" cy="1122910"/>
          </a:xfrm>
          <a:prstGeom prst="rect">
            <a:avLst/>
          </a:prstGeom>
          <a:noFill/>
          <a:ln>
            <a:noFill/>
          </a:ln>
        </p:spPr>
      </p:pic>
      <p:sp>
        <p:nvSpPr>
          <p:cNvPr id="1512" name="Google Shape;1512;p120"/>
          <p:cNvSpPr txBox="1"/>
          <p:nvPr/>
        </p:nvSpPr>
        <p:spPr>
          <a:xfrm>
            <a:off x="5810325" y="1629925"/>
            <a:ext cx="1906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Epochs Not Increased As Signs Of Overfitting Is Already Being Shown</a:t>
            </a:r>
            <a:endParaRPr>
              <a:solidFill>
                <a:schemeClr val="lt2"/>
              </a:solidFill>
              <a:latin typeface="Roboto Condensed"/>
              <a:ea typeface="Roboto Condensed"/>
              <a:cs typeface="Roboto Condensed"/>
              <a:sym typeface="Roboto Condense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121"/>
          <p:cNvSpPr txBox="1">
            <a:spLocks noGrp="1"/>
          </p:cNvSpPr>
          <p:nvPr>
            <p:ph type="ctrTitle"/>
          </p:nvPr>
        </p:nvSpPr>
        <p:spPr>
          <a:xfrm flipH="1">
            <a:off x="2163750" y="194300"/>
            <a:ext cx="48165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Scaled Up Model</a:t>
            </a:r>
            <a:endParaRPr/>
          </a:p>
        </p:txBody>
      </p:sp>
      <p:sp>
        <p:nvSpPr>
          <p:cNvPr id="1518" name="Google Shape;1518;p121"/>
          <p:cNvSpPr txBox="1">
            <a:spLocks noGrp="1"/>
          </p:cNvSpPr>
          <p:nvPr>
            <p:ph type="subTitle" idx="1"/>
          </p:nvPr>
        </p:nvSpPr>
        <p:spPr>
          <a:xfrm>
            <a:off x="1519675" y="2960413"/>
            <a:ext cx="13653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Accuracy Graph</a:t>
            </a:r>
            <a:endParaRPr/>
          </a:p>
        </p:txBody>
      </p:sp>
      <p:sp>
        <p:nvSpPr>
          <p:cNvPr id="1519" name="Google Shape;1519;p121"/>
          <p:cNvSpPr txBox="1">
            <a:spLocks noGrp="1"/>
          </p:cNvSpPr>
          <p:nvPr>
            <p:ph type="subTitle" idx="1"/>
          </p:nvPr>
        </p:nvSpPr>
        <p:spPr>
          <a:xfrm>
            <a:off x="6413425" y="2960425"/>
            <a:ext cx="9969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Loss Graph</a:t>
            </a:r>
            <a:endParaRPr/>
          </a:p>
        </p:txBody>
      </p:sp>
      <p:grpSp>
        <p:nvGrpSpPr>
          <p:cNvPr id="1520" name="Google Shape;1520;p121"/>
          <p:cNvGrpSpPr/>
          <p:nvPr/>
        </p:nvGrpSpPr>
        <p:grpSpPr>
          <a:xfrm>
            <a:off x="6247756" y="364463"/>
            <a:ext cx="331338" cy="327823"/>
            <a:chOff x="-1182750" y="3962900"/>
            <a:chExt cx="294575" cy="291450"/>
          </a:xfrm>
        </p:grpSpPr>
        <p:sp>
          <p:nvSpPr>
            <p:cNvPr id="1521" name="Google Shape;1521;p12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2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2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2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2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2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2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8" name="Google Shape;1528;p121"/>
          <p:cNvPicPr preferRelativeResize="0"/>
          <p:nvPr/>
        </p:nvPicPr>
        <p:blipFill>
          <a:blip r:embed="rId3">
            <a:alphaModFix/>
          </a:blip>
          <a:stretch>
            <a:fillRect/>
          </a:stretch>
        </p:blipFill>
        <p:spPr>
          <a:xfrm>
            <a:off x="514350" y="864800"/>
            <a:ext cx="3375950" cy="2048425"/>
          </a:xfrm>
          <a:prstGeom prst="rect">
            <a:avLst/>
          </a:prstGeom>
          <a:noFill/>
          <a:ln>
            <a:noFill/>
          </a:ln>
        </p:spPr>
      </p:pic>
      <p:pic>
        <p:nvPicPr>
          <p:cNvPr id="1529" name="Google Shape;1529;p121"/>
          <p:cNvPicPr preferRelativeResize="0"/>
          <p:nvPr/>
        </p:nvPicPr>
        <p:blipFill>
          <a:blip r:embed="rId4">
            <a:alphaModFix/>
          </a:blip>
          <a:stretch>
            <a:fillRect/>
          </a:stretch>
        </p:blipFill>
        <p:spPr>
          <a:xfrm>
            <a:off x="5191600" y="864800"/>
            <a:ext cx="3440538" cy="2048425"/>
          </a:xfrm>
          <a:prstGeom prst="rect">
            <a:avLst/>
          </a:prstGeom>
          <a:noFill/>
          <a:ln>
            <a:noFill/>
          </a:ln>
        </p:spPr>
      </p:pic>
      <p:pic>
        <p:nvPicPr>
          <p:cNvPr id="1530" name="Google Shape;1530;p121"/>
          <p:cNvPicPr preferRelativeResize="0"/>
          <p:nvPr/>
        </p:nvPicPr>
        <p:blipFill>
          <a:blip r:embed="rId5">
            <a:alphaModFix/>
          </a:blip>
          <a:stretch>
            <a:fillRect/>
          </a:stretch>
        </p:blipFill>
        <p:spPr>
          <a:xfrm>
            <a:off x="167600" y="3253600"/>
            <a:ext cx="4232500" cy="1085250"/>
          </a:xfrm>
          <a:prstGeom prst="rect">
            <a:avLst/>
          </a:prstGeom>
          <a:noFill/>
          <a:ln>
            <a:noFill/>
          </a:ln>
        </p:spPr>
      </p:pic>
      <p:pic>
        <p:nvPicPr>
          <p:cNvPr id="1531" name="Google Shape;1531;p121"/>
          <p:cNvPicPr preferRelativeResize="0"/>
          <p:nvPr/>
        </p:nvPicPr>
        <p:blipFill>
          <a:blip r:embed="rId6">
            <a:alphaModFix/>
          </a:blip>
          <a:stretch>
            <a:fillRect/>
          </a:stretch>
        </p:blipFill>
        <p:spPr>
          <a:xfrm>
            <a:off x="167600" y="4338844"/>
            <a:ext cx="4232500" cy="739331"/>
          </a:xfrm>
          <a:prstGeom prst="rect">
            <a:avLst/>
          </a:prstGeom>
          <a:noFill/>
          <a:ln>
            <a:noFill/>
          </a:ln>
        </p:spPr>
      </p:pic>
      <p:sp>
        <p:nvSpPr>
          <p:cNvPr id="1532" name="Google Shape;1532;p121"/>
          <p:cNvSpPr txBox="1"/>
          <p:nvPr/>
        </p:nvSpPr>
        <p:spPr>
          <a:xfrm>
            <a:off x="4955975" y="3542850"/>
            <a:ext cx="2491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Model was still make mistakes in spelling for some words</a:t>
            </a:r>
            <a:endParaRPr>
              <a:solidFill>
                <a:schemeClr val="lt2"/>
              </a:solidFill>
              <a:latin typeface="Roboto Condensed"/>
              <a:ea typeface="Roboto Condensed"/>
              <a:cs typeface="Roboto Condensed"/>
              <a:sym typeface="Roboto Condense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p122"/>
          <p:cNvSpPr txBox="1">
            <a:spLocks noGrp="1"/>
          </p:cNvSpPr>
          <p:nvPr>
            <p:ph type="ctrTitle"/>
          </p:nvPr>
        </p:nvSpPr>
        <p:spPr>
          <a:xfrm flipH="1">
            <a:off x="457200" y="437050"/>
            <a:ext cx="8229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Adjusting Hyperparameters</a:t>
            </a:r>
            <a:endParaRPr dirty="0"/>
          </a:p>
        </p:txBody>
      </p:sp>
      <p:cxnSp>
        <p:nvCxnSpPr>
          <p:cNvPr id="1538" name="Google Shape;1538;p122"/>
          <p:cNvCxnSpPr/>
          <p:nvPr/>
        </p:nvCxnSpPr>
        <p:spPr>
          <a:xfrm>
            <a:off x="4086750" y="3229088"/>
            <a:ext cx="970500" cy="0"/>
          </a:xfrm>
          <a:prstGeom prst="straightConnector1">
            <a:avLst/>
          </a:prstGeom>
          <a:noFill/>
          <a:ln w="19050" cap="flat" cmpd="sng">
            <a:solidFill>
              <a:schemeClr val="lt1"/>
            </a:solidFill>
            <a:prstDash val="solid"/>
            <a:round/>
            <a:headEnd type="none" w="med" len="med"/>
            <a:tailEnd type="none" w="med" len="med"/>
          </a:ln>
        </p:spPr>
      </p:cxnSp>
      <p:cxnSp>
        <p:nvCxnSpPr>
          <p:cNvPr id="1539" name="Google Shape;1539;p122"/>
          <p:cNvCxnSpPr/>
          <p:nvPr/>
        </p:nvCxnSpPr>
        <p:spPr>
          <a:xfrm>
            <a:off x="6265300" y="2550480"/>
            <a:ext cx="970500" cy="0"/>
          </a:xfrm>
          <a:prstGeom prst="straightConnector1">
            <a:avLst/>
          </a:prstGeom>
          <a:noFill/>
          <a:ln w="19050" cap="flat" cmpd="sng">
            <a:solidFill>
              <a:schemeClr val="lt1"/>
            </a:solidFill>
            <a:prstDash val="solid"/>
            <a:round/>
            <a:headEnd type="none" w="med" len="med"/>
            <a:tailEnd type="none" w="med" len="med"/>
          </a:ln>
        </p:spPr>
      </p:cxnSp>
      <p:sp>
        <p:nvSpPr>
          <p:cNvPr id="1540" name="Google Shape;1540;p122"/>
          <p:cNvSpPr txBox="1"/>
          <p:nvPr/>
        </p:nvSpPr>
        <p:spPr>
          <a:xfrm>
            <a:off x="4011650" y="3322150"/>
            <a:ext cx="1120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LR @ 0.0005</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------------------&gt;</a:t>
            </a:r>
            <a:endParaRPr>
              <a:solidFill>
                <a:schemeClr val="lt2"/>
              </a:solidFill>
              <a:latin typeface="Roboto Condensed"/>
              <a:ea typeface="Roboto Condensed"/>
              <a:cs typeface="Roboto Condensed"/>
              <a:sym typeface="Roboto Condensed"/>
            </a:endParaRPr>
          </a:p>
        </p:txBody>
      </p:sp>
      <p:sp>
        <p:nvSpPr>
          <p:cNvPr id="1541" name="Google Shape;1541;p122"/>
          <p:cNvSpPr txBox="1"/>
          <p:nvPr/>
        </p:nvSpPr>
        <p:spPr>
          <a:xfrm>
            <a:off x="4086650" y="2520450"/>
            <a:ext cx="970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LR @ 0.05</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&lt;-------------</a:t>
            </a:r>
            <a:endParaRPr>
              <a:solidFill>
                <a:schemeClr val="lt2"/>
              </a:solidFill>
              <a:latin typeface="Roboto Condensed"/>
              <a:ea typeface="Roboto Condensed"/>
              <a:cs typeface="Roboto Condensed"/>
              <a:sym typeface="Roboto Condensed"/>
            </a:endParaRPr>
          </a:p>
        </p:txBody>
      </p:sp>
      <p:cxnSp>
        <p:nvCxnSpPr>
          <p:cNvPr id="1542" name="Google Shape;1542;p122"/>
          <p:cNvCxnSpPr/>
          <p:nvPr/>
        </p:nvCxnSpPr>
        <p:spPr>
          <a:xfrm>
            <a:off x="1905413" y="2571755"/>
            <a:ext cx="970500" cy="0"/>
          </a:xfrm>
          <a:prstGeom prst="straightConnector1">
            <a:avLst/>
          </a:prstGeom>
          <a:noFill/>
          <a:ln w="19050" cap="flat" cmpd="sng">
            <a:solidFill>
              <a:schemeClr val="lt1"/>
            </a:solidFill>
            <a:prstDash val="solid"/>
            <a:round/>
            <a:headEnd type="none" w="med" len="med"/>
            <a:tailEnd type="none" w="med" len="med"/>
          </a:ln>
        </p:spPr>
      </p:cxnSp>
      <p:sp>
        <p:nvSpPr>
          <p:cNvPr id="1543" name="Google Shape;1543;p122"/>
          <p:cNvSpPr txBox="1"/>
          <p:nvPr/>
        </p:nvSpPr>
        <p:spPr>
          <a:xfrm>
            <a:off x="645725" y="4189450"/>
            <a:ext cx="1859100" cy="554100"/>
          </a:xfrm>
          <a:prstGeom prst="rect">
            <a:avLst/>
          </a:prstGeom>
          <a:solidFill>
            <a:schemeClr val="accent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Result:</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LR @ 0.001 Was Still Used</a:t>
            </a:r>
            <a:endParaRPr sz="1200">
              <a:solidFill>
                <a:schemeClr val="lt2"/>
              </a:solidFill>
              <a:latin typeface="Roboto Condensed"/>
              <a:ea typeface="Roboto Condensed"/>
              <a:cs typeface="Roboto Condensed"/>
              <a:sym typeface="Roboto Condensed"/>
            </a:endParaRPr>
          </a:p>
        </p:txBody>
      </p:sp>
      <p:sp>
        <p:nvSpPr>
          <p:cNvPr id="1544" name="Google Shape;1544;p122"/>
          <p:cNvSpPr txBox="1"/>
          <p:nvPr/>
        </p:nvSpPr>
        <p:spPr>
          <a:xfrm>
            <a:off x="5677550" y="4140900"/>
            <a:ext cx="3360600" cy="9234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Explanation:</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LR@0.05 validation accuracy already showed signs of limitations</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LR@ 0.0005 is inefficient</a:t>
            </a:r>
            <a:endParaRPr sz="1200">
              <a:solidFill>
                <a:schemeClr val="lt2"/>
              </a:solidFill>
              <a:latin typeface="Roboto Condensed"/>
              <a:ea typeface="Roboto Condensed"/>
              <a:cs typeface="Roboto Condensed"/>
              <a:sym typeface="Roboto Condensed"/>
            </a:endParaRPr>
          </a:p>
        </p:txBody>
      </p:sp>
      <p:grpSp>
        <p:nvGrpSpPr>
          <p:cNvPr id="1545" name="Google Shape;1545;p122"/>
          <p:cNvGrpSpPr/>
          <p:nvPr/>
        </p:nvGrpSpPr>
        <p:grpSpPr>
          <a:xfrm>
            <a:off x="7184975" y="679768"/>
            <a:ext cx="345750" cy="337039"/>
            <a:chOff x="-31817400" y="3910025"/>
            <a:chExt cx="301675" cy="294075"/>
          </a:xfrm>
        </p:grpSpPr>
        <p:sp>
          <p:nvSpPr>
            <p:cNvPr id="1546" name="Google Shape;1546;p12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7" name="Google Shape;1547;p12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2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49" name="Google Shape;1549;p122"/>
          <p:cNvPicPr preferRelativeResize="0"/>
          <p:nvPr/>
        </p:nvPicPr>
        <p:blipFill>
          <a:blip r:embed="rId3">
            <a:alphaModFix/>
          </a:blip>
          <a:stretch>
            <a:fillRect/>
          </a:stretch>
        </p:blipFill>
        <p:spPr>
          <a:xfrm>
            <a:off x="1423737" y="1280575"/>
            <a:ext cx="1933871" cy="1179025"/>
          </a:xfrm>
          <a:prstGeom prst="rect">
            <a:avLst/>
          </a:prstGeom>
          <a:noFill/>
          <a:ln>
            <a:noFill/>
          </a:ln>
        </p:spPr>
      </p:pic>
      <p:pic>
        <p:nvPicPr>
          <p:cNvPr id="1550" name="Google Shape;1550;p122"/>
          <p:cNvPicPr preferRelativeResize="0"/>
          <p:nvPr/>
        </p:nvPicPr>
        <p:blipFill>
          <a:blip r:embed="rId4">
            <a:alphaModFix/>
          </a:blip>
          <a:stretch>
            <a:fillRect/>
          </a:stretch>
        </p:blipFill>
        <p:spPr>
          <a:xfrm>
            <a:off x="1420938" y="2710887"/>
            <a:ext cx="1939460" cy="1227262"/>
          </a:xfrm>
          <a:prstGeom prst="rect">
            <a:avLst/>
          </a:prstGeom>
          <a:noFill/>
          <a:ln>
            <a:noFill/>
          </a:ln>
        </p:spPr>
      </p:pic>
      <p:pic>
        <p:nvPicPr>
          <p:cNvPr id="1551" name="Google Shape;1551;p122"/>
          <p:cNvPicPr preferRelativeResize="0"/>
          <p:nvPr/>
        </p:nvPicPr>
        <p:blipFill>
          <a:blip r:embed="rId5">
            <a:alphaModFix/>
          </a:blip>
          <a:stretch>
            <a:fillRect/>
          </a:stretch>
        </p:blipFill>
        <p:spPr>
          <a:xfrm>
            <a:off x="5780825" y="1286301"/>
            <a:ext cx="1939450" cy="1167561"/>
          </a:xfrm>
          <a:prstGeom prst="rect">
            <a:avLst/>
          </a:prstGeom>
          <a:noFill/>
          <a:ln>
            <a:noFill/>
          </a:ln>
        </p:spPr>
      </p:pic>
      <p:pic>
        <p:nvPicPr>
          <p:cNvPr id="1552" name="Google Shape;1552;p122"/>
          <p:cNvPicPr preferRelativeResize="0"/>
          <p:nvPr/>
        </p:nvPicPr>
        <p:blipFill>
          <a:blip r:embed="rId6">
            <a:alphaModFix/>
          </a:blip>
          <a:stretch>
            <a:fillRect/>
          </a:stretch>
        </p:blipFill>
        <p:spPr>
          <a:xfrm>
            <a:off x="5783400" y="2710097"/>
            <a:ext cx="1933875" cy="122885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123"/>
          <p:cNvSpPr txBox="1">
            <a:spLocks noGrp="1"/>
          </p:cNvSpPr>
          <p:nvPr>
            <p:ph type="ctrTitle"/>
          </p:nvPr>
        </p:nvSpPr>
        <p:spPr>
          <a:xfrm flipH="1">
            <a:off x="457200" y="437050"/>
            <a:ext cx="8229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Adjusting Hyperparameters</a:t>
            </a:r>
            <a:endParaRPr/>
          </a:p>
        </p:txBody>
      </p:sp>
      <p:cxnSp>
        <p:nvCxnSpPr>
          <p:cNvPr id="1558" name="Google Shape;1558;p123"/>
          <p:cNvCxnSpPr/>
          <p:nvPr/>
        </p:nvCxnSpPr>
        <p:spPr>
          <a:xfrm>
            <a:off x="4086750" y="3229088"/>
            <a:ext cx="970500" cy="0"/>
          </a:xfrm>
          <a:prstGeom prst="straightConnector1">
            <a:avLst/>
          </a:prstGeom>
          <a:noFill/>
          <a:ln w="19050" cap="flat" cmpd="sng">
            <a:solidFill>
              <a:schemeClr val="lt1"/>
            </a:solidFill>
            <a:prstDash val="solid"/>
            <a:round/>
            <a:headEnd type="none" w="med" len="med"/>
            <a:tailEnd type="none" w="med" len="med"/>
          </a:ln>
        </p:spPr>
      </p:cxnSp>
      <p:cxnSp>
        <p:nvCxnSpPr>
          <p:cNvPr id="1559" name="Google Shape;1559;p123"/>
          <p:cNvCxnSpPr/>
          <p:nvPr/>
        </p:nvCxnSpPr>
        <p:spPr>
          <a:xfrm>
            <a:off x="6265300" y="2550480"/>
            <a:ext cx="970500" cy="0"/>
          </a:xfrm>
          <a:prstGeom prst="straightConnector1">
            <a:avLst/>
          </a:prstGeom>
          <a:noFill/>
          <a:ln w="19050" cap="flat" cmpd="sng">
            <a:solidFill>
              <a:schemeClr val="lt1"/>
            </a:solidFill>
            <a:prstDash val="solid"/>
            <a:round/>
            <a:headEnd type="none" w="med" len="med"/>
            <a:tailEnd type="none" w="med" len="med"/>
          </a:ln>
        </p:spPr>
      </p:cxnSp>
      <p:sp>
        <p:nvSpPr>
          <p:cNvPr id="1560" name="Google Shape;1560;p123"/>
          <p:cNvSpPr txBox="1"/>
          <p:nvPr/>
        </p:nvSpPr>
        <p:spPr>
          <a:xfrm>
            <a:off x="3618650" y="3299050"/>
            <a:ext cx="200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Kernel Regularizer @0.001</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-----------------------------------&gt;</a:t>
            </a:r>
            <a:endParaRPr>
              <a:solidFill>
                <a:schemeClr val="lt2"/>
              </a:solidFill>
              <a:latin typeface="Roboto Condensed"/>
              <a:ea typeface="Roboto Condensed"/>
              <a:cs typeface="Roboto Condensed"/>
              <a:sym typeface="Roboto Condensed"/>
            </a:endParaRPr>
          </a:p>
        </p:txBody>
      </p:sp>
      <p:sp>
        <p:nvSpPr>
          <p:cNvPr id="1561" name="Google Shape;1561;p123"/>
          <p:cNvSpPr txBox="1"/>
          <p:nvPr/>
        </p:nvSpPr>
        <p:spPr>
          <a:xfrm>
            <a:off x="3618650" y="2571750"/>
            <a:ext cx="200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Kernel Regularizer @ 0.01</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&lt;------------------------------------</a:t>
            </a:r>
            <a:endParaRPr>
              <a:solidFill>
                <a:schemeClr val="lt2"/>
              </a:solidFill>
              <a:latin typeface="Roboto Condensed"/>
              <a:ea typeface="Roboto Condensed"/>
              <a:cs typeface="Roboto Condensed"/>
              <a:sym typeface="Roboto Condensed"/>
            </a:endParaRPr>
          </a:p>
        </p:txBody>
      </p:sp>
      <p:cxnSp>
        <p:nvCxnSpPr>
          <p:cNvPr id="1562" name="Google Shape;1562;p123"/>
          <p:cNvCxnSpPr/>
          <p:nvPr/>
        </p:nvCxnSpPr>
        <p:spPr>
          <a:xfrm>
            <a:off x="1905413" y="2571755"/>
            <a:ext cx="970500" cy="0"/>
          </a:xfrm>
          <a:prstGeom prst="straightConnector1">
            <a:avLst/>
          </a:prstGeom>
          <a:noFill/>
          <a:ln w="19050" cap="flat" cmpd="sng">
            <a:solidFill>
              <a:schemeClr val="lt1"/>
            </a:solidFill>
            <a:prstDash val="solid"/>
            <a:round/>
            <a:headEnd type="none" w="med" len="med"/>
            <a:tailEnd type="none" w="med" len="med"/>
          </a:ln>
        </p:spPr>
      </p:cxnSp>
      <p:sp>
        <p:nvSpPr>
          <p:cNvPr id="1563" name="Google Shape;1563;p123"/>
          <p:cNvSpPr txBox="1"/>
          <p:nvPr/>
        </p:nvSpPr>
        <p:spPr>
          <a:xfrm>
            <a:off x="127025" y="4336825"/>
            <a:ext cx="3365400" cy="5541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Result:</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Kernel Regularizer @ 0.001 Was Decided To Be Used</a:t>
            </a:r>
            <a:endParaRPr sz="1200">
              <a:solidFill>
                <a:schemeClr val="lt2"/>
              </a:solidFill>
              <a:latin typeface="Roboto Condensed"/>
              <a:ea typeface="Roboto Condensed"/>
              <a:cs typeface="Roboto Condensed"/>
              <a:sym typeface="Roboto Condensed"/>
            </a:endParaRPr>
          </a:p>
        </p:txBody>
      </p:sp>
      <p:sp>
        <p:nvSpPr>
          <p:cNvPr id="1564" name="Google Shape;1564;p123"/>
          <p:cNvSpPr txBox="1"/>
          <p:nvPr/>
        </p:nvSpPr>
        <p:spPr>
          <a:xfrm>
            <a:off x="5737950" y="4244425"/>
            <a:ext cx="3173100" cy="7389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Explanation:</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0.001 offered more room for improvement of the model as there is a higher training accuracy</a:t>
            </a:r>
            <a:endParaRPr sz="1200">
              <a:solidFill>
                <a:schemeClr val="lt2"/>
              </a:solidFill>
              <a:latin typeface="Roboto Condensed"/>
              <a:ea typeface="Roboto Condensed"/>
              <a:cs typeface="Roboto Condensed"/>
              <a:sym typeface="Roboto Condensed"/>
            </a:endParaRPr>
          </a:p>
        </p:txBody>
      </p:sp>
      <p:grpSp>
        <p:nvGrpSpPr>
          <p:cNvPr id="1565" name="Google Shape;1565;p123"/>
          <p:cNvGrpSpPr/>
          <p:nvPr/>
        </p:nvGrpSpPr>
        <p:grpSpPr>
          <a:xfrm>
            <a:off x="7235800" y="661539"/>
            <a:ext cx="345750" cy="337039"/>
            <a:chOff x="-31817400" y="3910025"/>
            <a:chExt cx="301675" cy="294075"/>
          </a:xfrm>
        </p:grpSpPr>
        <p:sp>
          <p:nvSpPr>
            <p:cNvPr id="1566" name="Google Shape;1566;p12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2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2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69" name="Google Shape;1569;p123"/>
          <p:cNvPicPr preferRelativeResize="0"/>
          <p:nvPr/>
        </p:nvPicPr>
        <p:blipFill>
          <a:blip r:embed="rId3">
            <a:alphaModFix/>
          </a:blip>
          <a:stretch>
            <a:fillRect/>
          </a:stretch>
        </p:blipFill>
        <p:spPr>
          <a:xfrm>
            <a:off x="1434875" y="1290350"/>
            <a:ext cx="1911600" cy="1161950"/>
          </a:xfrm>
          <a:prstGeom prst="rect">
            <a:avLst/>
          </a:prstGeom>
          <a:noFill/>
          <a:ln>
            <a:noFill/>
          </a:ln>
        </p:spPr>
      </p:pic>
      <p:pic>
        <p:nvPicPr>
          <p:cNvPr id="1570" name="Google Shape;1570;p123"/>
          <p:cNvPicPr preferRelativeResize="0"/>
          <p:nvPr/>
        </p:nvPicPr>
        <p:blipFill>
          <a:blip r:embed="rId4">
            <a:alphaModFix/>
          </a:blip>
          <a:stretch>
            <a:fillRect/>
          </a:stretch>
        </p:blipFill>
        <p:spPr>
          <a:xfrm>
            <a:off x="1434875" y="2691205"/>
            <a:ext cx="1911600" cy="1187783"/>
          </a:xfrm>
          <a:prstGeom prst="rect">
            <a:avLst/>
          </a:prstGeom>
          <a:noFill/>
          <a:ln>
            <a:noFill/>
          </a:ln>
        </p:spPr>
      </p:pic>
      <p:pic>
        <p:nvPicPr>
          <p:cNvPr id="1571" name="Google Shape;1571;p123"/>
          <p:cNvPicPr preferRelativeResize="0"/>
          <p:nvPr/>
        </p:nvPicPr>
        <p:blipFill>
          <a:blip r:embed="rId5">
            <a:alphaModFix/>
          </a:blip>
          <a:stretch>
            <a:fillRect/>
          </a:stretch>
        </p:blipFill>
        <p:spPr>
          <a:xfrm>
            <a:off x="5803412" y="1248038"/>
            <a:ext cx="1894271" cy="1161950"/>
          </a:xfrm>
          <a:prstGeom prst="rect">
            <a:avLst/>
          </a:prstGeom>
          <a:noFill/>
          <a:ln>
            <a:noFill/>
          </a:ln>
        </p:spPr>
      </p:pic>
      <p:pic>
        <p:nvPicPr>
          <p:cNvPr id="1572" name="Google Shape;1572;p123"/>
          <p:cNvPicPr preferRelativeResize="0"/>
          <p:nvPr/>
        </p:nvPicPr>
        <p:blipFill>
          <a:blip r:embed="rId6">
            <a:alphaModFix/>
          </a:blip>
          <a:stretch>
            <a:fillRect/>
          </a:stretch>
        </p:blipFill>
        <p:spPr>
          <a:xfrm>
            <a:off x="5797525" y="2735535"/>
            <a:ext cx="1894250" cy="1218628"/>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Google Shape;1577;p124"/>
          <p:cNvSpPr txBox="1">
            <a:spLocks noGrp="1"/>
          </p:cNvSpPr>
          <p:nvPr>
            <p:ph type="ctrTitle"/>
          </p:nvPr>
        </p:nvSpPr>
        <p:spPr>
          <a:xfrm flipH="1">
            <a:off x="457200" y="437050"/>
            <a:ext cx="82296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Adjusting Hyperparameters</a:t>
            </a:r>
            <a:endParaRPr/>
          </a:p>
        </p:txBody>
      </p:sp>
      <p:cxnSp>
        <p:nvCxnSpPr>
          <p:cNvPr id="1578" name="Google Shape;1578;p124"/>
          <p:cNvCxnSpPr/>
          <p:nvPr/>
        </p:nvCxnSpPr>
        <p:spPr>
          <a:xfrm>
            <a:off x="4086750" y="3229088"/>
            <a:ext cx="970500" cy="0"/>
          </a:xfrm>
          <a:prstGeom prst="straightConnector1">
            <a:avLst/>
          </a:prstGeom>
          <a:noFill/>
          <a:ln w="19050" cap="flat" cmpd="sng">
            <a:solidFill>
              <a:schemeClr val="lt1"/>
            </a:solidFill>
            <a:prstDash val="solid"/>
            <a:round/>
            <a:headEnd type="none" w="med" len="med"/>
            <a:tailEnd type="none" w="med" len="med"/>
          </a:ln>
        </p:spPr>
      </p:cxnSp>
      <p:cxnSp>
        <p:nvCxnSpPr>
          <p:cNvPr id="1579" name="Google Shape;1579;p124"/>
          <p:cNvCxnSpPr/>
          <p:nvPr/>
        </p:nvCxnSpPr>
        <p:spPr>
          <a:xfrm>
            <a:off x="6265300" y="2550480"/>
            <a:ext cx="970500" cy="0"/>
          </a:xfrm>
          <a:prstGeom prst="straightConnector1">
            <a:avLst/>
          </a:prstGeom>
          <a:noFill/>
          <a:ln w="19050" cap="flat" cmpd="sng">
            <a:solidFill>
              <a:schemeClr val="lt1"/>
            </a:solidFill>
            <a:prstDash val="solid"/>
            <a:round/>
            <a:headEnd type="none" w="med" len="med"/>
            <a:tailEnd type="none" w="med" len="med"/>
          </a:ln>
        </p:spPr>
      </p:cxnSp>
      <p:sp>
        <p:nvSpPr>
          <p:cNvPr id="1580" name="Google Shape;1580;p124"/>
          <p:cNvSpPr txBox="1"/>
          <p:nvPr/>
        </p:nvSpPr>
        <p:spPr>
          <a:xfrm>
            <a:off x="3848850" y="3270850"/>
            <a:ext cx="1446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Batch Size @ 256</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-------------------------&gt;</a:t>
            </a:r>
            <a:endParaRPr>
              <a:solidFill>
                <a:schemeClr val="lt2"/>
              </a:solidFill>
              <a:latin typeface="Roboto Condensed"/>
              <a:ea typeface="Roboto Condensed"/>
              <a:cs typeface="Roboto Condensed"/>
              <a:sym typeface="Roboto Condensed"/>
            </a:endParaRPr>
          </a:p>
        </p:txBody>
      </p:sp>
      <p:sp>
        <p:nvSpPr>
          <p:cNvPr id="1581" name="Google Shape;1581;p124"/>
          <p:cNvSpPr txBox="1"/>
          <p:nvPr/>
        </p:nvSpPr>
        <p:spPr>
          <a:xfrm>
            <a:off x="3906750" y="2571750"/>
            <a:ext cx="1330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Batch Size @ 64</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&lt;----------------------</a:t>
            </a:r>
            <a:endParaRPr>
              <a:solidFill>
                <a:schemeClr val="lt2"/>
              </a:solidFill>
              <a:latin typeface="Roboto Condensed"/>
              <a:ea typeface="Roboto Condensed"/>
              <a:cs typeface="Roboto Condensed"/>
              <a:sym typeface="Roboto Condensed"/>
            </a:endParaRPr>
          </a:p>
        </p:txBody>
      </p:sp>
      <p:cxnSp>
        <p:nvCxnSpPr>
          <p:cNvPr id="1582" name="Google Shape;1582;p124"/>
          <p:cNvCxnSpPr/>
          <p:nvPr/>
        </p:nvCxnSpPr>
        <p:spPr>
          <a:xfrm>
            <a:off x="1905413" y="2571755"/>
            <a:ext cx="970500" cy="0"/>
          </a:xfrm>
          <a:prstGeom prst="straightConnector1">
            <a:avLst/>
          </a:prstGeom>
          <a:noFill/>
          <a:ln w="19050" cap="flat" cmpd="sng">
            <a:solidFill>
              <a:schemeClr val="lt1"/>
            </a:solidFill>
            <a:prstDash val="solid"/>
            <a:round/>
            <a:headEnd type="none" w="med" len="med"/>
            <a:tailEnd type="none" w="med" len="med"/>
          </a:ln>
        </p:spPr>
      </p:cxnSp>
      <p:sp>
        <p:nvSpPr>
          <p:cNvPr id="1583" name="Google Shape;1583;p124"/>
          <p:cNvSpPr txBox="1"/>
          <p:nvPr/>
        </p:nvSpPr>
        <p:spPr>
          <a:xfrm>
            <a:off x="190500" y="4279700"/>
            <a:ext cx="3069300" cy="553968"/>
          </a:xfrm>
          <a:prstGeom prst="rect">
            <a:avLst/>
          </a:prstGeom>
          <a:solidFill>
            <a:schemeClr val="accent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lt2"/>
                </a:solidFill>
                <a:latin typeface="Roboto Condensed"/>
                <a:ea typeface="Roboto Condensed"/>
                <a:cs typeface="Roboto Condensed"/>
                <a:sym typeface="Roboto Condensed"/>
              </a:rPr>
              <a:t>Result:</a:t>
            </a:r>
            <a:endParaRPr sz="1200" dirty="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dirty="0">
                <a:solidFill>
                  <a:schemeClr val="lt2"/>
                </a:solidFill>
                <a:latin typeface="Roboto Condensed"/>
                <a:ea typeface="Roboto Condensed"/>
                <a:cs typeface="Roboto Condensed"/>
                <a:sym typeface="Roboto Condensed"/>
              </a:rPr>
              <a:t>Batch Size @ 128 Was Still Decided To Be Used</a:t>
            </a:r>
            <a:endParaRPr sz="1200" dirty="0">
              <a:solidFill>
                <a:schemeClr val="lt2"/>
              </a:solidFill>
              <a:latin typeface="Roboto Condensed"/>
              <a:ea typeface="Roboto Condensed"/>
              <a:cs typeface="Roboto Condensed"/>
              <a:sym typeface="Roboto Condensed"/>
            </a:endParaRPr>
          </a:p>
        </p:txBody>
      </p:sp>
      <p:sp>
        <p:nvSpPr>
          <p:cNvPr id="1584" name="Google Shape;1584;p124"/>
          <p:cNvSpPr txBox="1"/>
          <p:nvPr/>
        </p:nvSpPr>
        <p:spPr>
          <a:xfrm>
            <a:off x="5999000" y="4279700"/>
            <a:ext cx="2740800" cy="554100"/>
          </a:xfrm>
          <a:prstGeom prst="rect">
            <a:avLst/>
          </a:prstGeom>
          <a:solidFill>
            <a:schemeClr val="accent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Explanation:</a:t>
            </a:r>
            <a:endParaRPr sz="1200">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sz="1200">
                <a:solidFill>
                  <a:schemeClr val="lt2"/>
                </a:solidFill>
                <a:latin typeface="Roboto Condensed"/>
                <a:ea typeface="Roboto Condensed"/>
                <a:cs typeface="Roboto Condensed"/>
                <a:sym typeface="Roboto Condensed"/>
              </a:rPr>
              <a:t>Slightly less overfit with batch size @ 128</a:t>
            </a:r>
            <a:endParaRPr sz="1200">
              <a:solidFill>
                <a:schemeClr val="lt2"/>
              </a:solidFill>
              <a:latin typeface="Roboto Condensed"/>
              <a:ea typeface="Roboto Condensed"/>
              <a:cs typeface="Roboto Condensed"/>
              <a:sym typeface="Roboto Condensed"/>
            </a:endParaRPr>
          </a:p>
        </p:txBody>
      </p:sp>
      <p:grpSp>
        <p:nvGrpSpPr>
          <p:cNvPr id="1585" name="Google Shape;1585;p124"/>
          <p:cNvGrpSpPr/>
          <p:nvPr/>
        </p:nvGrpSpPr>
        <p:grpSpPr>
          <a:xfrm>
            <a:off x="7196525" y="660261"/>
            <a:ext cx="345750" cy="337039"/>
            <a:chOff x="-31817400" y="3910025"/>
            <a:chExt cx="301675" cy="294075"/>
          </a:xfrm>
        </p:grpSpPr>
        <p:sp>
          <p:nvSpPr>
            <p:cNvPr id="1586" name="Google Shape;1586;p12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7" name="Google Shape;1587;p12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2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89" name="Google Shape;1589;p124"/>
          <p:cNvPicPr preferRelativeResize="0"/>
          <p:nvPr/>
        </p:nvPicPr>
        <p:blipFill>
          <a:blip r:embed="rId3">
            <a:alphaModFix/>
          </a:blip>
          <a:stretch>
            <a:fillRect/>
          </a:stretch>
        </p:blipFill>
        <p:spPr>
          <a:xfrm>
            <a:off x="1444500" y="1224088"/>
            <a:ext cx="1903057" cy="1224238"/>
          </a:xfrm>
          <a:prstGeom prst="rect">
            <a:avLst/>
          </a:prstGeom>
          <a:noFill/>
          <a:ln>
            <a:noFill/>
          </a:ln>
        </p:spPr>
      </p:pic>
      <p:pic>
        <p:nvPicPr>
          <p:cNvPr id="1590" name="Google Shape;1590;p124"/>
          <p:cNvPicPr preferRelativeResize="0"/>
          <p:nvPr/>
        </p:nvPicPr>
        <p:blipFill>
          <a:blip r:embed="rId4">
            <a:alphaModFix/>
          </a:blip>
          <a:stretch>
            <a:fillRect/>
          </a:stretch>
        </p:blipFill>
        <p:spPr>
          <a:xfrm>
            <a:off x="1442112" y="2718388"/>
            <a:ext cx="1907831" cy="1201000"/>
          </a:xfrm>
          <a:prstGeom prst="rect">
            <a:avLst/>
          </a:prstGeom>
          <a:noFill/>
          <a:ln>
            <a:noFill/>
          </a:ln>
        </p:spPr>
      </p:pic>
      <p:pic>
        <p:nvPicPr>
          <p:cNvPr id="1591" name="Google Shape;1591;p124"/>
          <p:cNvPicPr preferRelativeResize="0"/>
          <p:nvPr/>
        </p:nvPicPr>
        <p:blipFill>
          <a:blip r:embed="rId5">
            <a:alphaModFix/>
          </a:blip>
          <a:stretch>
            <a:fillRect/>
          </a:stretch>
        </p:blipFill>
        <p:spPr>
          <a:xfrm>
            <a:off x="5796625" y="1239820"/>
            <a:ext cx="1907850" cy="1178380"/>
          </a:xfrm>
          <a:prstGeom prst="rect">
            <a:avLst/>
          </a:prstGeom>
          <a:noFill/>
          <a:ln>
            <a:noFill/>
          </a:ln>
        </p:spPr>
      </p:pic>
      <p:pic>
        <p:nvPicPr>
          <p:cNvPr id="1592" name="Google Shape;1592;p124"/>
          <p:cNvPicPr preferRelativeResize="0"/>
          <p:nvPr/>
        </p:nvPicPr>
        <p:blipFill>
          <a:blip r:embed="rId6">
            <a:alphaModFix/>
          </a:blip>
          <a:stretch>
            <a:fillRect/>
          </a:stretch>
        </p:blipFill>
        <p:spPr>
          <a:xfrm>
            <a:off x="5794050" y="2682758"/>
            <a:ext cx="1907850" cy="119958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597" name="Google Shape;1597;p125"/>
          <p:cNvSpPr txBox="1">
            <a:spLocks noGrp="1"/>
          </p:cNvSpPr>
          <p:nvPr>
            <p:ph type="ctrTitle"/>
          </p:nvPr>
        </p:nvSpPr>
        <p:spPr>
          <a:xfrm flipH="1">
            <a:off x="2332049" y="182600"/>
            <a:ext cx="4800475"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Adjusting Maxlen &amp; Step </a:t>
            </a:r>
            <a:endParaRPr dirty="0"/>
          </a:p>
        </p:txBody>
      </p:sp>
      <p:sp>
        <p:nvSpPr>
          <p:cNvPr id="1598" name="Google Shape;1598;p125"/>
          <p:cNvSpPr txBox="1">
            <a:spLocks noGrp="1"/>
          </p:cNvSpPr>
          <p:nvPr>
            <p:ph type="subTitle" idx="1"/>
          </p:nvPr>
        </p:nvSpPr>
        <p:spPr>
          <a:xfrm>
            <a:off x="1614975" y="2846900"/>
            <a:ext cx="13653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Accuracy Graph</a:t>
            </a:r>
            <a:endParaRPr/>
          </a:p>
        </p:txBody>
      </p:sp>
      <p:sp>
        <p:nvSpPr>
          <p:cNvPr id="1599" name="Google Shape;1599;p125"/>
          <p:cNvSpPr txBox="1">
            <a:spLocks noGrp="1"/>
          </p:cNvSpPr>
          <p:nvPr>
            <p:ph type="subTitle" idx="1"/>
          </p:nvPr>
        </p:nvSpPr>
        <p:spPr>
          <a:xfrm>
            <a:off x="6331488" y="2876975"/>
            <a:ext cx="9969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Loss Graph</a:t>
            </a:r>
            <a:endParaRPr/>
          </a:p>
        </p:txBody>
      </p:sp>
      <p:sp>
        <p:nvSpPr>
          <p:cNvPr id="1600" name="Google Shape;1600;p125"/>
          <p:cNvSpPr txBox="1"/>
          <p:nvPr/>
        </p:nvSpPr>
        <p:spPr>
          <a:xfrm>
            <a:off x="5154625" y="3297475"/>
            <a:ext cx="19779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Maxlen = 100</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Step = 2</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Model performed better than the others. Only 3-4 spelling mistakes</a:t>
            </a:r>
            <a:endParaRPr>
              <a:solidFill>
                <a:schemeClr val="lt2"/>
              </a:solidFill>
              <a:latin typeface="Roboto Condensed"/>
              <a:ea typeface="Roboto Condensed"/>
              <a:cs typeface="Roboto Condensed"/>
              <a:sym typeface="Roboto Condensed"/>
            </a:endParaRPr>
          </a:p>
        </p:txBody>
      </p:sp>
      <p:pic>
        <p:nvPicPr>
          <p:cNvPr id="1601" name="Google Shape;1601;p125"/>
          <p:cNvPicPr preferRelativeResize="0"/>
          <p:nvPr/>
        </p:nvPicPr>
        <p:blipFill>
          <a:blip r:embed="rId3">
            <a:alphaModFix/>
          </a:blip>
          <a:stretch>
            <a:fillRect/>
          </a:stretch>
        </p:blipFill>
        <p:spPr>
          <a:xfrm>
            <a:off x="720000" y="853100"/>
            <a:ext cx="3020542" cy="1908500"/>
          </a:xfrm>
          <a:prstGeom prst="rect">
            <a:avLst/>
          </a:prstGeom>
          <a:noFill/>
          <a:ln>
            <a:noFill/>
          </a:ln>
        </p:spPr>
      </p:pic>
      <p:pic>
        <p:nvPicPr>
          <p:cNvPr id="1602" name="Google Shape;1602;p125"/>
          <p:cNvPicPr preferRelativeResize="0"/>
          <p:nvPr/>
        </p:nvPicPr>
        <p:blipFill>
          <a:blip r:embed="rId4">
            <a:alphaModFix/>
          </a:blip>
          <a:stretch>
            <a:fillRect/>
          </a:stretch>
        </p:blipFill>
        <p:spPr>
          <a:xfrm>
            <a:off x="5268076" y="878300"/>
            <a:ext cx="2962644" cy="1883300"/>
          </a:xfrm>
          <a:prstGeom prst="rect">
            <a:avLst/>
          </a:prstGeom>
          <a:noFill/>
          <a:ln>
            <a:noFill/>
          </a:ln>
        </p:spPr>
      </p:pic>
      <p:pic>
        <p:nvPicPr>
          <p:cNvPr id="1603" name="Google Shape;1603;p125"/>
          <p:cNvPicPr preferRelativeResize="0"/>
          <p:nvPr/>
        </p:nvPicPr>
        <p:blipFill>
          <a:blip r:embed="rId5">
            <a:alphaModFix/>
          </a:blip>
          <a:stretch>
            <a:fillRect/>
          </a:stretch>
        </p:blipFill>
        <p:spPr>
          <a:xfrm>
            <a:off x="204101" y="3221900"/>
            <a:ext cx="4187049" cy="1825125"/>
          </a:xfrm>
          <a:prstGeom prst="rect">
            <a:avLst/>
          </a:prstGeom>
          <a:noFill/>
          <a:ln>
            <a:noFill/>
          </a:ln>
        </p:spPr>
      </p:pic>
      <p:grpSp>
        <p:nvGrpSpPr>
          <p:cNvPr id="1604" name="Google Shape;1604;p125"/>
          <p:cNvGrpSpPr/>
          <p:nvPr/>
        </p:nvGrpSpPr>
        <p:grpSpPr>
          <a:xfrm>
            <a:off x="7155513" y="366761"/>
            <a:ext cx="345750" cy="337039"/>
            <a:chOff x="-31817400" y="3910025"/>
            <a:chExt cx="301675" cy="294075"/>
          </a:xfrm>
        </p:grpSpPr>
        <p:sp>
          <p:nvSpPr>
            <p:cNvPr id="1605" name="Google Shape;1605;p12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2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Google Shape;1612;p126"/>
          <p:cNvSpPr txBox="1">
            <a:spLocks noGrp="1"/>
          </p:cNvSpPr>
          <p:nvPr>
            <p:ph type="ctrTitle"/>
          </p:nvPr>
        </p:nvSpPr>
        <p:spPr>
          <a:xfrm flipH="1">
            <a:off x="2163750" y="194300"/>
            <a:ext cx="48165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Final Model</a:t>
            </a:r>
            <a:endParaRPr/>
          </a:p>
        </p:txBody>
      </p:sp>
      <p:sp>
        <p:nvSpPr>
          <p:cNvPr id="1613" name="Google Shape;1613;p126"/>
          <p:cNvSpPr txBox="1">
            <a:spLocks noGrp="1"/>
          </p:cNvSpPr>
          <p:nvPr>
            <p:ph type="subTitle" idx="1"/>
          </p:nvPr>
        </p:nvSpPr>
        <p:spPr>
          <a:xfrm>
            <a:off x="1550600" y="3449600"/>
            <a:ext cx="13653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Accuracy Graph</a:t>
            </a:r>
            <a:endParaRPr/>
          </a:p>
        </p:txBody>
      </p:sp>
      <p:sp>
        <p:nvSpPr>
          <p:cNvPr id="1614" name="Google Shape;1614;p126"/>
          <p:cNvSpPr txBox="1">
            <a:spLocks noGrp="1"/>
          </p:cNvSpPr>
          <p:nvPr>
            <p:ph type="subTitle" idx="1"/>
          </p:nvPr>
        </p:nvSpPr>
        <p:spPr>
          <a:xfrm>
            <a:off x="6413425" y="3449600"/>
            <a:ext cx="996900" cy="24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Loss Graph</a:t>
            </a:r>
            <a:endParaRPr/>
          </a:p>
        </p:txBody>
      </p:sp>
      <p:sp>
        <p:nvSpPr>
          <p:cNvPr id="1615" name="Google Shape;1615;p126"/>
          <p:cNvSpPr txBox="1"/>
          <p:nvPr/>
        </p:nvSpPr>
        <p:spPr>
          <a:xfrm>
            <a:off x="3281550" y="3868075"/>
            <a:ext cx="2580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Increased Epochs To 50 </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Added 3 Layers of Dropout @ 0.3</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Added 3 Recurrent Dropout @ 0.2</a:t>
            </a:r>
            <a:endParaRPr>
              <a:solidFill>
                <a:schemeClr val="lt2"/>
              </a:solidFill>
              <a:latin typeface="Roboto Condensed"/>
              <a:ea typeface="Roboto Condensed"/>
              <a:cs typeface="Roboto Condensed"/>
              <a:sym typeface="Roboto Condensed"/>
            </a:endParaRPr>
          </a:p>
        </p:txBody>
      </p:sp>
      <p:sp>
        <p:nvSpPr>
          <p:cNvPr id="1616" name="Google Shape;1616;p126"/>
          <p:cNvSpPr/>
          <p:nvPr/>
        </p:nvSpPr>
        <p:spPr>
          <a:xfrm>
            <a:off x="5778230" y="358052"/>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7" name="Google Shape;1617;p126"/>
          <p:cNvPicPr preferRelativeResize="0"/>
          <p:nvPr/>
        </p:nvPicPr>
        <p:blipFill>
          <a:blip r:embed="rId3">
            <a:alphaModFix/>
          </a:blip>
          <a:stretch>
            <a:fillRect/>
          </a:stretch>
        </p:blipFill>
        <p:spPr>
          <a:xfrm>
            <a:off x="702600" y="1263226"/>
            <a:ext cx="3061307" cy="1973350"/>
          </a:xfrm>
          <a:prstGeom prst="rect">
            <a:avLst/>
          </a:prstGeom>
          <a:noFill/>
          <a:ln>
            <a:noFill/>
          </a:ln>
        </p:spPr>
      </p:pic>
      <p:pic>
        <p:nvPicPr>
          <p:cNvPr id="1618" name="Google Shape;1618;p126"/>
          <p:cNvPicPr preferRelativeResize="0"/>
          <p:nvPr/>
        </p:nvPicPr>
        <p:blipFill>
          <a:blip r:embed="rId4">
            <a:alphaModFix/>
          </a:blip>
          <a:stretch>
            <a:fillRect/>
          </a:stretch>
        </p:blipFill>
        <p:spPr>
          <a:xfrm>
            <a:off x="5309925" y="1228375"/>
            <a:ext cx="3203900" cy="20430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grpSp>
        <p:nvGrpSpPr>
          <p:cNvPr id="1623" name="Google Shape;1623;p127"/>
          <p:cNvGrpSpPr/>
          <p:nvPr/>
        </p:nvGrpSpPr>
        <p:grpSpPr>
          <a:xfrm>
            <a:off x="2796474" y="3094350"/>
            <a:ext cx="1834900" cy="1862900"/>
            <a:chOff x="1083025" y="1574025"/>
            <a:chExt cx="1834900" cy="1862900"/>
          </a:xfrm>
        </p:grpSpPr>
        <p:sp>
          <p:nvSpPr>
            <p:cNvPr id="1624" name="Google Shape;1624;p127"/>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lt1"/>
                  </a:solidFill>
                  <a:latin typeface="Roboto"/>
                  <a:ea typeface="Roboto"/>
                  <a:cs typeface="Roboto"/>
                  <a:sym typeface="Roboto"/>
                </a:rPr>
                <a:t>0.53</a:t>
              </a:r>
              <a:endParaRPr sz="800">
                <a:solidFill>
                  <a:schemeClr val="lt1"/>
                </a:solidFill>
                <a:latin typeface="Roboto"/>
                <a:ea typeface="Roboto"/>
                <a:cs typeface="Roboto"/>
                <a:sym typeface="Roboto"/>
              </a:endParaRPr>
            </a:p>
          </p:txBody>
        </p:sp>
        <p:sp>
          <p:nvSpPr>
            <p:cNvPr id="1625" name="Google Shape;1625;p127"/>
            <p:cNvSpPr txBox="1"/>
            <p:nvPr/>
          </p:nvSpPr>
          <p:spPr>
            <a:xfrm>
              <a:off x="1249376" y="2695025"/>
              <a:ext cx="1505100" cy="741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chemeClr val="lt1"/>
                  </a:solidFill>
                  <a:latin typeface="Roboto"/>
                  <a:ea typeface="Roboto"/>
                  <a:cs typeface="Roboto"/>
                  <a:sym typeface="Roboto"/>
                </a:rPr>
                <a:t>Model Better Than Baseline </a:t>
              </a:r>
              <a:endParaRPr sz="1000" b="1">
                <a:solidFill>
                  <a:schemeClr val="lt1"/>
                </a:solidFill>
                <a:latin typeface="Roboto"/>
                <a:ea typeface="Roboto"/>
                <a:cs typeface="Roboto"/>
                <a:sym typeface="Roboto"/>
              </a:endParaRPr>
            </a:p>
            <a:p>
              <a:pPr marL="0" lvl="0" indent="0" algn="l" rtl="0">
                <a:lnSpc>
                  <a:spcPct val="115000"/>
                </a:lnSpc>
                <a:spcBef>
                  <a:spcPts val="0"/>
                </a:spcBef>
                <a:spcAft>
                  <a:spcPts val="0"/>
                </a:spcAft>
                <a:buNone/>
              </a:pPr>
              <a:r>
                <a:rPr lang="en" sz="1000" b="1">
                  <a:solidFill>
                    <a:schemeClr val="lt1"/>
                  </a:solidFill>
                  <a:latin typeface="Roboto"/>
                  <a:ea typeface="Roboto"/>
                  <a:cs typeface="Roboto"/>
                  <a:sym typeface="Roboto"/>
                </a:rPr>
                <a:t>(Slightly Overfitted)</a:t>
              </a:r>
              <a:endParaRPr sz="1000" b="1">
                <a:solidFill>
                  <a:schemeClr val="lt1"/>
                </a:solidFill>
                <a:latin typeface="Roboto"/>
                <a:ea typeface="Roboto"/>
                <a:cs typeface="Roboto"/>
                <a:sym typeface="Roboto"/>
              </a:endParaRPr>
            </a:p>
          </p:txBody>
        </p:sp>
        <p:cxnSp>
          <p:nvCxnSpPr>
            <p:cNvPr id="1626" name="Google Shape;1626;p127"/>
            <p:cNvCxnSpPr/>
            <p:nvPr/>
          </p:nvCxnSpPr>
          <p:spPr>
            <a:xfrm>
              <a:off x="2180202" y="1695421"/>
              <a:ext cx="718500" cy="741900"/>
            </a:xfrm>
            <a:prstGeom prst="straightConnector1">
              <a:avLst/>
            </a:prstGeom>
            <a:noFill/>
            <a:ln w="9525" cap="flat" cmpd="sng">
              <a:solidFill>
                <a:schemeClr val="lt2"/>
              </a:solidFill>
              <a:prstDash val="solid"/>
              <a:round/>
              <a:headEnd type="none" w="sm" len="sm"/>
              <a:tailEnd type="none" w="sm" len="sm"/>
            </a:ln>
          </p:spPr>
        </p:cxnSp>
        <p:sp>
          <p:nvSpPr>
            <p:cNvPr id="1627" name="Google Shape;1627;p127"/>
            <p:cNvSpPr/>
            <p:nvPr/>
          </p:nvSpPr>
          <p:spPr>
            <a:xfrm flipH="1">
              <a:off x="1083025" y="2306625"/>
              <a:ext cx="1834800" cy="143400"/>
            </a:xfrm>
            <a:prstGeom prst="parallelogram">
              <a:avLst>
                <a:gd name="adj" fmla="val 9695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28" name="Google Shape;1628;p127"/>
            <p:cNvSpPr/>
            <p:nvPr/>
          </p:nvSpPr>
          <p:spPr>
            <a:xfrm>
              <a:off x="1083125" y="2460449"/>
              <a:ext cx="1834800" cy="143400"/>
            </a:xfrm>
            <a:prstGeom prst="parallelogram">
              <a:avLst>
                <a:gd name="adj" fmla="val 96952"/>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grpSp>
        <p:nvGrpSpPr>
          <p:cNvPr id="1629" name="Google Shape;1629;p127"/>
          <p:cNvGrpSpPr/>
          <p:nvPr/>
        </p:nvGrpSpPr>
        <p:grpSpPr>
          <a:xfrm>
            <a:off x="4508319" y="3093639"/>
            <a:ext cx="1834900" cy="1715915"/>
            <a:chOff x="1083025" y="1574025"/>
            <a:chExt cx="1834900" cy="1715915"/>
          </a:xfrm>
        </p:grpSpPr>
        <p:sp>
          <p:nvSpPr>
            <p:cNvPr id="1630" name="Google Shape;1630;p127"/>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1"/>
                  </a:solidFill>
                  <a:latin typeface="Roboto"/>
                  <a:ea typeface="Roboto"/>
                  <a:cs typeface="Roboto"/>
                  <a:sym typeface="Roboto"/>
                </a:rPr>
                <a:t>0.55</a:t>
              </a:r>
              <a:endParaRPr sz="800">
                <a:solidFill>
                  <a:schemeClr val="accent1"/>
                </a:solidFill>
                <a:latin typeface="Roboto"/>
                <a:ea typeface="Roboto"/>
                <a:cs typeface="Roboto"/>
                <a:sym typeface="Roboto"/>
              </a:endParaRPr>
            </a:p>
          </p:txBody>
        </p:sp>
        <p:sp>
          <p:nvSpPr>
            <p:cNvPr id="1631" name="Google Shape;1631;p127"/>
            <p:cNvSpPr txBox="1"/>
            <p:nvPr/>
          </p:nvSpPr>
          <p:spPr>
            <a:xfrm>
              <a:off x="1235831" y="2695040"/>
              <a:ext cx="1505100" cy="594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chemeClr val="accent1"/>
                  </a:solidFill>
                  <a:latin typeface="Roboto"/>
                  <a:ea typeface="Roboto"/>
                  <a:cs typeface="Roboto"/>
                  <a:sym typeface="Roboto"/>
                </a:rPr>
                <a:t>Scaled Up Model</a:t>
              </a:r>
              <a:endParaRPr sz="1000" b="1">
                <a:solidFill>
                  <a:schemeClr val="accent1"/>
                </a:solidFill>
                <a:latin typeface="Roboto"/>
                <a:ea typeface="Roboto"/>
                <a:cs typeface="Roboto"/>
                <a:sym typeface="Roboto"/>
              </a:endParaRPr>
            </a:p>
            <a:p>
              <a:pPr marL="0" lvl="0" indent="0" algn="l" rtl="0">
                <a:lnSpc>
                  <a:spcPct val="115000"/>
                </a:lnSpc>
                <a:spcBef>
                  <a:spcPts val="0"/>
                </a:spcBef>
                <a:spcAft>
                  <a:spcPts val="0"/>
                </a:spcAft>
                <a:buNone/>
              </a:pPr>
              <a:r>
                <a:rPr lang="en" sz="1000" b="1">
                  <a:solidFill>
                    <a:schemeClr val="accent1"/>
                  </a:solidFill>
                  <a:latin typeface="Roboto"/>
                  <a:ea typeface="Roboto"/>
                  <a:cs typeface="Roboto"/>
                  <a:sym typeface="Roboto"/>
                </a:rPr>
                <a:t>(Overfit)</a:t>
              </a:r>
              <a:endParaRPr sz="1000" b="1">
                <a:solidFill>
                  <a:schemeClr val="accent1"/>
                </a:solidFill>
                <a:latin typeface="Roboto"/>
                <a:ea typeface="Roboto"/>
                <a:cs typeface="Roboto"/>
                <a:sym typeface="Roboto"/>
              </a:endParaRPr>
            </a:p>
          </p:txBody>
        </p:sp>
        <p:cxnSp>
          <p:nvCxnSpPr>
            <p:cNvPr id="1632" name="Google Shape;1632;p127"/>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1633" name="Google Shape;1633;p127"/>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34" name="Google Shape;1634;p127"/>
            <p:cNvSpPr/>
            <p:nvPr/>
          </p:nvSpPr>
          <p:spPr>
            <a:xfrm>
              <a:off x="1083125" y="2460449"/>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127"/>
          <p:cNvGrpSpPr/>
          <p:nvPr/>
        </p:nvGrpSpPr>
        <p:grpSpPr>
          <a:xfrm>
            <a:off x="6221583" y="3093628"/>
            <a:ext cx="1834900" cy="1715897"/>
            <a:chOff x="1083025" y="1574025"/>
            <a:chExt cx="1834900" cy="1715897"/>
          </a:xfrm>
        </p:grpSpPr>
        <p:sp>
          <p:nvSpPr>
            <p:cNvPr id="1636" name="Google Shape;1636;p127"/>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lt2"/>
                  </a:solidFill>
                  <a:latin typeface="Roboto"/>
                  <a:ea typeface="Roboto"/>
                  <a:cs typeface="Roboto"/>
                  <a:sym typeface="Roboto"/>
                </a:rPr>
                <a:t>0.59</a:t>
              </a:r>
              <a:endParaRPr sz="800">
                <a:solidFill>
                  <a:schemeClr val="lt2"/>
                </a:solidFill>
                <a:latin typeface="Roboto"/>
                <a:ea typeface="Roboto"/>
                <a:cs typeface="Roboto"/>
                <a:sym typeface="Roboto"/>
              </a:endParaRPr>
            </a:p>
          </p:txBody>
        </p:sp>
        <p:sp>
          <p:nvSpPr>
            <p:cNvPr id="1637" name="Google Shape;1637;p127"/>
            <p:cNvSpPr txBox="1"/>
            <p:nvPr/>
          </p:nvSpPr>
          <p:spPr>
            <a:xfrm>
              <a:off x="1235817" y="2695021"/>
              <a:ext cx="1505100" cy="594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chemeClr val="lt2"/>
                  </a:solidFill>
                  <a:latin typeface="Roboto"/>
                  <a:ea typeface="Roboto"/>
                  <a:cs typeface="Roboto"/>
                  <a:sym typeface="Roboto"/>
                </a:rPr>
                <a:t>Final Model</a:t>
              </a:r>
              <a:endParaRPr sz="1000" b="1">
                <a:solidFill>
                  <a:schemeClr val="lt2"/>
                </a:solidFill>
                <a:latin typeface="Roboto"/>
                <a:ea typeface="Roboto"/>
                <a:cs typeface="Roboto"/>
                <a:sym typeface="Roboto"/>
              </a:endParaRPr>
            </a:p>
            <a:p>
              <a:pPr marL="0" lvl="0" indent="0" algn="l" rtl="0">
                <a:lnSpc>
                  <a:spcPct val="115000"/>
                </a:lnSpc>
                <a:spcBef>
                  <a:spcPts val="0"/>
                </a:spcBef>
                <a:spcAft>
                  <a:spcPts val="0"/>
                </a:spcAft>
                <a:buNone/>
              </a:pPr>
              <a:r>
                <a:rPr lang="en" sz="1000" b="1">
                  <a:solidFill>
                    <a:schemeClr val="lt2"/>
                  </a:solidFill>
                  <a:latin typeface="Roboto"/>
                  <a:ea typeface="Roboto"/>
                  <a:cs typeface="Roboto"/>
                  <a:sym typeface="Roboto"/>
                </a:rPr>
                <a:t>(No Overfit)</a:t>
              </a:r>
              <a:endParaRPr sz="1000" b="1">
                <a:solidFill>
                  <a:schemeClr val="lt2"/>
                </a:solidFill>
                <a:latin typeface="Roboto"/>
                <a:ea typeface="Roboto"/>
                <a:cs typeface="Roboto"/>
                <a:sym typeface="Roboto"/>
              </a:endParaRPr>
            </a:p>
          </p:txBody>
        </p:sp>
        <p:cxnSp>
          <p:nvCxnSpPr>
            <p:cNvPr id="1638" name="Google Shape;1638;p127"/>
            <p:cNvCxnSpPr/>
            <p:nvPr/>
          </p:nvCxnSpPr>
          <p:spPr>
            <a:xfrm>
              <a:off x="2180202" y="1695421"/>
              <a:ext cx="718500" cy="741900"/>
            </a:xfrm>
            <a:prstGeom prst="straightConnector1">
              <a:avLst/>
            </a:prstGeom>
            <a:noFill/>
            <a:ln w="9525" cap="flat" cmpd="sng">
              <a:solidFill>
                <a:schemeClr val="lt2"/>
              </a:solidFill>
              <a:prstDash val="solid"/>
              <a:round/>
              <a:headEnd type="none" w="sm" len="sm"/>
              <a:tailEnd type="none" w="sm" len="sm"/>
            </a:ln>
          </p:spPr>
        </p:cxnSp>
        <p:sp>
          <p:nvSpPr>
            <p:cNvPr id="1639" name="Google Shape;1639;p127"/>
            <p:cNvSpPr/>
            <p:nvPr/>
          </p:nvSpPr>
          <p:spPr>
            <a:xfrm flipH="1">
              <a:off x="1083025" y="2306625"/>
              <a:ext cx="1834800" cy="143400"/>
            </a:xfrm>
            <a:prstGeom prst="parallelogram">
              <a:avLst>
                <a:gd name="adj" fmla="val 9695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40" name="Google Shape;1640;p127"/>
            <p:cNvSpPr/>
            <p:nvPr/>
          </p:nvSpPr>
          <p:spPr>
            <a:xfrm>
              <a:off x="1083125" y="2460449"/>
              <a:ext cx="1834800" cy="143400"/>
            </a:xfrm>
            <a:prstGeom prst="parallelogram">
              <a:avLst>
                <a:gd name="adj" fmla="val 9695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127"/>
          <p:cNvGrpSpPr/>
          <p:nvPr/>
        </p:nvGrpSpPr>
        <p:grpSpPr>
          <a:xfrm>
            <a:off x="1087525" y="3094350"/>
            <a:ext cx="1834900" cy="1715300"/>
            <a:chOff x="1083025" y="1574025"/>
            <a:chExt cx="1834900" cy="1715300"/>
          </a:xfrm>
        </p:grpSpPr>
        <p:sp>
          <p:nvSpPr>
            <p:cNvPr id="1642" name="Google Shape;1642;p127"/>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1"/>
                  </a:solidFill>
                  <a:latin typeface="Roboto"/>
                  <a:ea typeface="Roboto"/>
                  <a:cs typeface="Roboto"/>
                  <a:sym typeface="Roboto"/>
                </a:rPr>
                <a:t>0.55</a:t>
              </a:r>
              <a:endParaRPr sz="800">
                <a:solidFill>
                  <a:schemeClr val="accent1"/>
                </a:solidFill>
                <a:latin typeface="Roboto"/>
                <a:ea typeface="Roboto"/>
                <a:cs typeface="Roboto"/>
                <a:sym typeface="Roboto"/>
              </a:endParaRPr>
            </a:p>
          </p:txBody>
        </p:sp>
        <p:cxnSp>
          <p:nvCxnSpPr>
            <p:cNvPr id="1643" name="Google Shape;1643;p127"/>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1644" name="Google Shape;1644;p127"/>
            <p:cNvSpPr/>
            <p:nvPr/>
          </p:nvSpPr>
          <p:spPr>
            <a:xfrm flipH="1">
              <a:off x="1083025" y="2306625"/>
              <a:ext cx="1834800" cy="143400"/>
            </a:xfrm>
            <a:prstGeom prst="parallelogram">
              <a:avLst>
                <a:gd name="adj" fmla="val 9695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45" name="Google Shape;1645;p127"/>
            <p:cNvSpPr/>
            <p:nvPr/>
          </p:nvSpPr>
          <p:spPr>
            <a:xfrm>
              <a:off x="1083125" y="2460449"/>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7"/>
            <p:cNvSpPr txBox="1"/>
            <p:nvPr/>
          </p:nvSpPr>
          <p:spPr>
            <a:xfrm>
              <a:off x="1235825" y="2695025"/>
              <a:ext cx="1505100" cy="594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chemeClr val="accent1"/>
                  </a:solidFill>
                  <a:latin typeface="Roboto"/>
                  <a:ea typeface="Roboto"/>
                  <a:cs typeface="Roboto"/>
                  <a:sym typeface="Roboto"/>
                </a:rPr>
                <a:t>Baseline Model</a:t>
              </a:r>
              <a:endParaRPr sz="1000" b="1">
                <a:solidFill>
                  <a:schemeClr val="accent1"/>
                </a:solidFill>
                <a:latin typeface="Roboto"/>
                <a:ea typeface="Roboto"/>
                <a:cs typeface="Roboto"/>
                <a:sym typeface="Roboto"/>
              </a:endParaRPr>
            </a:p>
            <a:p>
              <a:pPr marL="0" lvl="0" indent="0" algn="l" rtl="0">
                <a:lnSpc>
                  <a:spcPct val="115000"/>
                </a:lnSpc>
                <a:spcBef>
                  <a:spcPts val="0"/>
                </a:spcBef>
                <a:spcAft>
                  <a:spcPts val="0"/>
                </a:spcAft>
                <a:buNone/>
              </a:pPr>
              <a:r>
                <a:rPr lang="en" sz="1000" b="1">
                  <a:solidFill>
                    <a:schemeClr val="accent1"/>
                  </a:solidFill>
                  <a:latin typeface="Roboto"/>
                  <a:ea typeface="Roboto"/>
                  <a:cs typeface="Roboto"/>
                  <a:sym typeface="Roboto"/>
                </a:rPr>
                <a:t>(Overfitted)</a:t>
              </a:r>
              <a:endParaRPr sz="1000" b="1">
                <a:solidFill>
                  <a:schemeClr val="accent1"/>
                </a:solidFill>
                <a:latin typeface="Roboto"/>
                <a:ea typeface="Roboto"/>
                <a:cs typeface="Roboto"/>
                <a:sym typeface="Roboto"/>
              </a:endParaRPr>
            </a:p>
          </p:txBody>
        </p:sp>
      </p:grpSp>
      <p:sp>
        <p:nvSpPr>
          <p:cNvPr id="1647" name="Google Shape;1647;p127"/>
          <p:cNvSpPr txBox="1"/>
          <p:nvPr/>
        </p:nvSpPr>
        <p:spPr>
          <a:xfrm>
            <a:off x="1984500" y="111825"/>
            <a:ext cx="5546238"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dirty="0">
                <a:solidFill>
                  <a:schemeClr val="lt2"/>
                </a:solidFill>
                <a:latin typeface="Squada One"/>
                <a:ea typeface="Squada One"/>
                <a:cs typeface="Squada One"/>
                <a:sym typeface="Squada One"/>
              </a:rPr>
              <a:t>Training Accuracy Development</a:t>
            </a:r>
            <a:endParaRPr sz="3100" dirty="0">
              <a:solidFill>
                <a:schemeClr val="lt2"/>
              </a:solidFill>
              <a:latin typeface="Squada One"/>
              <a:ea typeface="Squada One"/>
              <a:cs typeface="Squada One"/>
              <a:sym typeface="Squada One"/>
            </a:endParaRPr>
          </a:p>
        </p:txBody>
      </p:sp>
      <p:sp>
        <p:nvSpPr>
          <p:cNvPr id="1648" name="Google Shape;1648;p127"/>
          <p:cNvSpPr txBox="1"/>
          <p:nvPr/>
        </p:nvSpPr>
        <p:spPr>
          <a:xfrm>
            <a:off x="1984500" y="2535050"/>
            <a:ext cx="56736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dirty="0">
                <a:solidFill>
                  <a:schemeClr val="lt2"/>
                </a:solidFill>
                <a:latin typeface="Squada One"/>
                <a:ea typeface="Squada One"/>
                <a:cs typeface="Squada One"/>
                <a:sym typeface="Squada One"/>
              </a:rPr>
              <a:t>Validation Accuracy Development</a:t>
            </a:r>
            <a:endParaRPr sz="3100" dirty="0">
              <a:solidFill>
                <a:schemeClr val="lt2"/>
              </a:solidFill>
              <a:latin typeface="Squada One"/>
              <a:ea typeface="Squada One"/>
              <a:cs typeface="Squada One"/>
              <a:sym typeface="Squada One"/>
            </a:endParaRPr>
          </a:p>
        </p:txBody>
      </p:sp>
      <p:grpSp>
        <p:nvGrpSpPr>
          <p:cNvPr id="1649" name="Google Shape;1649;p127"/>
          <p:cNvGrpSpPr/>
          <p:nvPr/>
        </p:nvGrpSpPr>
        <p:grpSpPr>
          <a:xfrm>
            <a:off x="2796474" y="774350"/>
            <a:ext cx="1834900" cy="1862900"/>
            <a:chOff x="1083025" y="1574025"/>
            <a:chExt cx="1834900" cy="1862900"/>
          </a:xfrm>
        </p:grpSpPr>
        <p:sp>
          <p:nvSpPr>
            <p:cNvPr id="1650" name="Google Shape;1650;p127"/>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lt1"/>
                  </a:solidFill>
                  <a:latin typeface="Roboto"/>
                  <a:ea typeface="Roboto"/>
                  <a:cs typeface="Roboto"/>
                  <a:sym typeface="Roboto"/>
                </a:rPr>
                <a:t>0.55</a:t>
              </a:r>
              <a:endParaRPr sz="800">
                <a:solidFill>
                  <a:schemeClr val="lt1"/>
                </a:solidFill>
                <a:latin typeface="Roboto"/>
                <a:ea typeface="Roboto"/>
                <a:cs typeface="Roboto"/>
                <a:sym typeface="Roboto"/>
              </a:endParaRPr>
            </a:p>
          </p:txBody>
        </p:sp>
        <p:sp>
          <p:nvSpPr>
            <p:cNvPr id="1651" name="Google Shape;1651;p127"/>
            <p:cNvSpPr txBox="1"/>
            <p:nvPr/>
          </p:nvSpPr>
          <p:spPr>
            <a:xfrm>
              <a:off x="1249376" y="2695025"/>
              <a:ext cx="1505100" cy="741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chemeClr val="lt1"/>
                  </a:solidFill>
                  <a:latin typeface="Roboto"/>
                  <a:ea typeface="Roboto"/>
                  <a:cs typeface="Roboto"/>
                  <a:sym typeface="Roboto"/>
                </a:rPr>
                <a:t>Model Better Than Baseline </a:t>
              </a:r>
              <a:endParaRPr sz="1000" b="1">
                <a:solidFill>
                  <a:schemeClr val="lt1"/>
                </a:solidFill>
                <a:latin typeface="Roboto"/>
                <a:ea typeface="Roboto"/>
                <a:cs typeface="Roboto"/>
                <a:sym typeface="Roboto"/>
              </a:endParaRPr>
            </a:p>
            <a:p>
              <a:pPr marL="0" lvl="0" indent="0" algn="l" rtl="0">
                <a:lnSpc>
                  <a:spcPct val="115000"/>
                </a:lnSpc>
                <a:spcBef>
                  <a:spcPts val="0"/>
                </a:spcBef>
                <a:spcAft>
                  <a:spcPts val="0"/>
                </a:spcAft>
                <a:buNone/>
              </a:pPr>
              <a:r>
                <a:rPr lang="en" sz="1000" b="1">
                  <a:solidFill>
                    <a:schemeClr val="lt1"/>
                  </a:solidFill>
                  <a:latin typeface="Roboto"/>
                  <a:ea typeface="Roboto"/>
                  <a:cs typeface="Roboto"/>
                  <a:sym typeface="Roboto"/>
                </a:rPr>
                <a:t>(Slightly Overfitted)</a:t>
              </a:r>
              <a:endParaRPr sz="1000" b="1">
                <a:solidFill>
                  <a:schemeClr val="lt1"/>
                </a:solidFill>
                <a:latin typeface="Roboto"/>
                <a:ea typeface="Roboto"/>
                <a:cs typeface="Roboto"/>
                <a:sym typeface="Roboto"/>
              </a:endParaRPr>
            </a:p>
          </p:txBody>
        </p:sp>
        <p:cxnSp>
          <p:nvCxnSpPr>
            <p:cNvPr id="1652" name="Google Shape;1652;p127"/>
            <p:cNvCxnSpPr/>
            <p:nvPr/>
          </p:nvCxnSpPr>
          <p:spPr>
            <a:xfrm>
              <a:off x="2180202" y="1695421"/>
              <a:ext cx="718500" cy="741900"/>
            </a:xfrm>
            <a:prstGeom prst="straightConnector1">
              <a:avLst/>
            </a:prstGeom>
            <a:noFill/>
            <a:ln w="9525" cap="flat" cmpd="sng">
              <a:solidFill>
                <a:schemeClr val="lt2"/>
              </a:solidFill>
              <a:prstDash val="solid"/>
              <a:round/>
              <a:headEnd type="none" w="sm" len="sm"/>
              <a:tailEnd type="none" w="sm" len="sm"/>
            </a:ln>
          </p:spPr>
        </p:cxnSp>
        <p:sp>
          <p:nvSpPr>
            <p:cNvPr id="1653" name="Google Shape;1653;p127"/>
            <p:cNvSpPr/>
            <p:nvPr/>
          </p:nvSpPr>
          <p:spPr>
            <a:xfrm flipH="1">
              <a:off x="1083025" y="2306625"/>
              <a:ext cx="1834800" cy="143400"/>
            </a:xfrm>
            <a:prstGeom prst="parallelogram">
              <a:avLst>
                <a:gd name="adj" fmla="val 9695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54" name="Google Shape;1654;p127"/>
            <p:cNvSpPr/>
            <p:nvPr/>
          </p:nvSpPr>
          <p:spPr>
            <a:xfrm>
              <a:off x="1083125" y="2460449"/>
              <a:ext cx="1834800" cy="143400"/>
            </a:xfrm>
            <a:prstGeom prst="parallelogram">
              <a:avLst>
                <a:gd name="adj" fmla="val 96952"/>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grpSp>
        <p:nvGrpSpPr>
          <p:cNvPr id="1655" name="Google Shape;1655;p127"/>
          <p:cNvGrpSpPr/>
          <p:nvPr/>
        </p:nvGrpSpPr>
        <p:grpSpPr>
          <a:xfrm>
            <a:off x="4508319" y="773639"/>
            <a:ext cx="1834900" cy="1715915"/>
            <a:chOff x="1083025" y="1574025"/>
            <a:chExt cx="1834900" cy="1715915"/>
          </a:xfrm>
        </p:grpSpPr>
        <p:sp>
          <p:nvSpPr>
            <p:cNvPr id="1656" name="Google Shape;1656;p127"/>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dirty="0">
                  <a:solidFill>
                    <a:srgbClr val="0097A7"/>
                  </a:solidFill>
                  <a:latin typeface="Roboto"/>
                  <a:ea typeface="Roboto"/>
                  <a:cs typeface="Roboto"/>
                  <a:sym typeface="Roboto"/>
                </a:rPr>
                <a:t>0.70</a:t>
              </a:r>
              <a:endParaRPr sz="800" dirty="0">
                <a:solidFill>
                  <a:srgbClr val="0097A7"/>
                </a:solidFill>
                <a:latin typeface="Roboto"/>
                <a:ea typeface="Roboto"/>
                <a:cs typeface="Roboto"/>
                <a:sym typeface="Roboto"/>
              </a:endParaRPr>
            </a:p>
          </p:txBody>
        </p:sp>
        <p:sp>
          <p:nvSpPr>
            <p:cNvPr id="1657" name="Google Shape;1657;p127"/>
            <p:cNvSpPr txBox="1"/>
            <p:nvPr/>
          </p:nvSpPr>
          <p:spPr>
            <a:xfrm>
              <a:off x="1235831" y="2695040"/>
              <a:ext cx="1505100" cy="594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dirty="0">
                  <a:solidFill>
                    <a:srgbClr val="0097A7"/>
                  </a:solidFill>
                  <a:latin typeface="Roboto"/>
                  <a:ea typeface="Roboto"/>
                  <a:cs typeface="Roboto"/>
                  <a:sym typeface="Roboto"/>
                </a:rPr>
                <a:t>Scaled Up Model</a:t>
              </a:r>
              <a:endParaRPr sz="1000" b="1" dirty="0">
                <a:solidFill>
                  <a:srgbClr val="0097A7"/>
                </a:solidFill>
                <a:latin typeface="Roboto"/>
                <a:ea typeface="Roboto"/>
                <a:cs typeface="Roboto"/>
                <a:sym typeface="Roboto"/>
              </a:endParaRPr>
            </a:p>
            <a:p>
              <a:pPr marL="0" lvl="0" indent="0" algn="l" rtl="0">
                <a:lnSpc>
                  <a:spcPct val="115000"/>
                </a:lnSpc>
                <a:spcBef>
                  <a:spcPts val="0"/>
                </a:spcBef>
                <a:spcAft>
                  <a:spcPts val="0"/>
                </a:spcAft>
                <a:buNone/>
              </a:pPr>
              <a:r>
                <a:rPr lang="en" sz="1000" b="1" dirty="0">
                  <a:solidFill>
                    <a:srgbClr val="0097A7"/>
                  </a:solidFill>
                  <a:latin typeface="Roboto"/>
                  <a:ea typeface="Roboto"/>
                  <a:cs typeface="Roboto"/>
                  <a:sym typeface="Roboto"/>
                </a:rPr>
                <a:t>(Overfit)</a:t>
              </a:r>
              <a:endParaRPr sz="1000" b="1" dirty="0">
                <a:solidFill>
                  <a:srgbClr val="0097A7"/>
                </a:solidFill>
                <a:latin typeface="Roboto"/>
                <a:ea typeface="Roboto"/>
                <a:cs typeface="Roboto"/>
                <a:sym typeface="Roboto"/>
              </a:endParaRPr>
            </a:p>
          </p:txBody>
        </p:sp>
        <p:cxnSp>
          <p:nvCxnSpPr>
            <p:cNvPr id="1658" name="Google Shape;1658;p127"/>
            <p:cNvCxnSpPr/>
            <p:nvPr/>
          </p:nvCxnSpPr>
          <p:spPr>
            <a:xfrm>
              <a:off x="2180202" y="1695421"/>
              <a:ext cx="718500" cy="741900"/>
            </a:xfrm>
            <a:prstGeom prst="straightConnector1">
              <a:avLst/>
            </a:prstGeom>
            <a:noFill/>
            <a:ln w="9525" cap="flat" cmpd="sng">
              <a:solidFill>
                <a:srgbClr val="0097A7"/>
              </a:solidFill>
              <a:prstDash val="solid"/>
              <a:round/>
              <a:headEnd type="none" w="sm" len="sm"/>
              <a:tailEnd type="none" w="sm" len="sm"/>
            </a:ln>
          </p:spPr>
        </p:cxnSp>
        <p:sp>
          <p:nvSpPr>
            <p:cNvPr id="1659" name="Google Shape;1659;p127"/>
            <p:cNvSpPr/>
            <p:nvPr/>
          </p:nvSpPr>
          <p:spPr>
            <a:xfrm flipH="1">
              <a:off x="1083025" y="2306625"/>
              <a:ext cx="1834800" cy="143400"/>
            </a:xfrm>
            <a:prstGeom prst="parallelogram">
              <a:avLst>
                <a:gd name="adj" fmla="val 96952"/>
              </a:avLst>
            </a:prstGeom>
            <a:solidFill>
              <a:srgbClr val="009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60" name="Google Shape;1660;p127"/>
            <p:cNvSpPr/>
            <p:nvPr/>
          </p:nvSpPr>
          <p:spPr>
            <a:xfrm>
              <a:off x="1083125" y="2460449"/>
              <a:ext cx="1834800" cy="143400"/>
            </a:xfrm>
            <a:prstGeom prst="parallelogram">
              <a:avLst>
                <a:gd name="adj" fmla="val 96952"/>
              </a:avLst>
            </a:prstGeom>
            <a:solidFill>
              <a:srgbClr val="009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127"/>
          <p:cNvGrpSpPr/>
          <p:nvPr/>
        </p:nvGrpSpPr>
        <p:grpSpPr>
          <a:xfrm>
            <a:off x="6221583" y="773628"/>
            <a:ext cx="1834900" cy="1715897"/>
            <a:chOff x="1083025" y="1574025"/>
            <a:chExt cx="1834900" cy="1715897"/>
          </a:xfrm>
        </p:grpSpPr>
        <p:sp>
          <p:nvSpPr>
            <p:cNvPr id="1662" name="Google Shape;1662;p127"/>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lt2"/>
                  </a:solidFill>
                  <a:latin typeface="Roboto"/>
                  <a:ea typeface="Roboto"/>
                  <a:cs typeface="Roboto"/>
                  <a:sym typeface="Roboto"/>
                </a:rPr>
                <a:t>0.59</a:t>
              </a:r>
              <a:endParaRPr sz="800">
                <a:solidFill>
                  <a:schemeClr val="lt2"/>
                </a:solidFill>
                <a:latin typeface="Roboto"/>
                <a:ea typeface="Roboto"/>
                <a:cs typeface="Roboto"/>
                <a:sym typeface="Roboto"/>
              </a:endParaRPr>
            </a:p>
          </p:txBody>
        </p:sp>
        <p:sp>
          <p:nvSpPr>
            <p:cNvPr id="1663" name="Google Shape;1663;p127"/>
            <p:cNvSpPr txBox="1"/>
            <p:nvPr/>
          </p:nvSpPr>
          <p:spPr>
            <a:xfrm>
              <a:off x="1235817" y="2695021"/>
              <a:ext cx="1505100" cy="594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chemeClr val="lt2"/>
                  </a:solidFill>
                  <a:latin typeface="Roboto"/>
                  <a:ea typeface="Roboto"/>
                  <a:cs typeface="Roboto"/>
                  <a:sym typeface="Roboto"/>
                </a:rPr>
                <a:t>Final Model</a:t>
              </a:r>
              <a:endParaRPr sz="1000" b="1">
                <a:solidFill>
                  <a:schemeClr val="lt2"/>
                </a:solidFill>
                <a:latin typeface="Roboto"/>
                <a:ea typeface="Roboto"/>
                <a:cs typeface="Roboto"/>
                <a:sym typeface="Roboto"/>
              </a:endParaRPr>
            </a:p>
            <a:p>
              <a:pPr marL="0" lvl="0" indent="0" algn="l" rtl="0">
                <a:lnSpc>
                  <a:spcPct val="115000"/>
                </a:lnSpc>
                <a:spcBef>
                  <a:spcPts val="0"/>
                </a:spcBef>
                <a:spcAft>
                  <a:spcPts val="0"/>
                </a:spcAft>
                <a:buNone/>
              </a:pPr>
              <a:r>
                <a:rPr lang="en" sz="1000" b="1">
                  <a:solidFill>
                    <a:schemeClr val="lt2"/>
                  </a:solidFill>
                  <a:latin typeface="Roboto"/>
                  <a:ea typeface="Roboto"/>
                  <a:cs typeface="Roboto"/>
                  <a:sym typeface="Roboto"/>
                </a:rPr>
                <a:t>(No Overfit)</a:t>
              </a:r>
              <a:endParaRPr sz="1000" b="1">
                <a:solidFill>
                  <a:schemeClr val="lt2"/>
                </a:solidFill>
                <a:latin typeface="Roboto"/>
                <a:ea typeface="Roboto"/>
                <a:cs typeface="Roboto"/>
                <a:sym typeface="Roboto"/>
              </a:endParaRPr>
            </a:p>
          </p:txBody>
        </p:sp>
        <p:cxnSp>
          <p:nvCxnSpPr>
            <p:cNvPr id="1664" name="Google Shape;1664;p127"/>
            <p:cNvCxnSpPr/>
            <p:nvPr/>
          </p:nvCxnSpPr>
          <p:spPr>
            <a:xfrm>
              <a:off x="2180202" y="1695421"/>
              <a:ext cx="718500" cy="741900"/>
            </a:xfrm>
            <a:prstGeom prst="straightConnector1">
              <a:avLst/>
            </a:prstGeom>
            <a:noFill/>
            <a:ln w="9525" cap="flat" cmpd="sng">
              <a:solidFill>
                <a:schemeClr val="lt2"/>
              </a:solidFill>
              <a:prstDash val="solid"/>
              <a:round/>
              <a:headEnd type="none" w="sm" len="sm"/>
              <a:tailEnd type="none" w="sm" len="sm"/>
            </a:ln>
          </p:spPr>
        </p:cxnSp>
        <p:sp>
          <p:nvSpPr>
            <p:cNvPr id="1665" name="Google Shape;1665;p127"/>
            <p:cNvSpPr/>
            <p:nvPr/>
          </p:nvSpPr>
          <p:spPr>
            <a:xfrm flipH="1">
              <a:off x="1083025" y="2306625"/>
              <a:ext cx="1834800" cy="143400"/>
            </a:xfrm>
            <a:prstGeom prst="parallelogram">
              <a:avLst>
                <a:gd name="adj" fmla="val 9695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66" name="Google Shape;1666;p127"/>
            <p:cNvSpPr/>
            <p:nvPr/>
          </p:nvSpPr>
          <p:spPr>
            <a:xfrm>
              <a:off x="1083125" y="2460449"/>
              <a:ext cx="1834800" cy="143400"/>
            </a:xfrm>
            <a:prstGeom prst="parallelogram">
              <a:avLst>
                <a:gd name="adj" fmla="val 9695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 name="Google Shape;1667;p127"/>
          <p:cNvGrpSpPr/>
          <p:nvPr/>
        </p:nvGrpSpPr>
        <p:grpSpPr>
          <a:xfrm>
            <a:off x="1087525" y="774350"/>
            <a:ext cx="1834900" cy="1715300"/>
            <a:chOff x="1083025" y="1574025"/>
            <a:chExt cx="1834900" cy="1715300"/>
          </a:xfrm>
        </p:grpSpPr>
        <p:sp>
          <p:nvSpPr>
            <p:cNvPr id="1668" name="Google Shape;1668;p127"/>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b="1" dirty="0">
                  <a:solidFill>
                    <a:srgbClr val="0097A7"/>
                  </a:solidFill>
                  <a:latin typeface="Roboto"/>
                  <a:ea typeface="Roboto"/>
                  <a:cs typeface="Roboto"/>
                  <a:sym typeface="Roboto"/>
                </a:rPr>
                <a:t>0.6</a:t>
              </a:r>
              <a:r>
                <a:rPr lang="en" sz="800" dirty="0">
                  <a:solidFill>
                    <a:srgbClr val="0097A7"/>
                  </a:solidFill>
                  <a:latin typeface="Roboto"/>
                  <a:ea typeface="Roboto"/>
                  <a:cs typeface="Roboto"/>
                  <a:sym typeface="Roboto"/>
                </a:rPr>
                <a:t>0</a:t>
              </a:r>
              <a:endParaRPr sz="800" dirty="0">
                <a:solidFill>
                  <a:srgbClr val="0097A7"/>
                </a:solidFill>
                <a:latin typeface="Roboto"/>
                <a:ea typeface="Roboto"/>
                <a:cs typeface="Roboto"/>
                <a:sym typeface="Roboto"/>
              </a:endParaRPr>
            </a:p>
          </p:txBody>
        </p:sp>
        <p:cxnSp>
          <p:nvCxnSpPr>
            <p:cNvPr id="1669" name="Google Shape;1669;p127"/>
            <p:cNvCxnSpPr/>
            <p:nvPr/>
          </p:nvCxnSpPr>
          <p:spPr>
            <a:xfrm>
              <a:off x="2180202" y="1695421"/>
              <a:ext cx="718500" cy="741900"/>
            </a:xfrm>
            <a:prstGeom prst="straightConnector1">
              <a:avLst/>
            </a:prstGeom>
            <a:noFill/>
            <a:ln w="9525" cap="flat" cmpd="sng">
              <a:solidFill>
                <a:srgbClr val="0097A7"/>
              </a:solidFill>
              <a:prstDash val="solid"/>
              <a:round/>
              <a:headEnd type="none" w="sm" len="sm"/>
              <a:tailEnd type="none" w="sm" len="sm"/>
            </a:ln>
          </p:spPr>
        </p:cxnSp>
        <p:sp>
          <p:nvSpPr>
            <p:cNvPr id="1670" name="Google Shape;1670;p127"/>
            <p:cNvSpPr/>
            <p:nvPr/>
          </p:nvSpPr>
          <p:spPr>
            <a:xfrm flipH="1">
              <a:off x="1083025" y="2306625"/>
              <a:ext cx="1834800" cy="143400"/>
            </a:xfrm>
            <a:prstGeom prst="parallelogram">
              <a:avLst>
                <a:gd name="adj" fmla="val 96952"/>
              </a:avLst>
            </a:prstGeom>
            <a:solidFill>
              <a:srgbClr val="009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97A7"/>
                  </a:solidFill>
                </a:rPr>
                <a:t>  </a:t>
              </a:r>
              <a:endParaRPr>
                <a:solidFill>
                  <a:srgbClr val="0097A7"/>
                </a:solidFill>
              </a:endParaRPr>
            </a:p>
          </p:txBody>
        </p:sp>
        <p:sp>
          <p:nvSpPr>
            <p:cNvPr id="1671" name="Google Shape;1671;p127"/>
            <p:cNvSpPr/>
            <p:nvPr/>
          </p:nvSpPr>
          <p:spPr>
            <a:xfrm>
              <a:off x="1083125" y="2460449"/>
              <a:ext cx="1834800" cy="143400"/>
            </a:xfrm>
            <a:prstGeom prst="parallelogram">
              <a:avLst>
                <a:gd name="adj" fmla="val 96952"/>
              </a:avLst>
            </a:prstGeom>
            <a:solidFill>
              <a:srgbClr val="009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7"/>
            <p:cNvSpPr txBox="1"/>
            <p:nvPr/>
          </p:nvSpPr>
          <p:spPr>
            <a:xfrm>
              <a:off x="1235825" y="2695025"/>
              <a:ext cx="1505100" cy="594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dirty="0">
                  <a:solidFill>
                    <a:srgbClr val="0097A7"/>
                  </a:solidFill>
                  <a:latin typeface="Roboto"/>
                  <a:ea typeface="Roboto"/>
                  <a:cs typeface="Roboto"/>
                  <a:sym typeface="Roboto"/>
                </a:rPr>
                <a:t>Baseline Model</a:t>
              </a:r>
              <a:endParaRPr sz="1000" b="1" dirty="0">
                <a:solidFill>
                  <a:srgbClr val="0097A7"/>
                </a:solidFill>
                <a:latin typeface="Roboto"/>
                <a:ea typeface="Roboto"/>
                <a:cs typeface="Roboto"/>
                <a:sym typeface="Roboto"/>
              </a:endParaRPr>
            </a:p>
            <a:p>
              <a:pPr marL="0" lvl="0" indent="0" algn="l" rtl="0">
                <a:lnSpc>
                  <a:spcPct val="115000"/>
                </a:lnSpc>
                <a:spcBef>
                  <a:spcPts val="0"/>
                </a:spcBef>
                <a:spcAft>
                  <a:spcPts val="0"/>
                </a:spcAft>
                <a:buNone/>
              </a:pPr>
              <a:r>
                <a:rPr lang="en" sz="1000" b="1" dirty="0">
                  <a:solidFill>
                    <a:srgbClr val="0097A7"/>
                  </a:solidFill>
                  <a:latin typeface="Roboto"/>
                  <a:ea typeface="Roboto"/>
                  <a:cs typeface="Roboto"/>
                  <a:sym typeface="Roboto"/>
                </a:rPr>
                <a:t>(Overfitted)</a:t>
              </a:r>
              <a:endParaRPr sz="1000" b="1" dirty="0">
                <a:solidFill>
                  <a:srgbClr val="0097A7"/>
                </a:solidFill>
                <a:latin typeface="Roboto"/>
                <a:ea typeface="Roboto"/>
                <a:cs typeface="Roboto"/>
                <a:sym typeface="Roboto"/>
              </a:endParaRPr>
            </a:p>
          </p:txBody>
        </p:sp>
      </p:grpSp>
      <p:grpSp>
        <p:nvGrpSpPr>
          <p:cNvPr id="52" name="Google Shape;1520;p121">
            <a:extLst>
              <a:ext uri="{FF2B5EF4-FFF2-40B4-BE49-F238E27FC236}">
                <a16:creationId xmlns:a16="http://schemas.microsoft.com/office/drawing/2014/main" id="{336A4ABD-4F73-49A6-AED7-B0B9F67A7DF6}"/>
              </a:ext>
            </a:extLst>
          </p:cNvPr>
          <p:cNvGrpSpPr/>
          <p:nvPr/>
        </p:nvGrpSpPr>
        <p:grpSpPr>
          <a:xfrm>
            <a:off x="7266659" y="304654"/>
            <a:ext cx="331338" cy="327823"/>
            <a:chOff x="-1182750" y="3962900"/>
            <a:chExt cx="294575" cy="291450"/>
          </a:xfrm>
        </p:grpSpPr>
        <p:sp>
          <p:nvSpPr>
            <p:cNvPr id="53" name="Google Shape;1521;p121">
              <a:extLst>
                <a:ext uri="{FF2B5EF4-FFF2-40B4-BE49-F238E27FC236}">
                  <a16:creationId xmlns:a16="http://schemas.microsoft.com/office/drawing/2014/main" id="{C5CE37A8-C452-4C1A-9DEF-519291E1BBDF}"/>
                </a:ext>
              </a:extLst>
            </p:cNvPr>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22;p121">
              <a:extLst>
                <a:ext uri="{FF2B5EF4-FFF2-40B4-BE49-F238E27FC236}">
                  <a16:creationId xmlns:a16="http://schemas.microsoft.com/office/drawing/2014/main" id="{5F80D4FC-DD92-41CD-A95A-AF7F9D8AFA3F}"/>
                </a:ext>
              </a:extLst>
            </p:cNvPr>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23;p121">
              <a:extLst>
                <a:ext uri="{FF2B5EF4-FFF2-40B4-BE49-F238E27FC236}">
                  <a16:creationId xmlns:a16="http://schemas.microsoft.com/office/drawing/2014/main" id="{6E0F063D-5ABF-4349-A54B-5BD6C25DE377}"/>
                </a:ext>
              </a:extLst>
            </p:cNvPr>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24;p121">
              <a:extLst>
                <a:ext uri="{FF2B5EF4-FFF2-40B4-BE49-F238E27FC236}">
                  <a16:creationId xmlns:a16="http://schemas.microsoft.com/office/drawing/2014/main" id="{91381193-CE11-4A54-B84B-03A244EA6B1E}"/>
                </a:ext>
              </a:extLst>
            </p:cNvPr>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25;p121">
              <a:extLst>
                <a:ext uri="{FF2B5EF4-FFF2-40B4-BE49-F238E27FC236}">
                  <a16:creationId xmlns:a16="http://schemas.microsoft.com/office/drawing/2014/main" id="{E7C8F304-C6E4-41C0-9B85-D7E07EEA7A3C}"/>
                </a:ext>
              </a:extLst>
            </p:cNvPr>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26;p121">
              <a:extLst>
                <a:ext uri="{FF2B5EF4-FFF2-40B4-BE49-F238E27FC236}">
                  <a16:creationId xmlns:a16="http://schemas.microsoft.com/office/drawing/2014/main" id="{0717D7E4-BFA1-449B-9718-C919E4834072}"/>
                </a:ext>
              </a:extLst>
            </p:cNvPr>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27;p121">
              <a:extLst>
                <a:ext uri="{FF2B5EF4-FFF2-40B4-BE49-F238E27FC236}">
                  <a16:creationId xmlns:a16="http://schemas.microsoft.com/office/drawing/2014/main" id="{FC443829-F69E-49C0-8529-07B30956E6F5}"/>
                </a:ext>
              </a:extLst>
            </p:cNvPr>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p128"/>
          <p:cNvSpPr txBox="1">
            <a:spLocks noGrp="1"/>
          </p:cNvSpPr>
          <p:nvPr>
            <p:ph type="ctrTitle"/>
          </p:nvPr>
        </p:nvSpPr>
        <p:spPr>
          <a:xfrm flipH="1">
            <a:off x="2163750" y="194300"/>
            <a:ext cx="48165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Temperature Testing</a:t>
            </a:r>
            <a:endParaRPr/>
          </a:p>
        </p:txBody>
      </p:sp>
      <p:sp>
        <p:nvSpPr>
          <p:cNvPr id="1678" name="Google Shape;1678;p128"/>
          <p:cNvSpPr txBox="1"/>
          <p:nvPr/>
        </p:nvSpPr>
        <p:spPr>
          <a:xfrm>
            <a:off x="1821300" y="3640750"/>
            <a:ext cx="5501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Best temperature value was 0.5</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There is no spelling mistake </a:t>
            </a:r>
            <a:endParaRPr>
              <a:solidFill>
                <a:schemeClr val="lt2"/>
              </a:solidFill>
              <a:latin typeface="Roboto Condensed"/>
              <a:ea typeface="Roboto Condensed"/>
              <a:cs typeface="Roboto Condensed"/>
              <a:sym typeface="Roboto Condensed"/>
            </a:endParaRPr>
          </a:p>
          <a:p>
            <a:pPr marL="0" lvl="0" indent="0" algn="l" rtl="0">
              <a:spcBef>
                <a:spcPts val="0"/>
              </a:spcBef>
              <a:spcAft>
                <a:spcPts val="0"/>
              </a:spcAft>
              <a:buNone/>
            </a:pPr>
            <a:r>
              <a:rPr lang="en">
                <a:solidFill>
                  <a:schemeClr val="lt2"/>
                </a:solidFill>
                <a:latin typeface="Roboto Condensed"/>
                <a:ea typeface="Roboto Condensed"/>
                <a:cs typeface="Roboto Condensed"/>
                <a:sym typeface="Roboto Condensed"/>
              </a:rPr>
              <a:t>However, sentence flow did not make much sense </a:t>
            </a:r>
            <a:br>
              <a:rPr lang="en">
                <a:solidFill>
                  <a:schemeClr val="lt2"/>
                </a:solidFill>
                <a:latin typeface="Roboto Condensed"/>
                <a:ea typeface="Roboto Condensed"/>
                <a:cs typeface="Roboto Condensed"/>
                <a:sym typeface="Roboto Condensed"/>
              </a:rPr>
            </a:br>
            <a:r>
              <a:rPr lang="en">
                <a:solidFill>
                  <a:schemeClr val="lt2"/>
                </a:solidFill>
                <a:latin typeface="Roboto Condensed"/>
                <a:ea typeface="Roboto Condensed"/>
                <a:cs typeface="Roboto Condensed"/>
                <a:sym typeface="Roboto Condensed"/>
              </a:rPr>
              <a:t>0.4 had repetitions of words like “street” and “little” while 0.6 had a spelling mistake, “decersed”</a:t>
            </a:r>
            <a:endParaRPr>
              <a:solidFill>
                <a:schemeClr val="lt2"/>
              </a:solidFill>
              <a:latin typeface="Roboto Condensed"/>
              <a:ea typeface="Roboto Condensed"/>
              <a:cs typeface="Roboto Condensed"/>
              <a:sym typeface="Roboto Condensed"/>
            </a:endParaRPr>
          </a:p>
        </p:txBody>
      </p:sp>
      <p:pic>
        <p:nvPicPr>
          <p:cNvPr id="1679" name="Google Shape;1679;p128"/>
          <p:cNvPicPr preferRelativeResize="0"/>
          <p:nvPr/>
        </p:nvPicPr>
        <p:blipFill>
          <a:blip r:embed="rId3">
            <a:alphaModFix/>
          </a:blip>
          <a:stretch>
            <a:fillRect/>
          </a:stretch>
        </p:blipFill>
        <p:spPr>
          <a:xfrm>
            <a:off x="159350" y="1229800"/>
            <a:ext cx="4240749" cy="713583"/>
          </a:xfrm>
          <a:prstGeom prst="rect">
            <a:avLst/>
          </a:prstGeom>
          <a:noFill/>
          <a:ln>
            <a:noFill/>
          </a:ln>
        </p:spPr>
      </p:pic>
      <p:pic>
        <p:nvPicPr>
          <p:cNvPr id="1680" name="Google Shape;1680;p128"/>
          <p:cNvPicPr preferRelativeResize="0"/>
          <p:nvPr/>
        </p:nvPicPr>
        <p:blipFill>
          <a:blip r:embed="rId4">
            <a:alphaModFix/>
          </a:blip>
          <a:stretch>
            <a:fillRect/>
          </a:stretch>
        </p:blipFill>
        <p:spPr>
          <a:xfrm>
            <a:off x="159350" y="1943374"/>
            <a:ext cx="4240749" cy="733976"/>
          </a:xfrm>
          <a:prstGeom prst="rect">
            <a:avLst/>
          </a:prstGeom>
          <a:noFill/>
          <a:ln>
            <a:noFill/>
          </a:ln>
        </p:spPr>
      </p:pic>
      <p:pic>
        <p:nvPicPr>
          <p:cNvPr id="1681" name="Google Shape;1681;p128"/>
          <p:cNvPicPr preferRelativeResize="0"/>
          <p:nvPr/>
        </p:nvPicPr>
        <p:blipFill>
          <a:blip r:embed="rId5">
            <a:alphaModFix/>
          </a:blip>
          <a:stretch>
            <a:fillRect/>
          </a:stretch>
        </p:blipFill>
        <p:spPr>
          <a:xfrm>
            <a:off x="159225" y="2677359"/>
            <a:ext cx="4241000" cy="740816"/>
          </a:xfrm>
          <a:prstGeom prst="rect">
            <a:avLst/>
          </a:prstGeom>
          <a:noFill/>
          <a:ln>
            <a:noFill/>
          </a:ln>
        </p:spPr>
      </p:pic>
      <p:pic>
        <p:nvPicPr>
          <p:cNvPr id="1682" name="Google Shape;1682;p128"/>
          <p:cNvPicPr preferRelativeResize="0"/>
          <p:nvPr/>
        </p:nvPicPr>
        <p:blipFill>
          <a:blip r:embed="rId6">
            <a:alphaModFix/>
          </a:blip>
          <a:stretch>
            <a:fillRect/>
          </a:stretch>
        </p:blipFill>
        <p:spPr>
          <a:xfrm>
            <a:off x="4740325" y="1216203"/>
            <a:ext cx="4240749" cy="740772"/>
          </a:xfrm>
          <a:prstGeom prst="rect">
            <a:avLst/>
          </a:prstGeom>
          <a:noFill/>
          <a:ln>
            <a:noFill/>
          </a:ln>
        </p:spPr>
      </p:pic>
      <p:pic>
        <p:nvPicPr>
          <p:cNvPr id="1683" name="Google Shape;1683;p128"/>
          <p:cNvPicPr preferRelativeResize="0"/>
          <p:nvPr/>
        </p:nvPicPr>
        <p:blipFill>
          <a:blip r:embed="rId7">
            <a:alphaModFix/>
          </a:blip>
          <a:stretch>
            <a:fillRect/>
          </a:stretch>
        </p:blipFill>
        <p:spPr>
          <a:xfrm>
            <a:off x="4740200" y="1933156"/>
            <a:ext cx="4241000" cy="754407"/>
          </a:xfrm>
          <a:prstGeom prst="rect">
            <a:avLst/>
          </a:prstGeom>
          <a:noFill/>
          <a:ln>
            <a:noFill/>
          </a:ln>
        </p:spPr>
      </p:pic>
      <p:pic>
        <p:nvPicPr>
          <p:cNvPr id="1684" name="Google Shape;1684;p128"/>
          <p:cNvPicPr preferRelativeResize="0"/>
          <p:nvPr/>
        </p:nvPicPr>
        <p:blipFill>
          <a:blip r:embed="rId8">
            <a:alphaModFix/>
          </a:blip>
          <a:stretch>
            <a:fillRect/>
          </a:stretch>
        </p:blipFill>
        <p:spPr>
          <a:xfrm>
            <a:off x="4740200" y="2680756"/>
            <a:ext cx="4241000" cy="734019"/>
          </a:xfrm>
          <a:prstGeom prst="rect">
            <a:avLst/>
          </a:prstGeom>
          <a:noFill/>
          <a:ln>
            <a:noFill/>
          </a:ln>
        </p:spPr>
      </p:pic>
      <p:sp>
        <p:nvSpPr>
          <p:cNvPr id="1685" name="Google Shape;1685;p128"/>
          <p:cNvSpPr/>
          <p:nvPr/>
        </p:nvSpPr>
        <p:spPr>
          <a:xfrm>
            <a:off x="6644459" y="400352"/>
            <a:ext cx="335791" cy="334151"/>
          </a:xfrm>
          <a:custGeom>
            <a:avLst/>
            <a:gdLst/>
            <a:ahLst/>
            <a:cxnLst/>
            <a:rect l="l" t="t" r="r" b="b"/>
            <a:pathLst>
              <a:path w="11878" h="11820" extrusionOk="0">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ctrTitle" idx="4294967295"/>
          </p:nvPr>
        </p:nvSpPr>
        <p:spPr>
          <a:xfrm>
            <a:off x="1289200" y="463538"/>
            <a:ext cx="6658800" cy="6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Conclusion</a:t>
            </a:r>
            <a:endParaRPr/>
          </a:p>
        </p:txBody>
      </p:sp>
      <p:grpSp>
        <p:nvGrpSpPr>
          <p:cNvPr id="1691" name="Google Shape;1691;p129"/>
          <p:cNvGrpSpPr/>
          <p:nvPr/>
        </p:nvGrpSpPr>
        <p:grpSpPr>
          <a:xfrm>
            <a:off x="5627972" y="619306"/>
            <a:ext cx="341289" cy="344701"/>
            <a:chOff x="-37804925" y="3953450"/>
            <a:chExt cx="315075" cy="318225"/>
          </a:xfrm>
        </p:grpSpPr>
        <p:sp>
          <p:nvSpPr>
            <p:cNvPr id="1692" name="Google Shape;1692;p12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5" name="Google Shape;1695;p129"/>
          <p:cNvGrpSpPr/>
          <p:nvPr/>
        </p:nvGrpSpPr>
        <p:grpSpPr>
          <a:xfrm>
            <a:off x="1493650" y="1215752"/>
            <a:ext cx="3546900" cy="3436273"/>
            <a:chOff x="0" y="1189989"/>
            <a:chExt cx="3546900" cy="3436273"/>
          </a:xfrm>
        </p:grpSpPr>
        <p:sp>
          <p:nvSpPr>
            <p:cNvPr id="1696" name="Google Shape;1696;p129"/>
            <p:cNvSpPr/>
            <p:nvPr/>
          </p:nvSpPr>
          <p:spPr>
            <a:xfrm>
              <a:off x="0" y="1189989"/>
              <a:ext cx="3546900" cy="669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Model’s Performance</a:t>
              </a:r>
              <a:endParaRPr>
                <a:solidFill>
                  <a:srgbClr val="FFFFFF"/>
                </a:solidFill>
                <a:latin typeface="Roboto"/>
                <a:ea typeface="Roboto"/>
                <a:cs typeface="Roboto"/>
                <a:sym typeface="Roboto"/>
              </a:endParaRPr>
            </a:p>
          </p:txBody>
        </p:sp>
        <p:sp>
          <p:nvSpPr>
            <p:cNvPr id="1697" name="Google Shape;1697;p129"/>
            <p:cNvSpPr txBox="1"/>
            <p:nvPr/>
          </p:nvSpPr>
          <p:spPr>
            <a:xfrm>
              <a:off x="273300" y="2010563"/>
              <a:ext cx="2670900" cy="26157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Font typeface="Roboto Condensed"/>
                <a:buChar char="❖"/>
              </a:pPr>
              <a:r>
                <a:rPr lang="en" sz="1200">
                  <a:solidFill>
                    <a:schemeClr val="lt1"/>
                  </a:solidFill>
                  <a:latin typeface="Roboto Condensed"/>
                  <a:ea typeface="Roboto Condensed"/>
                  <a:cs typeface="Roboto Condensed"/>
                  <a:sym typeface="Roboto Condensed"/>
                </a:rPr>
                <a:t>The model did average with only a validation accuracy of 0.59</a:t>
              </a:r>
              <a:endParaRPr sz="1200">
                <a:solidFill>
                  <a:schemeClr val="lt1"/>
                </a:solidFill>
                <a:latin typeface="Roboto Condensed"/>
                <a:ea typeface="Roboto Condensed"/>
                <a:cs typeface="Roboto Condensed"/>
                <a:sym typeface="Roboto Condensed"/>
              </a:endParaRPr>
            </a:p>
            <a:p>
              <a:pPr marL="457200" lvl="0" indent="0" algn="l" rtl="0">
                <a:spcBef>
                  <a:spcPts val="0"/>
                </a:spcBef>
                <a:spcAft>
                  <a:spcPts val="0"/>
                </a:spcAft>
                <a:buNone/>
              </a:pPr>
              <a:endParaRPr sz="1200">
                <a:solidFill>
                  <a:schemeClr val="lt1"/>
                </a:solidFill>
                <a:latin typeface="Roboto Condensed"/>
                <a:ea typeface="Roboto Condensed"/>
                <a:cs typeface="Roboto Condensed"/>
                <a:sym typeface="Roboto Condensed"/>
              </a:endParaRPr>
            </a:p>
            <a:p>
              <a:pPr marL="457200" lvl="0" indent="-304800" algn="l" rtl="0">
                <a:spcBef>
                  <a:spcPts val="0"/>
                </a:spcBef>
                <a:spcAft>
                  <a:spcPts val="0"/>
                </a:spcAft>
                <a:buClr>
                  <a:schemeClr val="lt1"/>
                </a:buClr>
                <a:buSzPts val="1200"/>
                <a:buFont typeface="Roboto Condensed"/>
                <a:buChar char="❖"/>
              </a:pPr>
              <a:r>
                <a:rPr lang="en" sz="1200">
                  <a:solidFill>
                    <a:schemeClr val="lt1"/>
                  </a:solidFill>
                  <a:latin typeface="Roboto Condensed"/>
                  <a:ea typeface="Roboto Condensed"/>
                  <a:cs typeface="Roboto Condensed"/>
                  <a:sym typeface="Roboto Condensed"/>
                </a:rPr>
                <a:t>Best Phrase “the papers which i have a written face”</a:t>
              </a:r>
              <a:endParaRPr sz="1200">
                <a:solidFill>
                  <a:schemeClr val="lt1"/>
                </a:solidFill>
                <a:latin typeface="Roboto Condensed"/>
                <a:ea typeface="Roboto Condensed"/>
                <a:cs typeface="Roboto Condensed"/>
                <a:sym typeface="Roboto Condensed"/>
              </a:endParaRPr>
            </a:p>
            <a:p>
              <a:pPr marL="457200" lvl="0" indent="0" algn="l" rtl="0">
                <a:spcBef>
                  <a:spcPts val="0"/>
                </a:spcBef>
                <a:spcAft>
                  <a:spcPts val="0"/>
                </a:spcAft>
                <a:buNone/>
              </a:pPr>
              <a:endParaRPr sz="1200">
                <a:solidFill>
                  <a:schemeClr val="lt1"/>
                </a:solidFill>
                <a:latin typeface="Roboto Condensed"/>
                <a:ea typeface="Roboto Condensed"/>
                <a:cs typeface="Roboto Condensed"/>
                <a:sym typeface="Roboto Condensed"/>
              </a:endParaRPr>
            </a:p>
            <a:p>
              <a:pPr marL="457200" lvl="0" indent="-304800" algn="l" rtl="0">
                <a:spcBef>
                  <a:spcPts val="0"/>
                </a:spcBef>
                <a:spcAft>
                  <a:spcPts val="0"/>
                </a:spcAft>
                <a:buClr>
                  <a:schemeClr val="lt1"/>
                </a:buClr>
                <a:buSzPts val="1200"/>
                <a:buFont typeface="Roboto Condensed"/>
                <a:buChar char="❖"/>
              </a:pPr>
              <a:r>
                <a:rPr lang="en" sz="1200">
                  <a:solidFill>
                    <a:schemeClr val="lt1"/>
                  </a:solidFill>
                  <a:latin typeface="Roboto Condensed"/>
                  <a:ea typeface="Roboto Condensed"/>
                  <a:cs typeface="Roboto Condensed"/>
                  <a:sym typeface="Roboto Condensed"/>
                </a:rPr>
                <a:t>No spelling mistakes </a:t>
              </a:r>
              <a:endParaRPr sz="1200">
                <a:solidFill>
                  <a:schemeClr val="lt1"/>
                </a:solidFill>
                <a:latin typeface="Roboto Condensed"/>
                <a:ea typeface="Roboto Condensed"/>
                <a:cs typeface="Roboto Condensed"/>
                <a:sym typeface="Roboto Condensed"/>
              </a:endParaRPr>
            </a:p>
            <a:p>
              <a:pPr marL="457200" lvl="0" indent="0" algn="l" rtl="0">
                <a:spcBef>
                  <a:spcPts val="0"/>
                </a:spcBef>
                <a:spcAft>
                  <a:spcPts val="0"/>
                </a:spcAft>
                <a:buNone/>
              </a:pPr>
              <a:endParaRPr sz="1200">
                <a:solidFill>
                  <a:schemeClr val="lt1"/>
                </a:solidFill>
                <a:latin typeface="Roboto Condensed"/>
                <a:ea typeface="Roboto Condensed"/>
                <a:cs typeface="Roboto Condensed"/>
                <a:sym typeface="Roboto Condensed"/>
              </a:endParaRPr>
            </a:p>
            <a:p>
              <a:pPr marL="457200" lvl="0" indent="-304800" algn="l" rtl="0">
                <a:spcBef>
                  <a:spcPts val="0"/>
                </a:spcBef>
                <a:spcAft>
                  <a:spcPts val="0"/>
                </a:spcAft>
                <a:buClr>
                  <a:schemeClr val="lt1"/>
                </a:buClr>
                <a:buSzPts val="1200"/>
                <a:buFont typeface="Roboto Condensed"/>
                <a:buChar char="❖"/>
              </a:pPr>
              <a:r>
                <a:rPr lang="en" sz="1200">
                  <a:solidFill>
                    <a:schemeClr val="lt1"/>
                  </a:solidFill>
                  <a:latin typeface="Roboto Condensed"/>
                  <a:ea typeface="Roboto Condensed"/>
                  <a:cs typeface="Roboto Condensed"/>
                  <a:sym typeface="Roboto Condensed"/>
                </a:rPr>
                <a:t>Sentences formed did not make much sense</a:t>
              </a:r>
              <a:endParaRPr sz="1000">
                <a:latin typeface="Roboto"/>
                <a:ea typeface="Roboto"/>
                <a:cs typeface="Roboto"/>
                <a:sym typeface="Roboto"/>
              </a:endParaRPr>
            </a:p>
          </p:txBody>
        </p:sp>
      </p:grpSp>
      <p:grpSp>
        <p:nvGrpSpPr>
          <p:cNvPr id="1698" name="Google Shape;1698;p129"/>
          <p:cNvGrpSpPr/>
          <p:nvPr/>
        </p:nvGrpSpPr>
        <p:grpSpPr>
          <a:xfrm>
            <a:off x="4437854" y="1215538"/>
            <a:ext cx="3305700" cy="3499413"/>
            <a:chOff x="2944204" y="1189775"/>
            <a:chExt cx="3305700" cy="3499413"/>
          </a:xfrm>
        </p:grpSpPr>
        <p:sp>
          <p:nvSpPr>
            <p:cNvPr id="1699" name="Google Shape;1699;p129"/>
            <p:cNvSpPr/>
            <p:nvPr/>
          </p:nvSpPr>
          <p:spPr>
            <a:xfrm>
              <a:off x="2944204" y="1189775"/>
              <a:ext cx="3305700" cy="6690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Further Improvements</a:t>
              </a:r>
              <a:endParaRPr>
                <a:solidFill>
                  <a:srgbClr val="FFFFFF"/>
                </a:solidFill>
                <a:latin typeface="Roboto"/>
                <a:ea typeface="Roboto"/>
                <a:cs typeface="Roboto"/>
                <a:sym typeface="Roboto"/>
              </a:endParaRPr>
            </a:p>
          </p:txBody>
        </p:sp>
        <p:sp>
          <p:nvSpPr>
            <p:cNvPr id="1700" name="Google Shape;1700;p129"/>
            <p:cNvSpPr txBox="1"/>
            <p:nvPr/>
          </p:nvSpPr>
          <p:spPr>
            <a:xfrm>
              <a:off x="3211575" y="1940288"/>
              <a:ext cx="2882400" cy="27489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lt2"/>
                </a:buClr>
                <a:buSzPts val="1200"/>
                <a:buFont typeface="Roboto Condensed"/>
                <a:buChar char="❖"/>
              </a:pPr>
              <a:r>
                <a:rPr lang="en" sz="1200">
                  <a:solidFill>
                    <a:schemeClr val="lt2"/>
                  </a:solidFill>
                  <a:latin typeface="Roboto Condensed"/>
                  <a:ea typeface="Roboto Condensed"/>
                  <a:cs typeface="Roboto Condensed"/>
                  <a:sym typeface="Roboto Condensed"/>
                </a:rPr>
                <a:t>Could use other metrics such as precision</a:t>
              </a:r>
              <a:endParaRPr sz="1200">
                <a:solidFill>
                  <a:schemeClr val="lt2"/>
                </a:solidFill>
                <a:latin typeface="Roboto Condensed"/>
                <a:ea typeface="Roboto Condensed"/>
                <a:cs typeface="Roboto Condensed"/>
                <a:sym typeface="Roboto Condensed"/>
              </a:endParaRPr>
            </a:p>
            <a:p>
              <a:pPr marL="457200" lvl="0" indent="0" algn="l" rtl="0">
                <a:spcBef>
                  <a:spcPts val="0"/>
                </a:spcBef>
                <a:spcAft>
                  <a:spcPts val="0"/>
                </a:spcAft>
                <a:buNone/>
              </a:pPr>
              <a:endParaRPr sz="1200">
                <a:solidFill>
                  <a:schemeClr val="lt2"/>
                </a:solidFill>
                <a:latin typeface="Roboto Condensed"/>
                <a:ea typeface="Roboto Condensed"/>
                <a:cs typeface="Roboto Condensed"/>
                <a:sym typeface="Roboto Condensed"/>
              </a:endParaRPr>
            </a:p>
            <a:p>
              <a:pPr marL="457200" lvl="0" indent="-304800" algn="l" rtl="0">
                <a:spcBef>
                  <a:spcPts val="0"/>
                </a:spcBef>
                <a:spcAft>
                  <a:spcPts val="0"/>
                </a:spcAft>
                <a:buClr>
                  <a:schemeClr val="lt2"/>
                </a:buClr>
                <a:buSzPts val="1200"/>
                <a:buFont typeface="Roboto Condensed"/>
                <a:buChar char="❖"/>
              </a:pPr>
              <a:r>
                <a:rPr lang="en" sz="1200">
                  <a:solidFill>
                    <a:schemeClr val="lt2"/>
                  </a:solidFill>
                  <a:latin typeface="Roboto Condensed"/>
                  <a:ea typeface="Roboto Condensed"/>
                  <a:cs typeface="Roboto Condensed"/>
                  <a:sym typeface="Roboto Condensed"/>
                </a:rPr>
                <a:t>Could have tried out other layers such as conv1D, Maxpooling1D, BiGRU, or BiLSTM layers</a:t>
              </a:r>
              <a:endParaRPr sz="1200">
                <a:solidFill>
                  <a:schemeClr val="lt2"/>
                </a:solidFill>
                <a:latin typeface="Roboto Condensed"/>
                <a:ea typeface="Roboto Condensed"/>
                <a:cs typeface="Roboto Condensed"/>
                <a:sym typeface="Roboto Condensed"/>
              </a:endParaRPr>
            </a:p>
            <a:p>
              <a:pPr marL="457200" lvl="0" indent="0" algn="l" rtl="0">
                <a:spcBef>
                  <a:spcPts val="0"/>
                </a:spcBef>
                <a:spcAft>
                  <a:spcPts val="0"/>
                </a:spcAft>
                <a:buNone/>
              </a:pPr>
              <a:endParaRPr sz="1200">
                <a:solidFill>
                  <a:schemeClr val="lt2"/>
                </a:solidFill>
                <a:latin typeface="Roboto Condensed"/>
                <a:ea typeface="Roboto Condensed"/>
                <a:cs typeface="Roboto Condensed"/>
                <a:sym typeface="Roboto Condensed"/>
              </a:endParaRPr>
            </a:p>
            <a:p>
              <a:pPr marL="457200" lvl="0" indent="-304800" algn="l" rtl="0">
                <a:spcBef>
                  <a:spcPts val="0"/>
                </a:spcBef>
                <a:spcAft>
                  <a:spcPts val="0"/>
                </a:spcAft>
                <a:buClr>
                  <a:schemeClr val="lt2"/>
                </a:buClr>
                <a:buSzPts val="1200"/>
                <a:buFont typeface="Roboto Condensed"/>
                <a:buChar char="❖"/>
              </a:pPr>
              <a:r>
                <a:rPr lang="en" sz="1200">
                  <a:solidFill>
                    <a:schemeClr val="lt2"/>
                  </a:solidFill>
                  <a:latin typeface="Roboto Condensed"/>
                  <a:ea typeface="Roboto Condensed"/>
                  <a:cs typeface="Roboto Condensed"/>
                  <a:sym typeface="Roboto Condensed"/>
                </a:rPr>
                <a:t>Could have tested out other optimizers such as Adadelta, Adagrad, Adamax</a:t>
              </a:r>
              <a:endParaRPr sz="1200">
                <a:solidFill>
                  <a:schemeClr val="lt2"/>
                </a:solidFill>
                <a:latin typeface="Roboto Condensed"/>
                <a:ea typeface="Roboto Condensed"/>
                <a:cs typeface="Roboto Condensed"/>
                <a:sym typeface="Roboto Condensed"/>
              </a:endParaRPr>
            </a:p>
            <a:p>
              <a:pPr marL="457200" lvl="0" indent="0" algn="l" rtl="0">
                <a:spcBef>
                  <a:spcPts val="0"/>
                </a:spcBef>
                <a:spcAft>
                  <a:spcPts val="0"/>
                </a:spcAft>
                <a:buNone/>
              </a:pPr>
              <a:endParaRPr sz="1200">
                <a:solidFill>
                  <a:schemeClr val="lt2"/>
                </a:solidFill>
                <a:latin typeface="Roboto Condensed"/>
                <a:ea typeface="Roboto Condensed"/>
                <a:cs typeface="Roboto Condensed"/>
                <a:sym typeface="Roboto Condensed"/>
              </a:endParaRPr>
            </a:p>
            <a:p>
              <a:pPr marL="457200" lvl="0" indent="-304800" algn="l" rtl="0">
                <a:spcBef>
                  <a:spcPts val="0"/>
                </a:spcBef>
                <a:spcAft>
                  <a:spcPts val="0"/>
                </a:spcAft>
                <a:buClr>
                  <a:schemeClr val="lt1"/>
                </a:buClr>
                <a:buSzPts val="1200"/>
                <a:buFont typeface="Roboto Condensed"/>
                <a:buChar char="❖"/>
              </a:pPr>
              <a:r>
                <a:rPr lang="en" sz="1200">
                  <a:solidFill>
                    <a:schemeClr val="lt1"/>
                  </a:solidFill>
                  <a:latin typeface="Roboto Condensed"/>
                  <a:ea typeface="Roboto Condensed"/>
                  <a:cs typeface="Roboto Condensed"/>
                  <a:sym typeface="Roboto Condensed"/>
                </a:rPr>
                <a:t>Could try out other regularizers such as recurrent regularizers and embeddings regularizer </a:t>
              </a:r>
              <a:endParaRPr sz="1200">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name="Tech Startup by Slidesgo">
  <a:themeElements>
    <a:clrScheme name="Simple Light">
      <a:dk1>
        <a:srgbClr val="000000"/>
      </a:dk1>
      <a:lt1>
        <a:srgbClr val="FFFFFF"/>
      </a:lt1>
      <a:dk2>
        <a:srgbClr val="595959"/>
      </a:dk2>
      <a:lt2>
        <a:srgbClr val="EEEEEE"/>
      </a:lt2>
      <a:accent1>
        <a:srgbClr val="88D3CE"/>
      </a:accent1>
      <a:accent2>
        <a:srgbClr val="423864"/>
      </a:accent2>
      <a:accent3>
        <a:srgbClr val="78909C"/>
      </a:accent3>
      <a:accent4>
        <a:srgbClr val="88D3CE"/>
      </a:accent4>
      <a:accent5>
        <a:srgbClr val="0097A7"/>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556</TotalTime>
  <Words>6719</Words>
  <Application>Microsoft Office PowerPoint</Application>
  <PresentationFormat>On-screen Show (16:9)</PresentationFormat>
  <Paragraphs>1231</Paragraphs>
  <Slides>179</Slides>
  <Notes>179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179</vt:i4>
      </vt:variant>
    </vt:vector>
  </HeadingPairs>
  <TitlesOfParts>
    <vt:vector size="186" baseType="lpstr">
      <vt:lpstr>Arial</vt:lpstr>
      <vt:lpstr>Fira Sans Extra Condensed</vt:lpstr>
      <vt:lpstr>Livvic</vt:lpstr>
      <vt:lpstr>Roboto</vt:lpstr>
      <vt:lpstr>Roboto Condensed</vt:lpstr>
      <vt:lpstr>Squada One</vt:lpstr>
      <vt:lpstr>Tech Startup by Slidesgo</vt:lpstr>
      <vt:lpstr>DL ASG 2 </vt:lpstr>
      <vt:lpstr>Overview </vt:lpstr>
      <vt:lpstr>PowerPoint Presentation</vt:lpstr>
      <vt:lpstr>Data Processing</vt:lpstr>
      <vt:lpstr>Data Processing </vt:lpstr>
      <vt:lpstr>Data Processing </vt:lpstr>
      <vt:lpstr>Data Processing </vt:lpstr>
      <vt:lpstr>NEO REI SIANG EDWARD</vt:lpstr>
      <vt:lpstr>PowerPoint Presentation</vt:lpstr>
      <vt:lpstr>PowerPoint Presentation</vt:lpstr>
      <vt:lpstr>BaseLine Model</vt:lpstr>
      <vt:lpstr>Model Better Than BaseLine</vt:lpstr>
      <vt:lpstr>Model Better Than BaseLine</vt:lpstr>
      <vt:lpstr>Model Better Than BaseLine</vt:lpstr>
      <vt:lpstr>Scaling Up The Model</vt:lpstr>
      <vt:lpstr>Scaled Up Model</vt:lpstr>
      <vt:lpstr>Adjusting Hyperparameters</vt:lpstr>
      <vt:lpstr>Adjusting Hyperparameters</vt:lpstr>
      <vt:lpstr>Adjusting Hyperparameters</vt:lpstr>
      <vt:lpstr>Adjusting Hyperparameters</vt:lpstr>
      <vt:lpstr>Final Model</vt:lpstr>
      <vt:lpstr>Low Tze Han Dexter</vt:lpstr>
      <vt:lpstr>Baseline model</vt:lpstr>
      <vt:lpstr>Find best optimizer</vt:lpstr>
      <vt:lpstr>Find best learning rate</vt:lpstr>
      <vt:lpstr>Find best layer type</vt:lpstr>
      <vt:lpstr>Scaling up model</vt:lpstr>
      <vt:lpstr>Fix overfit - L2 regularizer</vt:lpstr>
      <vt:lpstr>Fix overfit - L1 regularizer</vt:lpstr>
      <vt:lpstr>Fix overfit - dropout</vt:lpstr>
      <vt:lpstr>Fix overfit - recurrent dropout</vt:lpstr>
      <vt:lpstr>Comparing regularizers</vt:lpstr>
      <vt:lpstr>Compare with and without regularizer</vt:lpstr>
      <vt:lpstr>Check best learning rate</vt:lpstr>
      <vt:lpstr>Batch size</vt:lpstr>
      <vt:lpstr>Run longer epochs</vt:lpstr>
      <vt:lpstr>Final model </vt:lpstr>
      <vt:lpstr>Isha Kamal Jethmal</vt:lpstr>
      <vt:lpstr>Baseline Model</vt:lpstr>
      <vt:lpstr>Baseline Model</vt:lpstr>
      <vt:lpstr>Scaled up Model</vt:lpstr>
      <vt:lpstr>Scaled up Model</vt:lpstr>
      <vt:lpstr>Scaled up Model</vt:lpstr>
      <vt:lpstr>Reduced Network Size</vt:lpstr>
      <vt:lpstr>Reduced Network Size</vt:lpstr>
      <vt:lpstr>Added Regularization</vt:lpstr>
      <vt:lpstr>Added Regularization</vt:lpstr>
      <vt:lpstr>Comparison</vt:lpstr>
      <vt:lpstr>Yeo Hiong Kai</vt:lpstr>
      <vt:lpstr>BaseLine Model </vt:lpstr>
      <vt:lpstr>BaseLine Model</vt:lpstr>
      <vt:lpstr>Changed number of units in SimpleRNN layer </vt:lpstr>
      <vt:lpstr>Add another SimpleRNN layer  </vt:lpstr>
      <vt:lpstr>Changed number of epochs  </vt:lpstr>
      <vt:lpstr>Changed batch size  </vt:lpstr>
      <vt:lpstr>Changed number of epochs  </vt:lpstr>
      <vt:lpstr>Final batch size  </vt:lpstr>
      <vt:lpstr>Changed number of units in SimpleRNN layer </vt:lpstr>
      <vt:lpstr>Add dropout layers </vt:lpstr>
      <vt:lpstr>Change dropout rates </vt:lpstr>
      <vt:lpstr>Final Model </vt:lpstr>
      <vt:lpstr>Final Model</vt:lpstr>
      <vt:lpstr>Ben Aw Yong Keen Weng</vt:lpstr>
      <vt:lpstr>Baseline Model</vt:lpstr>
      <vt:lpstr>Baseline Model</vt:lpstr>
      <vt:lpstr>Adding layers</vt:lpstr>
      <vt:lpstr>Adding layers</vt:lpstr>
      <vt:lpstr>Change LSTM Units</vt:lpstr>
      <vt:lpstr>Changing optimiser</vt:lpstr>
      <vt:lpstr>Changing Learning Rate</vt:lpstr>
      <vt:lpstr>Changing batch size</vt:lpstr>
      <vt:lpstr>Adding Dropout</vt:lpstr>
      <vt:lpstr>Final Model</vt:lpstr>
      <vt:lpstr>Testing</vt:lpstr>
      <vt:lpstr>Testing Of Everyone’s Models</vt:lpstr>
      <vt:lpstr>Testing Of Best Model</vt:lpstr>
      <vt:lpstr>Conclusion</vt:lpstr>
      <vt:lpstr>PowerPoint Presentation</vt:lpstr>
      <vt:lpstr>PART 2 </vt:lpstr>
      <vt:lpstr>Overview </vt:lpstr>
      <vt:lpstr>Neo Rei Siang Edward</vt:lpstr>
      <vt:lpstr>Data</vt:lpstr>
      <vt:lpstr>PowerPoint Presentation</vt:lpstr>
      <vt:lpstr>PowerPoint Presentation</vt:lpstr>
      <vt:lpstr>BaseLine Model</vt:lpstr>
      <vt:lpstr>Model Better Than BaseLine</vt:lpstr>
      <vt:lpstr>Model Better Than BaseLine</vt:lpstr>
      <vt:lpstr>Model Better Than BaseLine</vt:lpstr>
      <vt:lpstr>Model Better Than BaseLine</vt:lpstr>
      <vt:lpstr>Scaling Up The Model</vt:lpstr>
      <vt:lpstr>Scaled Up Model</vt:lpstr>
      <vt:lpstr>Adjusting Hyperparameters</vt:lpstr>
      <vt:lpstr>Adjusting Hyperparameters</vt:lpstr>
      <vt:lpstr>Adjusting Hyperparameters</vt:lpstr>
      <vt:lpstr>Adjusting Maxlen &amp; Step </vt:lpstr>
      <vt:lpstr>Final Model</vt:lpstr>
      <vt:lpstr>PowerPoint Presentation</vt:lpstr>
      <vt:lpstr>Temperature Testing</vt:lpstr>
      <vt:lpstr>Conclusion</vt:lpstr>
      <vt:lpstr>Low Tze Han Dexter</vt:lpstr>
      <vt:lpstr>Data Loading</vt:lpstr>
      <vt:lpstr>Data Preprocessing - Data Cleaning  </vt:lpstr>
      <vt:lpstr>Data Preprocessing - Data Extraction</vt:lpstr>
      <vt:lpstr>Data Preprocessing - Data Extraction  </vt:lpstr>
      <vt:lpstr>Baseline Model</vt:lpstr>
      <vt:lpstr>Baseline model</vt:lpstr>
      <vt:lpstr>Text generation</vt:lpstr>
      <vt:lpstr>Find best layer - 10 epochs  </vt:lpstr>
      <vt:lpstr>Find Best optimizer - 10 epochs  </vt:lpstr>
      <vt:lpstr>Find best parameters for optimizer - 20 epochs</vt:lpstr>
      <vt:lpstr>Change temperature </vt:lpstr>
      <vt:lpstr>Scaling up - tweaking neurons - 30 epochs</vt:lpstr>
      <vt:lpstr>Scaling up - tweaking layers - 30 epochs</vt:lpstr>
      <vt:lpstr>Observations</vt:lpstr>
      <vt:lpstr>Fixing overfit - L2 regularizer - 30 epochs  </vt:lpstr>
      <vt:lpstr>Fixing overfit - L1 regularizer - 30 epochs</vt:lpstr>
      <vt:lpstr>Fixing overfit - dropout - 30 epochs  </vt:lpstr>
      <vt:lpstr>Fixing overfit - Scale up dropout 0.2  - 60/80 epochs  </vt:lpstr>
      <vt:lpstr>Fixing overfit - recurrent dropout - 40 epochs</vt:lpstr>
      <vt:lpstr>Scaling up 2 - tweak neurons - 40 epochs</vt:lpstr>
      <vt:lpstr>Fix overfit 2 - Recurrent dropout - 40 epochs</vt:lpstr>
      <vt:lpstr>Fix overfit 2 - Recurrent regularizer - 40 epochs  </vt:lpstr>
      <vt:lpstr>Hyperparameters - batch size</vt:lpstr>
      <vt:lpstr>Hyperparameters - maxlen</vt:lpstr>
      <vt:lpstr>Hyperparameters - steps  </vt:lpstr>
      <vt:lpstr>Best model to generate text</vt:lpstr>
      <vt:lpstr>Final model  </vt:lpstr>
      <vt:lpstr>Summary  </vt:lpstr>
      <vt:lpstr>Isha Kamal Jethmal</vt:lpstr>
      <vt:lpstr>1. Data Loading</vt:lpstr>
      <vt:lpstr>Baseline Model</vt:lpstr>
      <vt:lpstr>Baseline Model</vt:lpstr>
      <vt:lpstr>Baseline Model</vt:lpstr>
      <vt:lpstr>LSTM vs GRU</vt:lpstr>
      <vt:lpstr>Adam vs RMSprop</vt:lpstr>
      <vt:lpstr>Changing Maxlen</vt:lpstr>
      <vt:lpstr>Scaled Up</vt:lpstr>
      <vt:lpstr>Scaled Up</vt:lpstr>
      <vt:lpstr>Reduce Overfitting</vt:lpstr>
      <vt:lpstr>Final Model</vt:lpstr>
      <vt:lpstr>Final Model</vt:lpstr>
      <vt:lpstr>PowerPoint Presentation</vt:lpstr>
      <vt:lpstr>PowerPoint Presentation</vt:lpstr>
      <vt:lpstr>-Overall, satisfied with model improvement. -Could have used other metrics to determine quality of generated text, because accuracy and loss are not as helpful in figuring out how the NLP model can be improved. -Highest validation accuracy of ~53% leaves room for more improvement. -The final model’s generated text with temperature 0.3 (the chosen best) still had two made-up words, so the quality of the text can be improved. </vt:lpstr>
      <vt:lpstr>Yeo Hiong Kai</vt:lpstr>
      <vt:lpstr>Data Loading/Processing </vt:lpstr>
      <vt:lpstr>BaseLine Model </vt:lpstr>
      <vt:lpstr>BaseLine Model</vt:lpstr>
      <vt:lpstr>Changed batch size </vt:lpstr>
      <vt:lpstr>Added another LSTM layer </vt:lpstr>
      <vt:lpstr>Changed number of epochs </vt:lpstr>
      <vt:lpstr>Changed learning rate </vt:lpstr>
      <vt:lpstr>Added another LSTM layer </vt:lpstr>
      <vt:lpstr>Changed learning rate </vt:lpstr>
      <vt:lpstr>Changed learning rate </vt:lpstr>
      <vt:lpstr>Added dropout rates </vt:lpstr>
      <vt:lpstr>Change dropout rates </vt:lpstr>
      <vt:lpstr>Final Model </vt:lpstr>
      <vt:lpstr>Final Model</vt:lpstr>
      <vt:lpstr>Chosen temperature </vt:lpstr>
      <vt:lpstr>Conclusion </vt:lpstr>
      <vt:lpstr>Ben Aw Yong Keen Weng</vt:lpstr>
      <vt:lpstr>Data Loading</vt:lpstr>
      <vt:lpstr>Data Processing - Clean Data</vt:lpstr>
      <vt:lpstr>Data Processing - Text Sequence</vt:lpstr>
      <vt:lpstr>Baseline Model</vt:lpstr>
      <vt:lpstr>Baseline Model - Generated Text</vt:lpstr>
      <vt:lpstr>Change Layers</vt:lpstr>
      <vt:lpstr>Change Optimiser</vt:lpstr>
      <vt:lpstr>Change Learning Rate</vt:lpstr>
      <vt:lpstr>Scale Up the Model</vt:lpstr>
      <vt:lpstr>Change batch size</vt:lpstr>
      <vt:lpstr>Change maxlen</vt:lpstr>
      <vt:lpstr>Current Model - Generated Text</vt:lpstr>
      <vt:lpstr>Add Dropout</vt:lpstr>
      <vt:lpstr>Final Model</vt:lpstr>
      <vt:lpstr>Final Model - Generated Text Evaluation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DL ASG 2 </dc:title>
  <cp:lastModifiedBy>Neo Rei Siang Edward /CSF</cp:lastModifiedBy>
  <cp:revision>2</cp:revision>
  <dcterms:modified xsi:type="dcterms:W3CDTF">2021-08-11T17:42:41Z</dcterms:modified>
</cp:coreProperties>
</file>